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modernComment_144_35D080BE.xml" ContentType="application/vnd.ms-powerpoint.comments+xml"/>
  <Override PartName="/ppt/comments/modernComment_168_A0AC5C5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D_29B7ED1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36" r:id="rId2"/>
    <p:sldId id="337" r:id="rId3"/>
    <p:sldId id="350" r:id="rId4"/>
    <p:sldId id="357" r:id="rId5"/>
    <p:sldId id="359" r:id="rId6"/>
    <p:sldId id="348" r:id="rId7"/>
    <p:sldId id="351" r:id="rId8"/>
    <p:sldId id="324" r:id="rId9"/>
    <p:sldId id="360" r:id="rId10"/>
    <p:sldId id="319" r:id="rId11"/>
    <p:sldId id="352" r:id="rId12"/>
    <p:sldId id="399" r:id="rId13"/>
    <p:sldId id="407" r:id="rId14"/>
    <p:sldId id="369" r:id="rId15"/>
    <p:sldId id="296" r:id="rId16"/>
    <p:sldId id="299" r:id="rId17"/>
    <p:sldId id="300" r:id="rId18"/>
    <p:sldId id="363" r:id="rId19"/>
    <p:sldId id="282" r:id="rId20"/>
    <p:sldId id="284" r:id="rId21"/>
    <p:sldId id="304" r:id="rId22"/>
    <p:sldId id="364" r:id="rId23"/>
    <p:sldId id="410" r:id="rId24"/>
    <p:sldId id="308" r:id="rId25"/>
    <p:sldId id="408" r:id="rId26"/>
    <p:sldId id="297" r:id="rId27"/>
    <p:sldId id="370" r:id="rId28"/>
    <p:sldId id="371" r:id="rId29"/>
    <p:sldId id="372" r:id="rId30"/>
    <p:sldId id="373" r:id="rId31"/>
    <p:sldId id="374" r:id="rId32"/>
    <p:sldId id="309" r:id="rId33"/>
    <p:sldId id="375" r:id="rId34"/>
    <p:sldId id="409" r:id="rId35"/>
    <p:sldId id="376" r:id="rId36"/>
    <p:sldId id="422" r:id="rId37"/>
    <p:sldId id="420" r:id="rId38"/>
    <p:sldId id="327" r:id="rId39"/>
    <p:sldId id="378" r:id="rId40"/>
    <p:sldId id="353" r:id="rId41"/>
    <p:sldId id="291" r:id="rId42"/>
    <p:sldId id="293" r:id="rId43"/>
    <p:sldId id="289" r:id="rId44"/>
    <p:sldId id="286" r:id="rId45"/>
    <p:sldId id="288" r:id="rId46"/>
    <p:sldId id="312" r:id="rId47"/>
    <p:sldId id="329" r:id="rId48"/>
    <p:sldId id="295" r:id="rId49"/>
    <p:sldId id="332" r:id="rId50"/>
    <p:sldId id="306" r:id="rId51"/>
    <p:sldId id="294" r:id="rId52"/>
    <p:sldId id="354" r:id="rId53"/>
    <p:sldId id="406" r:id="rId54"/>
    <p:sldId id="405" r:id="rId55"/>
    <p:sldId id="411" r:id="rId56"/>
    <p:sldId id="404" r:id="rId57"/>
    <p:sldId id="412" r:id="rId58"/>
    <p:sldId id="290" r:id="rId59"/>
    <p:sldId id="328" r:id="rId60"/>
    <p:sldId id="318" r:id="rId61"/>
    <p:sldId id="355" r:id="rId62"/>
    <p:sldId id="413" r:id="rId63"/>
    <p:sldId id="418" r:id="rId64"/>
    <p:sldId id="321" r:id="rId65"/>
    <p:sldId id="315" r:id="rId66"/>
    <p:sldId id="398" r:id="rId67"/>
    <p:sldId id="415" r:id="rId68"/>
    <p:sldId id="316" r:id="rId69"/>
    <p:sldId id="423" r:id="rId70"/>
    <p:sldId id="424" r:id="rId71"/>
    <p:sldId id="425" r:id="rId72"/>
    <p:sldId id="426" r:id="rId73"/>
    <p:sldId id="427" r:id="rId74"/>
    <p:sldId id="428" r:id="rId75"/>
    <p:sldId id="429" r:id="rId76"/>
    <p:sldId id="317" r:id="rId77"/>
    <p:sldId id="279" r:id="rId78"/>
    <p:sldId id="430" r:id="rId79"/>
    <p:sldId id="431" r:id="rId80"/>
    <p:sldId id="433" r:id="rId81"/>
    <p:sldId id="432" r:id="rId82"/>
    <p:sldId id="436" r:id="rId83"/>
    <p:sldId id="377" r:id="rId84"/>
    <p:sldId id="434" r:id="rId85"/>
    <p:sldId id="435" r:id="rId86"/>
    <p:sldId id="437" r:id="rId87"/>
    <p:sldId id="347" r:id="rId88"/>
    <p:sldId id="325" r:id="rId89"/>
    <p:sldId id="313" r:id="rId90"/>
    <p:sldId id="281" r:id="rId91"/>
    <p:sldId id="302" r:id="rId92"/>
    <p:sldId id="326" r:id="rId93"/>
    <p:sldId id="346" r:id="rId94"/>
    <p:sldId id="438" r:id="rId95"/>
    <p:sldId id="285" r:id="rId96"/>
    <p:sldId id="362" r:id="rId97"/>
    <p:sldId id="368" r:id="rId98"/>
    <p:sldId id="379" r:id="rId99"/>
    <p:sldId id="439" r:id="rId100"/>
    <p:sldId id="381" r:id="rId101"/>
    <p:sldId id="382" r:id="rId102"/>
    <p:sldId id="383" r:id="rId103"/>
    <p:sldId id="384" r:id="rId104"/>
    <p:sldId id="396" r:id="rId105"/>
    <p:sldId id="385" r:id="rId106"/>
    <p:sldId id="386" r:id="rId107"/>
    <p:sldId id="387" r:id="rId108"/>
    <p:sldId id="388" r:id="rId109"/>
    <p:sldId id="389" r:id="rId110"/>
    <p:sldId id="390" r:id="rId111"/>
    <p:sldId id="391" r:id="rId112"/>
    <p:sldId id="392" r:id="rId113"/>
    <p:sldId id="335" r:id="rId114"/>
    <p:sldId id="440" r:id="rId115"/>
    <p:sldId id="272" r:id="rId116"/>
    <p:sldId id="276" r:id="rId117"/>
    <p:sldId id="421" r:id="rId118"/>
    <p:sldId id="330" r:id="rId119"/>
    <p:sldId id="331" r:id="rId120"/>
    <p:sldId id="334" r:id="rId121"/>
    <p:sldId id="333" r:id="rId122"/>
    <p:sldId id="414" r:id="rId123"/>
    <p:sldId id="2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6AAF6-FB91-FFD2-A25F-8F06EABCB20B}" name="Seyidova, Maleyka" initials="SM" userId="S::maleyka.seyidova@isst.fraunhofer.de::4ad397c6-3ff0-491f-9b26-cc5f0e5401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6" autoAdjust="0"/>
    <p:restoredTop sz="94660"/>
  </p:normalViewPr>
  <p:slideViewPr>
    <p:cSldViewPr snapToGrid="0">
      <p:cViewPr varScale="1">
        <p:scale>
          <a:sx n="67" d="100"/>
          <a:sy n="67" d="100"/>
        </p:scale>
        <p:origin x="6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modernComment_11D_29B7ED1A.xml><?xml version="1.0" encoding="utf-8"?>
<p188:cmLst xmlns:a="http://schemas.openxmlformats.org/drawingml/2006/main" xmlns:r="http://schemas.openxmlformats.org/officeDocument/2006/relationships" xmlns:p188="http://schemas.microsoft.com/office/powerpoint/2018/8/main">
  <p188:cm id="{CF12B66D-683E-495E-8291-741E126952FF}" authorId="{6F46AAF6-FB91-FFD2-A25F-8F06EABCB20B}" created="2023-06-04T17:25:53.335">
    <pc:sldMkLst xmlns:pc="http://schemas.microsoft.com/office/powerpoint/2013/main/command">
      <pc:docMk/>
      <pc:sldMk cId="2805318561" sldId="285"/>
    </pc:sldMkLst>
    <p188:txBody>
      <a:bodyPr/>
      <a:lstStyle/>
      <a:p>
        <a:r>
          <a:rPr lang="en-US"/>
          <a:t>(Shape - F + 2P) /stride   +1
Shape = 500 for acc and 10 for temp and Hr
F=2
Padding =p =0
Stride =1
</a:t>
        </a:r>
      </a:p>
    </p188:txBody>
  </p188:cm>
</p188:cmLst>
</file>

<file path=ppt/comments/modernComment_144_35D080BE.xml><?xml version="1.0" encoding="utf-8"?>
<p188:cmLst xmlns:a="http://schemas.openxmlformats.org/drawingml/2006/main" xmlns:r="http://schemas.openxmlformats.org/officeDocument/2006/relationships" xmlns:p188="http://schemas.microsoft.com/office/powerpoint/2018/8/main">
  <p188:cm id="{33309DD1-CE20-40A2-9AFE-7C5074B225B8}" authorId="{6F46AAF6-FB91-FFD2-A25F-8F06EABCB20B}" created="2023-06-04T14:00:23.722">
    <pc:sldMkLst xmlns:pc="http://schemas.microsoft.com/office/powerpoint/2013/main/command">
      <pc:docMk/>
      <pc:sldMk cId="902856894" sldId="324"/>
    </pc:sldMkLst>
    <p188:txBody>
      <a:bodyPr/>
      <a:lstStyle/>
      <a:p>
        <a:r>
          <a:rPr lang="en-US"/>
          <a:t>g=9.8 m/s²</a:t>
        </a:r>
      </a:p>
    </p188:txBody>
  </p188:cm>
  <p188:cm id="{DAE7FC68-4CEA-4381-9CEC-5915B3C4554B}" authorId="{6F46AAF6-FB91-FFD2-A25F-8F06EABCB20B}" created="2023-06-04T14:32:14.531">
    <ac:deMkLst xmlns:ac="http://schemas.microsoft.com/office/drawing/2013/main/command">
      <pc:docMk xmlns:pc="http://schemas.microsoft.com/office/powerpoint/2013/main/command"/>
      <pc:sldMk xmlns:pc="http://schemas.microsoft.com/office/powerpoint/2013/main/command" cId="902856894" sldId="324"/>
      <ac:spMk id="3" creationId="{335318BD-FC22-ABA8-54EC-EDDD5AA7AF18}"/>
    </ac:deMkLst>
    <p188:replyLst>
      <p188:reply id="{DB6646CD-BFB1-4271-ACE8-23BB4446030E}" authorId="{6F46AAF6-FB91-FFD2-A25F-8F06EABCB20B}" created="2023-06-04T14:54:45.948">
        <p188:txBody>
          <a:bodyPr/>
          <a:lstStyle/>
          <a:p>
            <a:r>
              <a:rPr lang="en-US"/>
              <a:t>As the seizure begins, the plot demonstrates a sudden and significant increase in acceleration. This sudden spike would indicate a rapid change in movement, associated with the loss of muscle control and the initial phase of the seizure.</a:t>
            </a:r>
          </a:p>
        </p188:txBody>
      </p188:reply>
    </p188:replyLst>
    <p188:txBody>
      <a:bodyPr/>
      <a:lstStyle/>
      <a:p>
        <a:r>
          <a:rPr lang="en-US"/>
          <a:t>After the tonic phase, the plot would show a more fluctuating pattern of acceleration. It would demonstrate rapid changes in acceleration values, reflecting the jerking and convulsive movements associated with the clonic phase 
</a:t>
        </a:r>
      </a:p>
    </p188:txBody>
  </p188:cm>
</p188:cmLst>
</file>

<file path=ppt/comments/modernComment_168_A0AC5C52.xml><?xml version="1.0" encoding="utf-8"?>
<p188:cmLst xmlns:a="http://schemas.openxmlformats.org/drawingml/2006/main" xmlns:r="http://schemas.openxmlformats.org/officeDocument/2006/relationships" xmlns:p188="http://schemas.microsoft.com/office/powerpoint/2018/8/main">
  <p188:cm id="{5ADA16FA-F32D-4990-9D99-9E9105E93996}" authorId="{6F46AAF6-FB91-FFD2-A25F-8F06EABCB20B}" created="2023-06-04T14:48:21.559">
    <pc:sldMkLst xmlns:pc="http://schemas.microsoft.com/office/powerpoint/2013/main/command">
      <pc:docMk/>
      <pc:sldMk cId="2695650386" sldId="337"/>
    </pc:sldMkLst>
    <p188:replyLst>
      <p188:reply id="{D8C52525-32A6-4458-8165-C9BF5999B08B}" authorId="{6F46AAF6-FB91-FFD2-A25F-8F06EABCB20B}" created="2023-06-04T14:49:09.097">
        <p188:txBody>
          <a:bodyPr/>
          <a:lstStyle/>
          <a:p>
            <a:r>
              <a:rPr lang="en-US"/>
              <a:t>Photoplethysmography
</a:t>
            </a:r>
          </a:p>
        </p188:txBody>
      </p188:reply>
    </p188:replyLst>
    <p188:txBody>
      <a:bodyPr/>
      <a:lstStyle/>
      <a:p>
        <a:r>
          <a:rPr lang="en-US"/>
          <a:t>A typical PPG device contains a light source and a photodetector. The light source emits light to a tissue and the photodetector measures the reflected light from the tissue. The reflected light is proportional to blood volume variations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1A6D9-9947-44E3-B598-FF09CEBCA702}"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84DCE-512D-4F7A-872E-D65AC2A8D4E5}" type="slidenum">
              <a:rPr lang="en-US" smtClean="0"/>
              <a:t>‹#›</a:t>
            </a:fld>
            <a:endParaRPr lang="en-US"/>
          </a:p>
        </p:txBody>
      </p:sp>
    </p:spTree>
    <p:extLst>
      <p:ext uri="{BB962C8B-B14F-4D97-AF65-F5344CB8AC3E}">
        <p14:creationId xmlns:p14="http://schemas.microsoft.com/office/powerpoint/2010/main" val="3450465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fld id="{2B1E40E4-EB07-42D5-82D0-472D1DA8CAF0}" type="slidenum">
              <a:rPr lang="en-PK" smtClean="0"/>
              <a:t>6</a:t>
            </a:fld>
            <a:endParaRPr lang="en-PK"/>
          </a:p>
        </p:txBody>
      </p:sp>
    </p:spTree>
    <p:extLst>
      <p:ext uri="{BB962C8B-B14F-4D97-AF65-F5344CB8AC3E}">
        <p14:creationId xmlns:p14="http://schemas.microsoft.com/office/powerpoint/2010/main" val="3239910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16</a:t>
            </a:fld>
            <a:endParaRPr lang="en-US"/>
          </a:p>
        </p:txBody>
      </p:sp>
    </p:spTree>
    <p:extLst>
      <p:ext uri="{BB962C8B-B14F-4D97-AF65-F5344CB8AC3E}">
        <p14:creationId xmlns:p14="http://schemas.microsoft.com/office/powerpoint/2010/main" val="335819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20</a:t>
            </a:fld>
            <a:endParaRPr lang="en-PK"/>
          </a:p>
        </p:txBody>
      </p:sp>
    </p:spTree>
    <p:extLst>
      <p:ext uri="{BB962C8B-B14F-4D97-AF65-F5344CB8AC3E}">
        <p14:creationId xmlns:p14="http://schemas.microsoft.com/office/powerpoint/2010/main" val="387111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44</a:t>
            </a:fld>
            <a:endParaRPr lang="en-PK"/>
          </a:p>
        </p:txBody>
      </p:sp>
    </p:spTree>
    <p:extLst>
      <p:ext uri="{BB962C8B-B14F-4D97-AF65-F5344CB8AC3E}">
        <p14:creationId xmlns:p14="http://schemas.microsoft.com/office/powerpoint/2010/main" val="39144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45</a:t>
            </a:fld>
            <a:endParaRPr lang="en-PK"/>
          </a:p>
        </p:txBody>
      </p:sp>
    </p:spTree>
    <p:extLst>
      <p:ext uri="{BB962C8B-B14F-4D97-AF65-F5344CB8AC3E}">
        <p14:creationId xmlns:p14="http://schemas.microsoft.com/office/powerpoint/2010/main" val="28617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C3521-B38E-4D97-A229-68ABA5F0D481}" type="slidenum">
              <a:rPr lang="en-US" smtClean="0"/>
              <a:t>62</a:t>
            </a:fld>
            <a:endParaRPr lang="en-US"/>
          </a:p>
        </p:txBody>
      </p:sp>
    </p:spTree>
    <p:extLst>
      <p:ext uri="{BB962C8B-B14F-4D97-AF65-F5344CB8AC3E}">
        <p14:creationId xmlns:p14="http://schemas.microsoft.com/office/powerpoint/2010/main" val="291323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6AB5BAFA-E879-4055-96BE-1499F0B5ED23}" type="slidenum">
              <a:rPr lang="en-PK" smtClean="0"/>
              <a:t>81</a:t>
            </a:fld>
            <a:endParaRPr lang="en-PK"/>
          </a:p>
        </p:txBody>
      </p:sp>
    </p:spTree>
    <p:extLst>
      <p:ext uri="{BB962C8B-B14F-4D97-AF65-F5344CB8AC3E}">
        <p14:creationId xmlns:p14="http://schemas.microsoft.com/office/powerpoint/2010/main" val="3579704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2B1E40E4-EB07-42D5-82D0-472D1DA8CAF0}" type="slidenum">
              <a:rPr lang="en-PK" smtClean="0"/>
              <a:t>95</a:t>
            </a:fld>
            <a:endParaRPr lang="en-PK"/>
          </a:p>
        </p:txBody>
      </p:sp>
    </p:spTree>
    <p:extLst>
      <p:ext uri="{BB962C8B-B14F-4D97-AF65-F5344CB8AC3E}">
        <p14:creationId xmlns:p14="http://schemas.microsoft.com/office/powerpoint/2010/main" val="111222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233E-53ED-0A47-7C6B-3B55598AD3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F99254-6589-F348-2CF6-A53A06EF6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5FDA58-312B-56CC-EDD8-C203FBF845D8}"/>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EB4359F3-3C4F-D060-B045-59820734B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BBDB2-055C-E4F7-3774-FBE98049A3BD}"/>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201069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5D1-D89F-67FB-E955-E0693247FC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43521-CD26-0B35-189B-4EF28ED14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D7B02-1E37-BD2C-6783-3616AA054876}"/>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D6AF6104-74B7-EE1A-3712-F19D8030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C006D-5CE8-867F-E99B-167EC6F3101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345711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D9977-08C2-FC48-01C4-2DDB695CDD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00BAC7-A416-AED1-4406-F5C2B862F4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CA2F8-E049-6187-A871-6BD89219DE5C}"/>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C53F99BA-781C-3BF6-3F7C-76083285E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D45AF-6032-5D8E-CB9D-6D139E5463C8}"/>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0764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AF15-E61A-172B-8E74-7C2008CAF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7D972-BB80-4806-716B-A8E61FF54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D41A7-0BD7-4512-3DC4-C73CD7FB7C48}"/>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5C78A708-CF12-1C6A-A4A2-A928A7903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F7C3D-38FE-1D21-B6E3-240567A97C9A}"/>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9734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48F3-AAE7-DE0D-351F-588B117CE2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D20BE5-A9BF-286D-F4AC-79097DBAE0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25FD1-C10C-00CD-8019-8E3C491AE11B}"/>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EC581ED2-6822-83F0-9EAD-146EC8A16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794D7-A513-36D6-CE74-6A9C00C4C37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778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7AB7-41A8-6164-30F6-E017E1692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E64B1-C1AC-8797-9939-AE24B826F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45398-5176-06AB-D2E5-237CC312A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899AD7-F189-8B39-C05F-051F01606F62}"/>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ED392D61-E781-135E-5F6D-EF6FB64C2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6C1C5-0112-1E9A-6B09-F4F0706E32B1}"/>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0569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B47C-F569-ADA5-A585-1159ACB64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2745D-84DA-FA15-FB2A-AE87E8CDF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44180E-1D35-6FF3-A04E-78F8D494D2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AA9CBE-3DF6-B66E-A859-94CBCF8C44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E03B96-761D-C6A9-1289-1BC930845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B6F19A-F191-95FA-749E-E65F5BC6DFCC}"/>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8" name="Footer Placeholder 7">
            <a:extLst>
              <a:ext uri="{FF2B5EF4-FFF2-40B4-BE49-F238E27FC236}">
                <a16:creationId xmlns:a16="http://schemas.microsoft.com/office/drawing/2014/main" id="{E2E6D500-60E4-A9E0-6947-3ACFAD47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DF3A6A-977F-6926-30F8-3EDF8F9C760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928386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87745-8473-D536-D88B-3F49DEC136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ACEA77-2695-A59C-0D09-050D1844078D}"/>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4" name="Footer Placeholder 3">
            <a:extLst>
              <a:ext uri="{FF2B5EF4-FFF2-40B4-BE49-F238E27FC236}">
                <a16:creationId xmlns:a16="http://schemas.microsoft.com/office/drawing/2014/main" id="{3EF6E778-B188-71AF-A1A4-602779451A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A7FD42-FD78-CEAD-4703-1C94C6BFBE2B}"/>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412063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A5B2A7-2867-66EF-CB87-E26A0A8E6186}"/>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3" name="Footer Placeholder 2">
            <a:extLst>
              <a:ext uri="{FF2B5EF4-FFF2-40B4-BE49-F238E27FC236}">
                <a16:creationId xmlns:a16="http://schemas.microsoft.com/office/drawing/2014/main" id="{844CCB3E-4964-707C-F4E5-31D32AB8F9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3E2B7-7288-211C-EDC3-CD6F006B6D3C}"/>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98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5CE9-D5AC-1D05-DCCC-3813652F0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943967-DD2F-2F28-3214-4E4A3B35C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EF1C9B-234C-A890-5EC5-7036DA9F7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E2E4F-80FC-BE8D-F04A-9D37002FA430}"/>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2E48BF8E-3DEC-9F7F-3ABC-F10578C43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7C9F4-914B-64CB-7CCB-9F2084E33ACE}"/>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21101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59DB-E8AB-285A-C600-A46ECFB6F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2A50D-4695-7B53-D1EE-CE370D51C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531F02-D235-C470-9D67-80562266D4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99946-C7C3-3581-7E6B-146FD56EAA9E}"/>
              </a:ext>
            </a:extLst>
          </p:cNvPr>
          <p:cNvSpPr>
            <a:spLocks noGrp="1"/>
          </p:cNvSpPr>
          <p:nvPr>
            <p:ph type="dt" sz="half" idx="10"/>
          </p:nvPr>
        </p:nvSpPr>
        <p:spPr/>
        <p:txBody>
          <a:bodyPr/>
          <a:lstStyle/>
          <a:p>
            <a:fld id="{83A8E5B4-FED3-42D2-AB00-E412F605E894}" type="datetimeFigureOut">
              <a:rPr lang="en-US" smtClean="0"/>
              <a:t>9/12/2023</a:t>
            </a:fld>
            <a:endParaRPr lang="en-US"/>
          </a:p>
        </p:txBody>
      </p:sp>
      <p:sp>
        <p:nvSpPr>
          <p:cNvPr id="6" name="Footer Placeholder 5">
            <a:extLst>
              <a:ext uri="{FF2B5EF4-FFF2-40B4-BE49-F238E27FC236}">
                <a16:creationId xmlns:a16="http://schemas.microsoft.com/office/drawing/2014/main" id="{25DC0494-5A1F-82E9-20CB-FFF4305B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E55C0-AD81-9B58-6752-8BC7BE7A99B0}"/>
              </a:ext>
            </a:extLst>
          </p:cNvPr>
          <p:cNvSpPr>
            <a:spLocks noGrp="1"/>
          </p:cNvSpPr>
          <p:nvPr>
            <p:ph type="sldNum" sz="quarter" idx="12"/>
          </p:nvPr>
        </p:nvSpPr>
        <p:spPr/>
        <p:txBody>
          <a:bodyPr/>
          <a:lstStyle/>
          <a:p>
            <a:fld id="{91F5D888-06A8-4EDC-A5C2-66CD96A1AC20}" type="slidenum">
              <a:rPr lang="en-US" smtClean="0"/>
              <a:t>‹#›</a:t>
            </a:fld>
            <a:endParaRPr lang="en-US"/>
          </a:p>
        </p:txBody>
      </p:sp>
    </p:spTree>
    <p:extLst>
      <p:ext uri="{BB962C8B-B14F-4D97-AF65-F5344CB8AC3E}">
        <p14:creationId xmlns:p14="http://schemas.microsoft.com/office/powerpoint/2010/main" val="10551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A7BB1-B19C-7FBF-530E-6C1FE033C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370B7C-28FD-7C26-7F4F-2084A89CF9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955CF8-1532-53EC-F8CB-0966132E7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8E5B4-FED3-42D2-AB00-E412F605E894}" type="datetimeFigureOut">
              <a:rPr lang="en-US" smtClean="0"/>
              <a:t>9/12/2023</a:t>
            </a:fld>
            <a:endParaRPr lang="en-US"/>
          </a:p>
        </p:txBody>
      </p:sp>
      <p:sp>
        <p:nvSpPr>
          <p:cNvPr id="5" name="Footer Placeholder 4">
            <a:extLst>
              <a:ext uri="{FF2B5EF4-FFF2-40B4-BE49-F238E27FC236}">
                <a16:creationId xmlns:a16="http://schemas.microsoft.com/office/drawing/2014/main" id="{191AEF6F-FB68-AE31-2981-D72C3F832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68C3EE-2312-60F9-ECFD-62D19B3AAFE5}"/>
              </a:ext>
            </a:extLst>
          </p:cNvPr>
          <p:cNvSpPr>
            <a:spLocks noGrp="1"/>
          </p:cNvSpPr>
          <p:nvPr>
            <p:ph type="sldNum" sz="quarter" idx="4"/>
          </p:nvPr>
        </p:nvSpPr>
        <p:spPr>
          <a:xfrm>
            <a:off x="8630703" y="6470015"/>
            <a:ext cx="2743200" cy="365125"/>
          </a:xfrm>
          <a:prstGeom prst="rect">
            <a:avLst/>
          </a:prstGeom>
        </p:spPr>
        <p:txBody>
          <a:bodyPr vert="horz" lIns="91440" tIns="45720" rIns="91440" bIns="45720" rtlCol="0" anchor="ctr"/>
          <a:lstStyle>
            <a:lvl1pPr algn="r">
              <a:defRPr sz="1400" b="0">
                <a:solidFill>
                  <a:schemeClr val="tx1"/>
                </a:solidFill>
              </a:defRPr>
            </a:lvl1pPr>
          </a:lstStyle>
          <a:p>
            <a:fld id="{91F5D888-06A8-4EDC-A5C2-66CD96A1AC20}" type="slidenum">
              <a:rPr lang="en-US" smtClean="0"/>
              <a:pPr/>
              <a:t>‹#›</a:t>
            </a:fld>
            <a:endParaRPr lang="en-US" dirty="0"/>
          </a:p>
        </p:txBody>
      </p:sp>
      <p:pic>
        <p:nvPicPr>
          <p:cNvPr id="7" name="Picture 6">
            <a:extLst>
              <a:ext uri="{FF2B5EF4-FFF2-40B4-BE49-F238E27FC236}">
                <a16:creationId xmlns:a16="http://schemas.microsoft.com/office/drawing/2014/main" id="{EBAC0464-EE63-AAD9-8AEC-C4CF67562CE5}"/>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52" t="44317" r="697" b="35167"/>
          <a:stretch/>
        </p:blipFill>
        <p:spPr>
          <a:xfrm flipV="1">
            <a:off x="340794" y="6447156"/>
            <a:ext cx="11510412" cy="45719"/>
          </a:xfrm>
          <a:prstGeom prst="rect">
            <a:avLst/>
          </a:prstGeom>
        </p:spPr>
      </p:pic>
      <p:pic>
        <p:nvPicPr>
          <p:cNvPr id="8" name="Picture 7" descr="A picture containing text, font, graphics, logo&#10;&#10;Description automatically generated">
            <a:extLst>
              <a:ext uri="{FF2B5EF4-FFF2-40B4-BE49-F238E27FC236}">
                <a16:creationId xmlns:a16="http://schemas.microsoft.com/office/drawing/2014/main" id="{48724365-F5D2-6614-4AC7-8F1C51980A33}"/>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tretch>
            <a:fillRect/>
          </a:stretch>
        </p:blipFill>
        <p:spPr>
          <a:xfrm>
            <a:off x="271220" y="162560"/>
            <a:ext cx="748876" cy="405130"/>
          </a:xfrm>
          <a:prstGeom prst="rect">
            <a:avLst/>
          </a:prstGeom>
        </p:spPr>
      </p:pic>
      <p:pic>
        <p:nvPicPr>
          <p:cNvPr id="9" name="Picture 8" descr="A black text on a white background&#10;&#10;Description automatically generated with medium confidence">
            <a:extLst>
              <a:ext uri="{FF2B5EF4-FFF2-40B4-BE49-F238E27FC236}">
                <a16:creationId xmlns:a16="http://schemas.microsoft.com/office/drawing/2014/main" id="{AB3CBE7F-89BF-6B25-F048-5C80EF5BFB5E}"/>
              </a:ext>
            </a:extLst>
          </p:cNvPr>
          <p:cNvPicPr>
            <a:picLocks noChangeAspect="1"/>
          </p:cNvPicPr>
          <p:nvPr userDrawn="1"/>
        </p:nvPicPr>
        <p:blipFill>
          <a:blip r:embed="rId15">
            <a:alphaModFix amt="20000"/>
            <a:extLst>
              <a:ext uri="{28A0092B-C50C-407E-A947-70E740481C1C}">
                <a14:useLocalDpi xmlns:a14="http://schemas.microsoft.com/office/drawing/2010/main" val="0"/>
              </a:ext>
            </a:extLst>
          </a:blip>
          <a:stretch>
            <a:fillRect/>
          </a:stretch>
        </p:blipFill>
        <p:spPr>
          <a:xfrm>
            <a:off x="10960716" y="155745"/>
            <a:ext cx="786167" cy="216196"/>
          </a:xfrm>
          <a:prstGeom prst="rect">
            <a:avLst/>
          </a:prstGeom>
        </p:spPr>
      </p:pic>
    </p:spTree>
    <p:extLst>
      <p:ext uri="{BB962C8B-B14F-4D97-AF65-F5344CB8AC3E}">
        <p14:creationId xmlns:p14="http://schemas.microsoft.com/office/powerpoint/2010/main" val="1143773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7.png"/><Relationship Id="rId4"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hyperlink" Target="http://www.isst.fraunhofer.de/en/business-units/healthcare/projects/MOND.html.%20Accessed%2030%20May%202023"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6.png"/><Relationship Id="rId7" Type="http://schemas.openxmlformats.org/officeDocument/2006/relationships/image" Target="../media/image1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44_35D080BE.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68_A0AC5C52.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microsoft.com/office/2018/10/relationships/comments" Target="../comments/modernComment_11D_29B7ED1A.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232AD0-9D32-FD7B-708A-0A6FBCA56065}"/>
              </a:ext>
            </a:extLst>
          </p:cNvPr>
          <p:cNvSpPr>
            <a:spLocks noGrp="1"/>
          </p:cNvSpPr>
          <p:nvPr>
            <p:ph type="ctrTitle"/>
          </p:nvPr>
        </p:nvSpPr>
        <p:spPr>
          <a:xfrm>
            <a:off x="285751" y="690987"/>
            <a:ext cx="11401425" cy="2387600"/>
          </a:xfrm>
        </p:spPr>
        <p:txBody>
          <a:bodyPr>
            <a:noAutofit/>
          </a:bodyPr>
          <a:lstStyle/>
          <a:p>
            <a:r>
              <a:rPr lang="en-US" sz="3200" b="0" i="0" dirty="0">
                <a:effectLst/>
                <a:latin typeface="Times New Roman" panose="02020603050405020304" pitchFamily="18" charset="0"/>
                <a:cs typeface="Times New Roman" panose="02020603050405020304" pitchFamily="18" charset="0"/>
              </a:rPr>
              <a:t>Data Augmentation for Epileptic Seizure Detection</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based on 3D acceleration, heart rate and</a:t>
            </a:r>
            <a:br>
              <a:rPr lang="en-US" sz="3200" dirty="0">
                <a:latin typeface="Times New Roman" panose="02020603050405020304" pitchFamily="18" charset="0"/>
                <a:cs typeface="Times New Roman" panose="02020603050405020304" pitchFamily="18" charset="0"/>
              </a:rPr>
            </a:br>
            <a:r>
              <a:rPr lang="en-US" sz="3200" b="0" i="0" dirty="0">
                <a:effectLst/>
                <a:latin typeface="Times New Roman" panose="02020603050405020304" pitchFamily="18" charset="0"/>
                <a:cs typeface="Times New Roman" panose="02020603050405020304" pitchFamily="18" charset="0"/>
              </a:rPr>
              <a:t>temperature</a:t>
            </a:r>
            <a:br>
              <a:rPr lang="en-US" sz="3200" b="0" i="0" dirty="0">
                <a:effectLst/>
                <a:latin typeface="Times New Roman" panose="02020603050405020304" pitchFamily="18" charset="0"/>
                <a:cs typeface="Times New Roman" panose="02020603050405020304" pitchFamily="18" charset="0"/>
              </a:rPr>
            </a:br>
            <a:endParaRPr lang="en-PK" sz="3200" dirty="0">
              <a:latin typeface="Times New Roman" panose="02020603050405020304" pitchFamily="18" charset="0"/>
              <a:cs typeface="Times New Roman" panose="02020603050405020304" pitchFamily="18" charset="0"/>
            </a:endParaRPr>
          </a:p>
        </p:txBody>
      </p:sp>
      <p:pic>
        <p:nvPicPr>
          <p:cNvPr id="8" name="Picture 7" descr="A black text on a white background&#10;&#10;Description automatically generated with medium confidence">
            <a:extLst>
              <a:ext uri="{FF2B5EF4-FFF2-40B4-BE49-F238E27FC236}">
                <a16:creationId xmlns:a16="http://schemas.microsoft.com/office/drawing/2014/main" id="{CBA78D69-0B5C-7EB9-D399-1AED6882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7919" y="104373"/>
            <a:ext cx="1745048" cy="479888"/>
          </a:xfrm>
          <a:prstGeom prst="rect">
            <a:avLst/>
          </a:prstGeom>
        </p:spPr>
      </p:pic>
      <p:pic>
        <p:nvPicPr>
          <p:cNvPr id="10" name="Picture 9" descr="A picture containing text, font, graphics, logo&#10;&#10;Description automatically generated">
            <a:extLst>
              <a:ext uri="{FF2B5EF4-FFF2-40B4-BE49-F238E27FC236}">
                <a16:creationId xmlns:a16="http://schemas.microsoft.com/office/drawing/2014/main" id="{3BBCB890-861B-6241-D707-ACFA70D87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1" y="157539"/>
            <a:ext cx="887066" cy="479888"/>
          </a:xfrm>
          <a:prstGeom prst="rect">
            <a:avLst/>
          </a:prstGeom>
        </p:spPr>
      </p:pic>
      <p:sp>
        <p:nvSpPr>
          <p:cNvPr id="3" name="Slide Number Placeholder 2">
            <a:extLst>
              <a:ext uri="{FF2B5EF4-FFF2-40B4-BE49-F238E27FC236}">
                <a16:creationId xmlns:a16="http://schemas.microsoft.com/office/drawing/2014/main" id="{FDA42BFC-6269-0F5A-0683-55BF79870521}"/>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a:t>
            </a:fld>
            <a:endParaRPr lang="en-US" sz="1600" dirty="0"/>
          </a:p>
        </p:txBody>
      </p:sp>
      <p:sp>
        <p:nvSpPr>
          <p:cNvPr id="2" name="TextBox 1">
            <a:extLst>
              <a:ext uri="{FF2B5EF4-FFF2-40B4-BE49-F238E27FC236}">
                <a16:creationId xmlns:a16="http://schemas.microsoft.com/office/drawing/2014/main" id="{56E43C59-D15A-9F8B-1F0E-02D9CF3390AB}"/>
              </a:ext>
            </a:extLst>
          </p:cNvPr>
          <p:cNvSpPr txBox="1"/>
          <p:nvPr/>
        </p:nvSpPr>
        <p:spPr>
          <a:xfrm>
            <a:off x="190058" y="5677957"/>
            <a:ext cx="5132880" cy="307777"/>
          </a:xfrm>
          <a:prstGeom prst="rect">
            <a:avLst/>
          </a:prstGeom>
          <a:noFill/>
        </p:spPr>
        <p:txBody>
          <a:bodyPr wrap="none" rtlCol="0">
            <a:spAutoFit/>
          </a:bodyPr>
          <a:lstStyle/>
          <a:p>
            <a:r>
              <a:rPr lang="en-US" sz="1400" b="0" i="0" dirty="0">
                <a:effectLst/>
                <a:latin typeface="Arial" panose="020B0604020202020204" pitchFamily="34" charset="0"/>
              </a:rPr>
              <a:t>First examiner: Prof. </a:t>
            </a:r>
            <a:r>
              <a:rPr lang="en-US" sz="1400" dirty="0">
                <a:latin typeface="Arial" panose="020B0604020202020204" pitchFamily="34" charset="0"/>
              </a:rPr>
              <a:t>X. </a:t>
            </a:r>
            <a:r>
              <a:rPr lang="en-US" sz="1400" b="0" i="0" dirty="0">
                <a:effectLst/>
                <a:latin typeface="Arial" panose="020B0604020202020204" pitchFamily="34" charset="0"/>
              </a:rPr>
              <a:t>Cologne University of Applied Sciences</a:t>
            </a:r>
            <a:endParaRPr lang="en-US" sz="1400" dirty="0"/>
          </a:p>
        </p:txBody>
      </p:sp>
      <p:sp>
        <p:nvSpPr>
          <p:cNvPr id="6" name="TextBox 5">
            <a:extLst>
              <a:ext uri="{FF2B5EF4-FFF2-40B4-BE49-F238E27FC236}">
                <a16:creationId xmlns:a16="http://schemas.microsoft.com/office/drawing/2014/main" id="{A9E55A46-4AF3-D47B-2A8E-067A255D80F3}"/>
              </a:ext>
            </a:extLst>
          </p:cNvPr>
          <p:cNvSpPr txBox="1"/>
          <p:nvPr/>
        </p:nvSpPr>
        <p:spPr>
          <a:xfrm>
            <a:off x="190058" y="5985734"/>
            <a:ext cx="10708315" cy="307777"/>
          </a:xfrm>
          <a:prstGeom prst="rect">
            <a:avLst/>
          </a:prstGeom>
          <a:noFill/>
        </p:spPr>
        <p:txBody>
          <a:bodyPr wrap="square">
            <a:spAutoFit/>
          </a:bodyPr>
          <a:lstStyle/>
          <a:p>
            <a:r>
              <a:rPr lang="en-US" sz="1400" b="0" i="0" dirty="0">
                <a:effectLst/>
                <a:latin typeface="Arial" panose="020B0604020202020204" pitchFamily="34" charset="0"/>
              </a:rPr>
              <a:t>Second examiner: Y</a:t>
            </a:r>
            <a:r>
              <a:rPr lang="en-US" sz="1400" dirty="0">
                <a:latin typeface="Arial" panose="020B0604020202020204" pitchFamily="34" charset="0"/>
              </a:rPr>
              <a:t>,  Fraunhofer Institute for Software and Systems Engineering</a:t>
            </a:r>
            <a:endParaRPr lang="en-US" sz="1400" dirty="0"/>
          </a:p>
        </p:txBody>
      </p:sp>
      <p:sp>
        <p:nvSpPr>
          <p:cNvPr id="7" name="TextBox 6">
            <a:extLst>
              <a:ext uri="{FF2B5EF4-FFF2-40B4-BE49-F238E27FC236}">
                <a16:creationId xmlns:a16="http://schemas.microsoft.com/office/drawing/2014/main" id="{72911CEC-8782-344C-9781-B44777F985C3}"/>
              </a:ext>
            </a:extLst>
          </p:cNvPr>
          <p:cNvSpPr txBox="1"/>
          <p:nvPr/>
        </p:nvSpPr>
        <p:spPr>
          <a:xfrm>
            <a:off x="3104872" y="3087139"/>
            <a:ext cx="5763181" cy="400110"/>
          </a:xfrm>
          <a:prstGeom prst="rect">
            <a:avLst/>
          </a:prstGeom>
          <a:noFill/>
        </p:spPr>
        <p:txBody>
          <a:bodyPr wrap="none" rtlCol="0">
            <a:spAutoFit/>
          </a:bodyPr>
          <a:lstStyle/>
          <a:p>
            <a:r>
              <a:rPr lang="en-US" sz="2000" dirty="0"/>
              <a:t>Colloquium for Master’s Thesis by Maleyka Seyidova</a:t>
            </a:r>
          </a:p>
        </p:txBody>
      </p:sp>
      <p:sp>
        <p:nvSpPr>
          <p:cNvPr id="9" name="TextBox 8">
            <a:extLst>
              <a:ext uri="{FF2B5EF4-FFF2-40B4-BE49-F238E27FC236}">
                <a16:creationId xmlns:a16="http://schemas.microsoft.com/office/drawing/2014/main" id="{2F7C2725-FC5B-41FB-C443-ACEC53D21926}"/>
              </a:ext>
            </a:extLst>
          </p:cNvPr>
          <p:cNvSpPr txBox="1"/>
          <p:nvPr/>
        </p:nvSpPr>
        <p:spPr>
          <a:xfrm>
            <a:off x="2952448" y="4069288"/>
            <a:ext cx="5658152" cy="923330"/>
          </a:xfrm>
          <a:prstGeom prst="rect">
            <a:avLst/>
          </a:prstGeom>
          <a:noFill/>
        </p:spPr>
        <p:txBody>
          <a:bodyPr wrap="none" rtlCol="0">
            <a:spAutoFit/>
          </a:bodyPr>
          <a:lstStyle/>
          <a:p>
            <a:pPr algn="ctr"/>
            <a:r>
              <a:rPr lang="en-US" dirty="0"/>
              <a:t>Cologne University of Applied Sciences</a:t>
            </a:r>
          </a:p>
          <a:p>
            <a:pPr algn="ctr"/>
            <a:r>
              <a:rPr lang="en-US" dirty="0"/>
              <a:t>in cooperation with </a:t>
            </a:r>
          </a:p>
          <a:p>
            <a:pPr algn="ctr"/>
            <a:r>
              <a:rPr lang="en-US" dirty="0"/>
              <a:t>Fraunhofer Institute for Software and Systems Engineering</a:t>
            </a:r>
          </a:p>
        </p:txBody>
      </p:sp>
    </p:spTree>
    <p:extLst>
      <p:ext uri="{BB962C8B-B14F-4D97-AF65-F5344CB8AC3E}">
        <p14:creationId xmlns:p14="http://schemas.microsoft.com/office/powerpoint/2010/main" val="398515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D3EAFF5-9F3A-3B34-557B-0DBFAB9F35BC}"/>
              </a:ext>
            </a:extLst>
          </p:cNvPr>
          <p:cNvSpPr txBox="1"/>
          <p:nvPr/>
        </p:nvSpPr>
        <p:spPr>
          <a:xfrm>
            <a:off x="640243" y="4405149"/>
            <a:ext cx="9763128" cy="1323439"/>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Two datasets </a:t>
            </a:r>
          </a:p>
          <a:p>
            <a:pPr marL="342900" indent="-342900">
              <a:buFont typeface="Arial" panose="020B0604020202020204" pitchFamily="34" charset="0"/>
              <a:buChar char="•"/>
            </a:pPr>
            <a:endParaRPr lang="en-US" sz="2000" dirty="0"/>
          </a:p>
          <a:p>
            <a:pPr marL="800100" lvl="1" indent="-342900">
              <a:buClr>
                <a:srgbClr val="C00000"/>
              </a:buClr>
              <a:buFont typeface="Arial" panose="020B0604020202020204" pitchFamily="34" charset="0"/>
              <a:buChar char="•"/>
            </a:pPr>
            <a:r>
              <a:rPr lang="en-US" sz="2000" dirty="0"/>
              <a:t>Three-feature dataset: only 3D-acceleration  </a:t>
            </a:r>
          </a:p>
          <a:p>
            <a:pPr marL="800100" lvl="1" indent="-342900">
              <a:buClr>
                <a:srgbClr val="C00000"/>
              </a:buClr>
              <a:buFont typeface="Arial" panose="020B0604020202020204" pitchFamily="34" charset="0"/>
              <a:buChar char="•"/>
            </a:pPr>
            <a:r>
              <a:rPr lang="en-US" sz="2000" dirty="0"/>
              <a:t>Five-feature dataset: 3D-acceleration, Heart rate and Temperature</a:t>
            </a:r>
          </a:p>
        </p:txBody>
      </p:sp>
      <p:sp>
        <p:nvSpPr>
          <p:cNvPr id="9" name="TextBox 8">
            <a:extLst>
              <a:ext uri="{FF2B5EF4-FFF2-40B4-BE49-F238E27FC236}">
                <a16:creationId xmlns:a16="http://schemas.microsoft.com/office/drawing/2014/main" id="{174DE43F-417B-98BC-209C-3C9C72B59B75}"/>
              </a:ext>
            </a:extLst>
          </p:cNvPr>
          <p:cNvSpPr txBox="1"/>
          <p:nvPr/>
        </p:nvSpPr>
        <p:spPr>
          <a:xfrm>
            <a:off x="640243" y="1591479"/>
            <a:ext cx="8763002" cy="2554545"/>
          </a:xfrm>
          <a:prstGeom prst="rect">
            <a:avLst/>
          </a:prstGeom>
          <a:noFill/>
        </p:spPr>
        <p:txBody>
          <a:bodyPr wrap="square" rtlCol="0">
            <a:spAutoFit/>
          </a:bodyPr>
          <a:lstStyle/>
          <a:p>
            <a:pPr marL="342900" indent="-342900">
              <a:buClr>
                <a:srgbClr val="C00000"/>
              </a:buClr>
              <a:buFont typeface="Wingdings" panose="05000000000000000000" pitchFamily="2" charset="2"/>
              <a:buChar char="§"/>
            </a:pPr>
            <a:r>
              <a:rPr lang="en-US" sz="2000" dirty="0"/>
              <a:t>Dataset - motoric seizures</a:t>
            </a:r>
          </a:p>
          <a:p>
            <a:pPr>
              <a:buClr>
                <a:srgbClr val="C00000"/>
              </a:buClr>
            </a:pPr>
            <a:endParaRPr lang="en-US" sz="2000" dirty="0"/>
          </a:p>
          <a:p>
            <a:pPr marL="800100" lvl="1" indent="-342900">
              <a:buClr>
                <a:srgbClr val="C00000"/>
              </a:buClr>
              <a:buFont typeface="Arial" panose="020B0604020202020204" pitchFamily="34" charset="0"/>
              <a:buChar char="•"/>
            </a:pPr>
            <a:r>
              <a:rPr lang="en-US" sz="2000" dirty="0"/>
              <a:t>FIAS   –    </a:t>
            </a:r>
            <a:r>
              <a:rPr lang="en-US" sz="1600" i="1" dirty="0"/>
              <a:t>Focal Impaired Awareness Seizure</a:t>
            </a:r>
          </a:p>
          <a:p>
            <a:pPr marL="800100" lvl="1" indent="-342900">
              <a:buClr>
                <a:srgbClr val="C00000"/>
              </a:buClr>
              <a:buFont typeface="Arial" panose="020B0604020202020204" pitchFamily="34" charset="0"/>
              <a:buChar char="•"/>
            </a:pPr>
            <a:r>
              <a:rPr lang="en-US" sz="2000" dirty="0"/>
              <a:t>FAS    –    </a:t>
            </a:r>
            <a:r>
              <a:rPr lang="en-US" sz="1600" i="1" dirty="0"/>
              <a:t>Focal Aware Seizure</a:t>
            </a:r>
          </a:p>
          <a:p>
            <a:pPr marL="800100" lvl="1" indent="-342900">
              <a:buClr>
                <a:srgbClr val="C00000"/>
              </a:buClr>
              <a:buFont typeface="Arial" panose="020B0604020202020204" pitchFamily="34" charset="0"/>
              <a:buChar char="•"/>
            </a:pPr>
            <a:r>
              <a:rPr lang="en-US" sz="2000" dirty="0"/>
              <a:t>TCS    –   </a:t>
            </a:r>
            <a:r>
              <a:rPr lang="en-US" sz="1600" i="1" dirty="0"/>
              <a:t>Tonic-</a:t>
            </a:r>
            <a:r>
              <a:rPr lang="en-US" sz="1600" i="1" dirty="0" err="1"/>
              <a:t>Clonic</a:t>
            </a:r>
            <a:r>
              <a:rPr lang="en-US" sz="1600" i="1" dirty="0"/>
              <a:t> Seizure</a:t>
            </a:r>
          </a:p>
          <a:p>
            <a:pPr marL="800100" lvl="1" indent="-342900">
              <a:buClr>
                <a:srgbClr val="C00000"/>
              </a:buClr>
              <a:buFont typeface="Arial" panose="020B0604020202020204" pitchFamily="34" charset="0"/>
              <a:buChar char="•"/>
            </a:pPr>
            <a:r>
              <a:rPr lang="en-US" sz="2000" dirty="0"/>
              <a:t>GMS  –   </a:t>
            </a:r>
            <a:r>
              <a:rPr lang="en-US" sz="1600" i="1" dirty="0"/>
              <a:t>Generalized Motor Seizure</a:t>
            </a:r>
          </a:p>
          <a:p>
            <a:pPr lvl="1"/>
            <a:endParaRPr lang="en-US" sz="2000" dirty="0"/>
          </a:p>
          <a:p>
            <a:pPr marL="342900" indent="-342900">
              <a:buClr>
                <a:srgbClr val="C00000"/>
              </a:buClr>
              <a:buFont typeface="Wingdings" panose="05000000000000000000" pitchFamily="2" charset="2"/>
              <a:buChar char="§"/>
            </a:pPr>
            <a:r>
              <a:rPr lang="en-US" sz="2000" dirty="0"/>
              <a:t>Total 109 motoric seizures corresponding to 46 patients</a:t>
            </a:r>
          </a:p>
        </p:txBody>
      </p:sp>
      <p:sp>
        <p:nvSpPr>
          <p:cNvPr id="2" name="Slide Number Placeholder 1">
            <a:extLst>
              <a:ext uri="{FF2B5EF4-FFF2-40B4-BE49-F238E27FC236}">
                <a16:creationId xmlns:a16="http://schemas.microsoft.com/office/drawing/2014/main" id="{4112EFAC-0255-612F-5107-F32E3370B073}"/>
              </a:ext>
            </a:extLst>
          </p:cNvPr>
          <p:cNvSpPr>
            <a:spLocks noGrp="1"/>
          </p:cNvSpPr>
          <p:nvPr>
            <p:ph type="sldNum" sz="quarter" idx="12"/>
          </p:nvPr>
        </p:nvSpPr>
        <p:spPr/>
        <p:txBody>
          <a:bodyPr/>
          <a:lstStyle/>
          <a:p>
            <a:fld id="{D73EE620-6A7D-49ED-9892-2549EE96C797}" type="slidenum">
              <a:rPr lang="en-US" smtClean="0"/>
              <a:t>10</a:t>
            </a:fld>
            <a:endParaRPr lang="en-US"/>
          </a:p>
        </p:txBody>
      </p:sp>
      <p:sp>
        <p:nvSpPr>
          <p:cNvPr id="3" name="Title 6">
            <a:extLst>
              <a:ext uri="{FF2B5EF4-FFF2-40B4-BE49-F238E27FC236}">
                <a16:creationId xmlns:a16="http://schemas.microsoft.com/office/drawing/2014/main" id="{11384C1A-AE7A-30FE-38D1-B1E3C050C107}"/>
              </a:ext>
            </a:extLst>
          </p:cNvPr>
          <p:cNvSpPr>
            <a:spLocks noGrp="1"/>
          </p:cNvSpPr>
          <p:nvPr>
            <p:ph type="title"/>
          </p:nvPr>
        </p:nvSpPr>
        <p:spPr>
          <a:xfrm>
            <a:off x="838200" y="136525"/>
            <a:ext cx="10515600" cy="1325563"/>
          </a:xfrm>
        </p:spPr>
        <p:txBody>
          <a:bodyPr/>
          <a:lstStyle/>
          <a:p>
            <a:r>
              <a:rPr lang="en-US" dirty="0"/>
              <a:t>Dataset</a:t>
            </a:r>
          </a:p>
        </p:txBody>
      </p:sp>
    </p:spTree>
    <p:extLst>
      <p:ext uri="{BB962C8B-B14F-4D97-AF65-F5344CB8AC3E}">
        <p14:creationId xmlns:p14="http://schemas.microsoft.com/office/powerpoint/2010/main" val="12169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1000"/>
                                        <p:tgtEl>
                                          <p:spTgt spid="9">
                                            <p:txEl>
                                              <p:pRg st="2" end="2"/>
                                            </p:txEl>
                                          </p:spTgt>
                                        </p:tgtEl>
                                      </p:cBhvr>
                                    </p:animEffect>
                                    <p:anim calcmode="lin" valueType="num">
                                      <p:cBhvr>
                                        <p:cTn id="1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1000"/>
                                        <p:tgtEl>
                                          <p:spTgt spid="9">
                                            <p:txEl>
                                              <p:pRg st="3" end="3"/>
                                            </p:txEl>
                                          </p:spTgt>
                                        </p:tgtEl>
                                      </p:cBhvr>
                                    </p:animEffect>
                                    <p:anim calcmode="lin" valueType="num">
                                      <p:cBhvr>
                                        <p:cTn id="1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1000"/>
                                        <p:tgtEl>
                                          <p:spTgt spid="9">
                                            <p:txEl>
                                              <p:pRg st="4" end="4"/>
                                            </p:txEl>
                                          </p:spTgt>
                                        </p:tgtEl>
                                      </p:cBhvr>
                                    </p:animEffect>
                                    <p:anim calcmode="lin" valueType="num">
                                      <p:cBhvr>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750"/>
                                        <p:tgtEl>
                                          <p:spTgt spid="9">
                                            <p:txEl>
                                              <p:pRg st="7" end="7"/>
                                            </p:txEl>
                                          </p:spTgt>
                                        </p:tgtEl>
                                      </p:cBhvr>
                                    </p:animEffect>
                                    <p:anim calcmode="lin" valueType="num">
                                      <p:cBhvr>
                                        <p:cTn id="35" dur="75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36" dur="75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750"/>
                                        <p:tgtEl>
                                          <p:spTgt spid="8"/>
                                        </p:tgtEl>
                                      </p:cBhvr>
                                    </p:animEffect>
                                    <p:anim calcmode="lin" valueType="num">
                                      <p:cBhvr>
                                        <p:cTn id="42" dur="750" fill="hold"/>
                                        <p:tgtEl>
                                          <p:spTgt spid="8"/>
                                        </p:tgtEl>
                                        <p:attrNameLst>
                                          <p:attrName>ppt_x</p:attrName>
                                        </p:attrNameLst>
                                      </p:cBhvr>
                                      <p:tavLst>
                                        <p:tav tm="0">
                                          <p:val>
                                            <p:strVal val="#ppt_x"/>
                                          </p:val>
                                        </p:tav>
                                        <p:tav tm="100000">
                                          <p:val>
                                            <p:strVal val="#ppt_x"/>
                                          </p:val>
                                        </p:tav>
                                      </p:tavLst>
                                    </p:anim>
                                    <p:anim calcmode="lin" valueType="num">
                                      <p:cBhvr>
                                        <p:cTn id="43" dur="675" decel="100000" fill="hold"/>
                                        <p:tgtEl>
                                          <p:spTgt spid="8"/>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Arial" panose="020B0604020202020204" pitchFamily="34" charset="0"/>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p>
          <a:p>
            <a:pPr marL="742950" lvl="1" indent="-285750">
              <a:lnSpc>
                <a:spcPct val="150000"/>
              </a:lnSpc>
              <a:buClr>
                <a:srgbClr val="C00000"/>
              </a:buClr>
              <a:buSzPct val="100000"/>
              <a:buFont typeface="Arial" panose="020B0604020202020204" pitchFamily="34" charset="0"/>
              <a:buChar char="•"/>
            </a:pPr>
            <a:endParaRPr lang="en-US" sz="1600" dirty="0"/>
          </a:p>
        </p:txBody>
      </p:sp>
      <p:sp>
        <p:nvSpPr>
          <p:cNvPr id="5" name="Title 1">
            <a:extLst>
              <a:ext uri="{FF2B5EF4-FFF2-40B4-BE49-F238E27FC236}">
                <a16:creationId xmlns:a16="http://schemas.microsoft.com/office/drawing/2014/main" id="{7E900319-C131-14E9-E67E-41E6D1A7A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38963C65-30D6-58EA-26C4-D0E06E6951EC}"/>
              </a:ext>
            </a:extLst>
          </p:cNvPr>
          <p:cNvGrpSpPr/>
          <p:nvPr/>
        </p:nvGrpSpPr>
        <p:grpSpPr>
          <a:xfrm>
            <a:off x="3814299" y="2892849"/>
            <a:ext cx="3659768" cy="3055795"/>
            <a:chOff x="3814299" y="2892849"/>
            <a:chExt cx="3659768" cy="3055795"/>
          </a:xfrm>
        </p:grpSpPr>
        <p:pic>
          <p:nvPicPr>
            <p:cNvPr id="6" name="Picture 5" descr="A picture containing line, diagram, design&#10;&#10;Description automatically generated">
              <a:extLst>
                <a:ext uri="{FF2B5EF4-FFF2-40B4-BE49-F238E27FC236}">
                  <a16:creationId xmlns:a16="http://schemas.microsoft.com/office/drawing/2014/main" id="{C69097A1-9FA0-A326-51BF-7535F49ADA9E}"/>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3814299" y="2892849"/>
              <a:ext cx="3659768" cy="2594130"/>
            </a:xfrm>
            <a:prstGeom prst="rect">
              <a:avLst/>
            </a:prstGeom>
          </p:spPr>
        </p:pic>
        <p:sp>
          <p:nvSpPr>
            <p:cNvPr id="4" name="TextBox 3">
              <a:extLst>
                <a:ext uri="{FF2B5EF4-FFF2-40B4-BE49-F238E27FC236}">
                  <a16:creationId xmlns:a16="http://schemas.microsoft.com/office/drawing/2014/main" id="{51547499-EF3E-68B1-6D81-D1AC93A5E0BB}"/>
                </a:ext>
              </a:extLst>
            </p:cNvPr>
            <p:cNvSpPr txBox="1"/>
            <p:nvPr/>
          </p:nvSpPr>
          <p:spPr>
            <a:xfrm>
              <a:off x="3964806" y="5486979"/>
              <a:ext cx="3358754" cy="46166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 </a:t>
              </a:r>
              <a:r>
                <a:rPr lang="en-US" sz="800" b="0" i="0" dirty="0">
                  <a:solidFill>
                    <a:srgbClr val="000000"/>
                  </a:solidFill>
                  <a:effectLst/>
                  <a:latin typeface="Times New Roman" panose="02020603050405020304" pitchFamily="18" charset="0"/>
                </a:rPr>
                <a:t>“Papers with Code - DTW Explained.” </a:t>
              </a:r>
              <a:r>
                <a:rPr lang="en-US" sz="800" b="0" i="1" dirty="0">
                  <a:solidFill>
                    <a:srgbClr val="000000"/>
                  </a:solidFill>
                  <a:effectLst/>
                  <a:latin typeface="Times New Roman" panose="02020603050405020304" pitchFamily="18" charset="0"/>
                </a:rPr>
                <a:t>Paperswithcode.com</a:t>
              </a:r>
              <a:r>
                <a:rPr lang="en-US" sz="800" b="0" i="0" dirty="0">
                  <a:solidFill>
                    <a:srgbClr val="000000"/>
                  </a:solidFill>
                  <a:effectLst/>
                  <a:latin typeface="Times New Roman" panose="02020603050405020304" pitchFamily="18" charset="0"/>
                </a:rPr>
                <a:t>, 2014, paperswithcode.com/method/</a:t>
              </a:r>
              <a:r>
                <a:rPr lang="en-US" sz="800" b="0" i="0" dirty="0" err="1">
                  <a:solidFill>
                    <a:srgbClr val="000000"/>
                  </a:solidFill>
                  <a:effectLst/>
                  <a:latin typeface="Times New Roman" panose="02020603050405020304" pitchFamily="18" charset="0"/>
                </a:rPr>
                <a:t>dtw</a:t>
              </a:r>
              <a:r>
                <a:rPr lang="en-US" sz="800" b="0" i="0" dirty="0">
                  <a:solidFill>
                    <a:srgbClr val="000000"/>
                  </a:solidFill>
                  <a:effectLst/>
                  <a:latin typeface="Times New Roman" panose="02020603050405020304" pitchFamily="18" charset="0"/>
                </a:rPr>
                <a:t>.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682213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79278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628D5-D417-2FA8-A371-A6A4AE2748C5}"/>
                  </a:ext>
                </a:extLst>
              </p:cNvPr>
              <p:cNvSpPr txBox="1"/>
              <p:nvPr/>
            </p:nvSpPr>
            <p:spPr>
              <a:xfrm>
                <a:off x="3857834" y="2539400"/>
                <a:ext cx="3771482" cy="501099"/>
              </a:xfrm>
              <a:prstGeom prst="rect">
                <a:avLst/>
              </a:prstGeom>
              <a:noFill/>
            </p:spPr>
            <p:txBody>
              <a:bodyPr wrap="none" lIns="0" tIns="0" rIns="0" bIns="0" rtlCol="0">
                <a:spAutoFit/>
              </a:bodyPr>
              <a:lstStyle/>
              <a:p>
                <a:r>
                  <a:rPr lang="en-US" sz="1600" b="0" dirty="0"/>
                  <a:t>Euclidean distance </a:t>
                </a:r>
                <a:r>
                  <a:rPr lang="en-US" sz="1600" b="0" dirty="0">
                    <a:sym typeface="Wingdings" panose="05000000000000000000" pitchFamily="2" charset="2"/>
                  </a:rPr>
                  <a:t> </a:t>
                </a:r>
                <a14:m>
                  <m:oMath xmlns:m="http://schemas.openxmlformats.org/officeDocument/2006/math">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𝑠</m:t>
                        </m:r>
                      </m:e>
                    </m:d>
                    <m:r>
                      <a:rPr lang="en-US" sz="1600" b="0" i="1" smtClean="0">
                        <a:latin typeface="Cambria Math" panose="02040503050406030204" pitchFamily="18" charset="0"/>
                      </a:rPr>
                      <m:t>= </m:t>
                    </m:r>
                    <m:rad>
                      <m:radPr>
                        <m:degHide m:val="on"/>
                        <m:ctrlPr>
                          <a:rPr lang="en-US" sz="1600" b="0" i="1" smtClean="0">
                            <a:latin typeface="Cambria Math" panose="02040503050406030204" pitchFamily="18" charset="0"/>
                          </a:rPr>
                        </m:ctrlPr>
                      </m:radPr>
                      <m:deg/>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panose="02040503050406030204" pitchFamily="18" charset="0"/>
                              </a:rPr>
                              <m:t>𝑞</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𝑗</m:t>
                            </m:r>
                          </m:sub>
                        </m:s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e>
                    </m:rad>
                    <m:r>
                      <a:rPr lang="en-US" sz="1600" b="0" i="1" smtClean="0">
                        <a:latin typeface="Cambria Math" panose="02040503050406030204" pitchFamily="18" charset="0"/>
                      </a:rPr>
                      <m:t> </m:t>
                    </m:r>
                  </m:oMath>
                </a14:m>
                <a:endParaRPr lang="en-PK" sz="1600" dirty="0"/>
              </a:p>
            </p:txBody>
          </p:sp>
        </mc:Choice>
        <mc:Fallback xmlns="">
          <p:sp>
            <p:nvSpPr>
              <p:cNvPr id="9" name="TextBox 8">
                <a:extLst>
                  <a:ext uri="{FF2B5EF4-FFF2-40B4-BE49-F238E27FC236}">
                    <a16:creationId xmlns:a16="http://schemas.microsoft.com/office/drawing/2014/main" id="{7BE628D5-D417-2FA8-A371-A6A4AE2748C5}"/>
                  </a:ext>
                </a:extLst>
              </p:cNvPr>
              <p:cNvSpPr txBox="1">
                <a:spLocks noRot="1" noChangeAspect="1" noMove="1" noResize="1" noEditPoints="1" noAdjustHandles="1" noChangeArrowheads="1" noChangeShapeType="1" noTextEdit="1"/>
              </p:cNvSpPr>
              <p:nvPr/>
            </p:nvSpPr>
            <p:spPr>
              <a:xfrm>
                <a:off x="3857834" y="2539400"/>
                <a:ext cx="3771482" cy="501099"/>
              </a:xfrm>
              <a:prstGeom prst="rect">
                <a:avLst/>
              </a:prstGeom>
              <a:blipFill>
                <a:blip r:embed="rId2"/>
                <a:stretch>
                  <a:fillRect l="-339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EEAA9AE1-EA1D-2CE6-341C-97F34629429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11" name="Group 10">
            <a:extLst>
              <a:ext uri="{FF2B5EF4-FFF2-40B4-BE49-F238E27FC236}">
                <a16:creationId xmlns:a16="http://schemas.microsoft.com/office/drawing/2014/main" id="{8439BB2A-A6DD-D12F-8ACE-B7E2D9159DBA}"/>
              </a:ext>
            </a:extLst>
          </p:cNvPr>
          <p:cNvGrpSpPr/>
          <p:nvPr/>
        </p:nvGrpSpPr>
        <p:grpSpPr>
          <a:xfrm>
            <a:off x="2895200" y="3040499"/>
            <a:ext cx="7058634" cy="2961732"/>
            <a:chOff x="2895200" y="3040499"/>
            <a:chExt cx="7058634" cy="2961732"/>
          </a:xfrm>
        </p:grpSpPr>
        <p:pic>
          <p:nvPicPr>
            <p:cNvPr id="5" name="Picture 4" descr="A picture containing text, screenshot, number, font&#10;&#10;Description automatically generated">
              <a:extLst>
                <a:ext uri="{FF2B5EF4-FFF2-40B4-BE49-F238E27FC236}">
                  <a16:creationId xmlns:a16="http://schemas.microsoft.com/office/drawing/2014/main" id="{39BC7A35-52E3-7B3B-7CE4-A3353A7F6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200" y="3040499"/>
              <a:ext cx="5982100" cy="2663127"/>
            </a:xfrm>
            <a:prstGeom prst="rect">
              <a:avLst/>
            </a:prstGeom>
          </p:spPr>
        </p:pic>
        <p:sp>
          <p:nvSpPr>
            <p:cNvPr id="10" name="TextBox 9">
              <a:extLst>
                <a:ext uri="{FF2B5EF4-FFF2-40B4-BE49-F238E27FC236}">
                  <a16:creationId xmlns:a16="http://schemas.microsoft.com/office/drawing/2014/main" id="{DE3F8B99-98D6-4521-D9D0-922658CA66B9}"/>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3566402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102</a:t>
            </a:fld>
            <a:endParaRPr lang="en-PK"/>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C6AB05-5C34-2C7C-A491-82DAD190BF7D}"/>
                  </a:ext>
                </a:extLst>
              </p:cNvPr>
              <p:cNvSpPr txBox="1"/>
              <p:nvPr/>
            </p:nvSpPr>
            <p:spPr>
              <a:xfrm>
                <a:off x="2942744" y="2686241"/>
                <a:ext cx="5601662" cy="370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e>
                      </m:d>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r>
                                <a:rPr lang="en-US" sz="1600" b="0" i="1" smtClean="0">
                                  <a:latin typeface="Cambria Math" panose="02040503050406030204" pitchFamily="18" charset="0"/>
                                </a:rPr>
                                <m:t> ,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−1, </m:t>
                                  </m:r>
                                  <m:r>
                                    <a:rPr lang="en-US" sz="1600" b="0" i="1" smtClean="0">
                                      <a:latin typeface="Cambria Math" panose="02040503050406030204" pitchFamily="18" charset="0"/>
                                    </a:rPr>
                                    <m:t>𝑗</m:t>
                                  </m:r>
                                </m:e>
                              </m:d>
                              <m:r>
                                <a:rPr lang="en-US" sz="1600" b="0" i="1" smtClean="0">
                                  <a:latin typeface="Cambria Math" panose="02040503050406030204" pitchFamily="18" charset="0"/>
                                </a:rPr>
                                <m:t>,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−1</m:t>
                                  </m:r>
                                </m:e>
                              </m:d>
                            </m:e>
                          </m:d>
                        </m:e>
                      </m:func>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oMath>
                  </m:oMathPara>
                </a14:m>
                <a:endParaRPr lang="en-PK" sz="1600" dirty="0"/>
              </a:p>
            </p:txBody>
          </p:sp>
        </mc:Choice>
        <mc:Fallback xmlns="">
          <p:sp>
            <p:nvSpPr>
              <p:cNvPr id="4" name="TextBox 3">
                <a:extLst>
                  <a:ext uri="{FF2B5EF4-FFF2-40B4-BE49-F238E27FC236}">
                    <a16:creationId xmlns:a16="http://schemas.microsoft.com/office/drawing/2014/main" id="{FAC6AB05-5C34-2C7C-A491-82DAD190BF7D}"/>
                  </a:ext>
                </a:extLst>
              </p:cNvPr>
              <p:cNvSpPr txBox="1">
                <a:spLocks noRot="1" noChangeAspect="1" noMove="1" noResize="1" noEditPoints="1" noAdjustHandles="1" noChangeArrowheads="1" noChangeShapeType="1" noTextEdit="1"/>
              </p:cNvSpPr>
              <p:nvPr/>
            </p:nvSpPr>
            <p:spPr>
              <a:xfrm>
                <a:off x="2942744" y="2686241"/>
                <a:ext cx="5601662" cy="370294"/>
              </a:xfrm>
              <a:prstGeom prst="rect">
                <a:avLst/>
              </a:prstGeom>
              <a:blipFill>
                <a:blip r:embed="rId2"/>
                <a:stretch>
                  <a:fillRect b="-8333"/>
                </a:stretch>
              </a:blipFill>
            </p:spPr>
            <p:txBody>
              <a:bodyPr/>
              <a:lstStyle/>
              <a:p>
                <a:r>
                  <a:rPr lang="en-PK">
                    <a:noFill/>
                  </a:rPr>
                  <a:t> </a:t>
                </a:r>
              </a:p>
            </p:txBody>
          </p:sp>
        </mc:Fallback>
      </mc:AlternateContent>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162113"/>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 Warping Matrix /Cost Matrix</a:t>
            </a:r>
          </a:p>
        </p:txBody>
      </p:sp>
      <p:sp>
        <p:nvSpPr>
          <p:cNvPr id="10" name="Title 1">
            <a:extLst>
              <a:ext uri="{FF2B5EF4-FFF2-40B4-BE49-F238E27FC236}">
                <a16:creationId xmlns:a16="http://schemas.microsoft.com/office/drawing/2014/main" id="{1996BBB1-14E2-AF74-11B0-8B9FFE8506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9" name="Group 8">
            <a:extLst>
              <a:ext uri="{FF2B5EF4-FFF2-40B4-BE49-F238E27FC236}">
                <a16:creationId xmlns:a16="http://schemas.microsoft.com/office/drawing/2014/main" id="{C8BC5EAC-68D8-BCFF-9728-42CABAC31DA6}"/>
              </a:ext>
            </a:extLst>
          </p:cNvPr>
          <p:cNvGrpSpPr/>
          <p:nvPr/>
        </p:nvGrpSpPr>
        <p:grpSpPr>
          <a:xfrm>
            <a:off x="2933219" y="3354106"/>
            <a:ext cx="7020615" cy="2648125"/>
            <a:chOff x="2933219" y="3354106"/>
            <a:chExt cx="7020615" cy="2648125"/>
          </a:xfrm>
        </p:grpSpPr>
        <p:pic>
          <p:nvPicPr>
            <p:cNvPr id="5" name="Picture 4" descr="A picture containing text, screenshot, number, font&#10;&#10;Description automatically generated">
              <a:extLst>
                <a:ext uri="{FF2B5EF4-FFF2-40B4-BE49-F238E27FC236}">
                  <a16:creationId xmlns:a16="http://schemas.microsoft.com/office/drawing/2014/main" id="{10673471-4075-BFCC-49CC-A8E75796C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19" y="3354106"/>
              <a:ext cx="5908675" cy="2474011"/>
            </a:xfrm>
            <a:prstGeom prst="rect">
              <a:avLst/>
            </a:prstGeom>
          </p:spPr>
        </p:pic>
        <p:sp>
          <p:nvSpPr>
            <p:cNvPr id="2" name="Oval 1">
              <a:extLst>
                <a:ext uri="{FF2B5EF4-FFF2-40B4-BE49-F238E27FC236}">
                  <a16:creationId xmlns:a16="http://schemas.microsoft.com/office/drawing/2014/main" id="{F6570EC7-95A6-BBD4-EC42-2C420EC640F0}"/>
                </a:ext>
              </a:extLst>
            </p:cNvPr>
            <p:cNvSpPr/>
            <p:nvPr/>
          </p:nvSpPr>
          <p:spPr>
            <a:xfrm>
              <a:off x="8262730" y="5405159"/>
              <a:ext cx="424069" cy="35116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6529FF-035D-EB5F-125E-4FFDC596807C}"/>
                </a:ext>
              </a:extLst>
            </p:cNvPr>
            <p:cNvSpPr txBox="1"/>
            <p:nvPr/>
          </p:nvSpPr>
          <p:spPr>
            <a:xfrm>
              <a:off x="3857834" y="5663677"/>
              <a:ext cx="6096000" cy="338554"/>
            </a:xfrm>
            <a:prstGeom prst="rect">
              <a:avLst/>
            </a:prstGeom>
            <a:noFill/>
          </p:spPr>
          <p:txBody>
            <a:bodyPr wrap="square">
              <a:spAutoFit/>
            </a:bodyPr>
            <a:lstStyle/>
            <a:p>
              <a:r>
                <a:rPr lang="en-US" sz="800" b="1" dirty="0"/>
                <a:t>Source</a:t>
              </a:r>
              <a:r>
                <a:rPr lang="en-US" sz="800" dirty="0"/>
                <a:t>: Shou, </a:t>
              </a:r>
              <a:r>
                <a:rPr lang="en-US" sz="800" dirty="0" err="1"/>
                <a:t>Yutao</a:t>
              </a:r>
              <a:r>
                <a:rPr lang="en-US" sz="800" dirty="0"/>
                <a:t>, Nikos </a:t>
              </a:r>
              <a:r>
                <a:rPr lang="en-US" sz="800" dirty="0" err="1"/>
                <a:t>Mamoulis</a:t>
              </a:r>
              <a:r>
                <a:rPr lang="en-US" sz="800" dirty="0"/>
                <a:t>, and David W. Cheung. "Fast and exact warping of time</a:t>
              </a:r>
            </a:p>
            <a:p>
              <a:r>
                <a:rPr lang="en-US" sz="800" dirty="0"/>
                <a:t>series using adaptive segmental approximations." Machine Learning 58.2-3 (2005): 231.</a:t>
              </a:r>
              <a:endParaRPr lang="en-PK" sz="800" dirty="0"/>
            </a:p>
          </p:txBody>
        </p:sp>
      </p:grpSp>
    </p:spTree>
    <p:extLst>
      <p:ext uri="{BB962C8B-B14F-4D97-AF65-F5344CB8AC3E}">
        <p14:creationId xmlns:p14="http://schemas.microsoft.com/office/powerpoint/2010/main" val="729564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103</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lvl="1">
              <a:lnSpc>
                <a:spcPct val="150000"/>
              </a:lnSpc>
              <a:buClr>
                <a:srgbClr val="C00000"/>
              </a:buClr>
              <a:buSzPct val="100000"/>
            </a:pPr>
            <a:endParaRPr lang="en-US"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558B3B-D28A-DAA2-DC3D-C090367C5CCA}"/>
                  </a:ext>
                </a:extLst>
              </p:cNvPr>
              <p:cNvSpPr txBox="1"/>
              <p:nvPr/>
            </p:nvSpPr>
            <p:spPr>
              <a:xfrm>
                <a:off x="4396636" y="3301850"/>
                <a:ext cx="258186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𝑑𝑡𝑤</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𝐷𝑇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6D558B3B-D28A-DAA2-DC3D-C090367C5CCA}"/>
                  </a:ext>
                </a:extLst>
              </p:cNvPr>
              <p:cNvSpPr txBox="1">
                <a:spLocks noRot="1" noChangeAspect="1" noMove="1" noResize="1" noEditPoints="1" noAdjustHandles="1" noChangeArrowheads="1" noChangeShapeType="1" noTextEdit="1"/>
              </p:cNvSpPr>
              <p:nvPr/>
            </p:nvSpPr>
            <p:spPr>
              <a:xfrm>
                <a:off x="4396636" y="3301850"/>
                <a:ext cx="2581861" cy="756233"/>
              </a:xfrm>
              <a:prstGeom prst="rect">
                <a:avLst/>
              </a:prstGeom>
              <a:blipFill>
                <a:blip r:embed="rId2"/>
                <a:stretch>
                  <a:fillRect/>
                </a:stretch>
              </a:blipFill>
            </p:spPr>
            <p:txBody>
              <a:bodyPr/>
              <a:lstStyle/>
              <a:p>
                <a:r>
                  <a:rPr lang="en-PK">
                    <a:noFill/>
                  </a:rPr>
                  <a:t> </a:t>
                </a:r>
              </a:p>
            </p:txBody>
          </p:sp>
        </mc:Fallback>
      </mc:AlternateContent>
      <p:sp>
        <p:nvSpPr>
          <p:cNvPr id="6" name="Title 1">
            <a:extLst>
              <a:ext uri="{FF2B5EF4-FFF2-40B4-BE49-F238E27FC236}">
                <a16:creationId xmlns:a16="http://schemas.microsoft.com/office/drawing/2014/main" id="{BC951EE7-56F2-699C-5F57-E14DE09AABA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4159681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104</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639441"/>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 –</a:t>
            </a:r>
            <a:r>
              <a:rPr lang="en-US" sz="1600" dirty="0"/>
              <a:t> </a:t>
            </a:r>
            <a:r>
              <a:rPr lang="en-US" sz="1600" i="1" dirty="0">
                <a:solidFill>
                  <a:srgbClr val="C00000"/>
                </a:solidFill>
              </a:rPr>
              <a:t>Calculation </a:t>
            </a:r>
            <a:endParaRPr lang="en-US" sz="1600" b="1" i="1" dirty="0">
              <a:solidFill>
                <a:srgbClr val="C00000"/>
              </a:solidFill>
            </a:endParaRPr>
          </a:p>
          <a:p>
            <a:pPr marL="742950" lvl="1" indent="-285750">
              <a:lnSpc>
                <a:spcPct val="150000"/>
              </a:lnSpc>
              <a:buClr>
                <a:srgbClr val="C00000"/>
              </a:buClr>
              <a:buSzPct val="100000"/>
              <a:buFont typeface="Arial" panose="020B0604020202020204" pitchFamily="34" charset="0"/>
              <a:buChar char="•"/>
            </a:pPr>
            <a:r>
              <a:rPr lang="en-US" sz="1600" dirty="0"/>
              <a:t>Distance Matrix – Distance between each corresponding point from two time series</a:t>
            </a:r>
          </a:p>
          <a:p>
            <a:pPr marL="742950" lvl="1" indent="-285750">
              <a:lnSpc>
                <a:spcPct val="150000"/>
              </a:lnSpc>
              <a:buClr>
                <a:srgbClr val="C00000"/>
              </a:buClr>
              <a:buSzPct val="100000"/>
              <a:buFont typeface="Arial" panose="020B0604020202020204" pitchFamily="34" charset="0"/>
              <a:buChar char="•"/>
            </a:pPr>
            <a:r>
              <a:rPr lang="en-US" sz="1600" dirty="0"/>
              <a:t>Warping Matrix – Cost spent </a:t>
            </a:r>
          </a:p>
          <a:p>
            <a:pPr marL="742950" lvl="1" indent="-285750">
              <a:lnSpc>
                <a:spcPct val="150000"/>
              </a:lnSpc>
              <a:buClr>
                <a:srgbClr val="C00000"/>
              </a:buClr>
              <a:buSzPct val="100000"/>
              <a:buFont typeface="Arial" panose="020B0604020202020204" pitchFamily="34" charset="0"/>
              <a:buChar char="•"/>
            </a:pPr>
            <a:r>
              <a:rPr lang="en-US" sz="1600" dirty="0"/>
              <a:t>DTW is 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 max. real DTW</a:t>
            </a:r>
          </a:p>
          <a:p>
            <a:pPr marL="742950" lvl="1" indent="-285750">
              <a:lnSpc>
                <a:spcPct val="150000"/>
              </a:lnSpc>
              <a:buClr>
                <a:srgbClr val="C00000"/>
              </a:buClr>
              <a:buSzPct val="100000"/>
              <a:buFont typeface="Arial" panose="020B0604020202020204" pitchFamily="34" charset="0"/>
              <a:buChar char="•"/>
            </a:pPr>
            <a:endParaRPr lang="en-US" sz="1600" dirty="0"/>
          </a:p>
          <a:p>
            <a:pPr lvl="1">
              <a:lnSpc>
                <a:spcPct val="150000"/>
              </a:lnSpc>
              <a:buClr>
                <a:srgbClr val="C00000"/>
              </a:buClr>
              <a:buSzPct val="100000"/>
            </a:pPr>
            <a:endParaRPr lang="en-US" sz="1600" dirty="0"/>
          </a:p>
        </p:txBody>
      </p:sp>
      <p:sp>
        <p:nvSpPr>
          <p:cNvPr id="6" name="Title 1">
            <a:extLst>
              <a:ext uri="{FF2B5EF4-FFF2-40B4-BE49-F238E27FC236}">
                <a16:creationId xmlns:a16="http://schemas.microsoft.com/office/drawing/2014/main" id="{2B8A1FEE-ABF6-803E-F5F6-E8AE0BB78E2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619294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105</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Arial" panose="020B0604020202020204" pitchFamily="34" charset="0"/>
              <a:buChar char="•"/>
            </a:pPr>
            <a:r>
              <a:rPr lang="en-US" sz="1600" dirty="0"/>
              <a:t>Calculated between the feature vectors of two time series and measures the similarity by calculating the cosine of the angle between them</a:t>
            </a:r>
          </a:p>
        </p:txBody>
      </p:sp>
      <p:sp>
        <p:nvSpPr>
          <p:cNvPr id="5" name="Title 1">
            <a:extLst>
              <a:ext uri="{FF2B5EF4-FFF2-40B4-BE49-F238E27FC236}">
                <a16:creationId xmlns:a16="http://schemas.microsoft.com/office/drawing/2014/main" id="{2A665FFD-3BA6-E15A-867B-66CF6013F46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grpSp>
        <p:nvGrpSpPr>
          <p:cNvPr id="8" name="Group 7">
            <a:extLst>
              <a:ext uri="{FF2B5EF4-FFF2-40B4-BE49-F238E27FC236}">
                <a16:creationId xmlns:a16="http://schemas.microsoft.com/office/drawing/2014/main" id="{E0EE08E4-B339-D167-91D8-35CA4D4358DA}"/>
              </a:ext>
            </a:extLst>
          </p:cNvPr>
          <p:cNvGrpSpPr/>
          <p:nvPr/>
        </p:nvGrpSpPr>
        <p:grpSpPr>
          <a:xfrm>
            <a:off x="2527627" y="3198579"/>
            <a:ext cx="6431896" cy="3157860"/>
            <a:chOff x="2880052" y="3320430"/>
            <a:chExt cx="6431896" cy="3157860"/>
          </a:xfrm>
        </p:grpSpPr>
        <p:pic>
          <p:nvPicPr>
            <p:cNvPr id="6" name="Picture 5" descr="A picture containing line, diagram, font, plot&#10;&#10;Description automatically generated">
              <a:extLst>
                <a:ext uri="{FF2B5EF4-FFF2-40B4-BE49-F238E27FC236}">
                  <a16:creationId xmlns:a16="http://schemas.microsoft.com/office/drawing/2014/main" id="{D87F4A39-5BB0-3555-084C-F70A910A2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052" y="3320430"/>
              <a:ext cx="6431896" cy="2646132"/>
            </a:xfrm>
            <a:prstGeom prst="rect">
              <a:avLst/>
            </a:prstGeom>
          </p:spPr>
        </p:pic>
        <p:sp>
          <p:nvSpPr>
            <p:cNvPr id="4" name="TextBox 3">
              <a:extLst>
                <a:ext uri="{FF2B5EF4-FFF2-40B4-BE49-F238E27FC236}">
                  <a16:creationId xmlns:a16="http://schemas.microsoft.com/office/drawing/2014/main" id="{0FD9E4D4-72E8-4AF2-9621-85E8455314CD}"/>
                </a:ext>
              </a:extLst>
            </p:cNvPr>
            <p:cNvSpPr txBox="1"/>
            <p:nvPr/>
          </p:nvSpPr>
          <p:spPr>
            <a:xfrm>
              <a:off x="4067175" y="5893515"/>
              <a:ext cx="4543425"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Rosebrock</a:t>
              </a:r>
              <a:r>
                <a:rPr lang="en-US" sz="800" b="0" i="0" dirty="0">
                  <a:solidFill>
                    <a:srgbClr val="000000"/>
                  </a:solidFill>
                  <a:effectLst/>
                  <a:latin typeface="Times New Roman" panose="02020603050405020304" pitchFamily="18" charset="0"/>
                </a:rPr>
                <a:t>, Adrian. “Building an Image Search Engine: Defining Your Similarity Metric (Step 3 of 4) - </a:t>
              </a:r>
              <a:r>
                <a:rPr lang="en-US" sz="800" b="0" i="0"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a:t>
              </a:r>
              <a:r>
                <a:rPr lang="en-US" sz="800" b="0" i="1" dirty="0" err="1">
                  <a:solidFill>
                    <a:srgbClr val="000000"/>
                  </a:solidFill>
                  <a:effectLst/>
                  <a:latin typeface="Times New Roman" panose="02020603050405020304" pitchFamily="18" charset="0"/>
                </a:rPr>
                <a:t>PyImageSearch</a:t>
              </a:r>
              <a:r>
                <a:rPr lang="en-US" sz="8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algn="just"/>
              <a:r>
                <a:rPr lang="en-US" sz="800" b="0" i="0" dirty="0">
                  <a:solidFill>
                    <a:srgbClr val="000000"/>
                  </a:solidFill>
                  <a:effectLst/>
                  <a:latin typeface="Times New Roman" panose="02020603050405020304" pitchFamily="18" charset="0"/>
                </a:rPr>
                <a:t>‌</a:t>
              </a:r>
            </a:p>
          </p:txBody>
        </p:sp>
      </p:grpSp>
    </p:spTree>
    <p:extLst>
      <p:ext uri="{BB962C8B-B14F-4D97-AF65-F5344CB8AC3E}">
        <p14:creationId xmlns:p14="http://schemas.microsoft.com/office/powerpoint/2010/main" val="4270085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106</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a:t>
            </a:r>
            <a:r>
              <a:rPr lang="en-US" sz="1600" i="1" dirty="0"/>
              <a:t>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p:txBody>
      </p:sp>
      <p:sp>
        <p:nvSpPr>
          <p:cNvPr id="5" name="Title 1">
            <a:extLst>
              <a:ext uri="{FF2B5EF4-FFF2-40B4-BE49-F238E27FC236}">
                <a16:creationId xmlns:a16="http://schemas.microsoft.com/office/drawing/2014/main" id="{8DEA4E6E-2EFB-480B-1D68-B506D4FD4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534634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4" y="1277257"/>
            <a:ext cx="9763953"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AB6342-93D5-F9A5-31E2-3913E758B579}"/>
                  </a:ext>
                </a:extLst>
              </p:cNvPr>
              <p:cNvSpPr txBox="1"/>
              <p:nvPr/>
            </p:nvSpPr>
            <p:spPr>
              <a:xfrm>
                <a:off x="1965333" y="4283177"/>
                <a:ext cx="2755883" cy="620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r>
                                <a:rPr lang="en-US" b="0" i="1" smtClean="0">
                                  <a:latin typeface="Cambria Math" panose="02040503050406030204" pitchFamily="18" charset="0"/>
                                </a:rPr>
                                <m:t>||</m:t>
                              </m:r>
                            </m:den>
                          </m:f>
                        </m:e>
                      </m:func>
                    </m:oMath>
                  </m:oMathPara>
                </a14:m>
                <a:endParaRPr lang="en-PK" dirty="0"/>
              </a:p>
            </p:txBody>
          </p:sp>
        </mc:Choice>
        <mc:Fallback xmlns="">
          <p:sp>
            <p:nvSpPr>
              <p:cNvPr id="2" name="TextBox 1">
                <a:extLst>
                  <a:ext uri="{FF2B5EF4-FFF2-40B4-BE49-F238E27FC236}">
                    <a16:creationId xmlns:a16="http://schemas.microsoft.com/office/drawing/2014/main" id="{6EAB6342-93D5-F9A5-31E2-3913E758B579}"/>
                  </a:ext>
                </a:extLst>
              </p:cNvPr>
              <p:cNvSpPr txBox="1">
                <a:spLocks noRot="1" noChangeAspect="1" noMove="1" noResize="1" noEditPoints="1" noAdjustHandles="1" noChangeArrowheads="1" noChangeShapeType="1" noTextEdit="1"/>
              </p:cNvSpPr>
              <p:nvPr/>
            </p:nvSpPr>
            <p:spPr>
              <a:xfrm>
                <a:off x="1965333" y="4283177"/>
                <a:ext cx="2755883" cy="620106"/>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3A41AC-2C35-B707-7FDE-E0AB9F65FDA2}"/>
                  </a:ext>
                </a:extLst>
              </p:cNvPr>
              <p:cNvSpPr txBox="1"/>
              <p:nvPr/>
            </p:nvSpPr>
            <p:spPr>
              <a:xfrm>
                <a:off x="5813409" y="4215113"/>
                <a:ext cx="331475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𝑐𝑜𝑠</m:t>
                          </m:r>
                          <m:r>
                            <a:rPr lang="en-US" b="0" i="1" smtClean="0">
                              <a:latin typeface="Cambria Math" panose="02040503050406030204" pitchFamily="18" charset="0"/>
                            </a:rPr>
                            <m:t>_</m:t>
                          </m:r>
                          <m:r>
                            <a:rPr lang="en-US" b="0" i="1" smtClean="0">
                              <a:latin typeface="Cambria Math" panose="02040503050406030204" pitchFamily="18" charset="0"/>
                            </a:rPr>
                            <m:t>𝑠𝑖𝑚</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cos</m:t>
                                  </m:r>
                                  <m:r>
                                    <a:rPr lang="en-US" b="0" i="1" smtClean="0">
                                      <a:latin typeface="Cambria Math" panose="02040503050406030204" pitchFamily="18" charset="0"/>
                                    </a:rPr>
                                    <m:t>⁡_</m:t>
                                  </m:r>
                                  <m:r>
                                    <a:rPr lang="en-US" b="0" i="1" smtClean="0">
                                      <a:latin typeface="Cambria Math" panose="02040503050406030204" pitchFamily="18" charset="0"/>
                                    </a:rPr>
                                    <m:t>𝑠𝑖𝑚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4" name="TextBox 3">
                <a:extLst>
                  <a:ext uri="{FF2B5EF4-FFF2-40B4-BE49-F238E27FC236}">
                    <a16:creationId xmlns:a16="http://schemas.microsoft.com/office/drawing/2014/main" id="{F33A41AC-2C35-B707-7FDE-E0AB9F65FDA2}"/>
                  </a:ext>
                </a:extLst>
              </p:cNvPr>
              <p:cNvSpPr txBox="1">
                <a:spLocks noRot="1" noChangeAspect="1" noMove="1" noResize="1" noEditPoints="1" noAdjustHandles="1" noChangeArrowheads="1" noChangeShapeType="1" noTextEdit="1"/>
              </p:cNvSpPr>
              <p:nvPr/>
            </p:nvSpPr>
            <p:spPr>
              <a:xfrm>
                <a:off x="5813409" y="4215113"/>
                <a:ext cx="3314754" cy="756233"/>
              </a:xfrm>
              <a:prstGeom prst="rect">
                <a:avLst/>
              </a:prstGeom>
              <a:blipFill>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B663C82A-F460-85F8-34A8-E7A0C4596C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28309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108</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10072066" cy="2270109"/>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rgbClr val="C00000"/>
              </a:buClr>
              <a:buSzPct val="100000"/>
              <a:buFont typeface="Wingdings" panose="05000000000000000000" pitchFamily="2" charset="2"/>
              <a:buChar char="§"/>
            </a:pPr>
            <a:r>
              <a:rPr lang="en-US" sz="1600" b="1" dirty="0"/>
              <a:t>Cosine Similarity – </a:t>
            </a:r>
            <a:r>
              <a:rPr lang="en-US" sz="1600" i="1" dirty="0">
                <a:solidFill>
                  <a:srgbClr val="C00000"/>
                </a:solidFill>
              </a:rPr>
              <a:t>Calculation </a:t>
            </a:r>
          </a:p>
          <a:p>
            <a:pPr marL="742950" lvl="1" indent="-285750">
              <a:lnSpc>
                <a:spcPct val="150000"/>
              </a:lnSpc>
              <a:buClr>
                <a:srgbClr val="C00000"/>
              </a:buClr>
              <a:buSzPct val="100000"/>
              <a:buFont typeface="Arial" panose="020B0604020202020204" pitchFamily="34" charset="0"/>
              <a:buChar char="•"/>
            </a:pPr>
            <a:r>
              <a:rPr lang="en-US" sz="1600" dirty="0"/>
              <a:t>Seven statistical features are calculated for each real and synthetic sample;</a:t>
            </a:r>
          </a:p>
          <a:p>
            <a:pPr marL="1200150" lvl="2" indent="-285750">
              <a:lnSpc>
                <a:spcPct val="150000"/>
              </a:lnSpc>
              <a:buClr>
                <a:srgbClr val="C00000"/>
              </a:buClr>
              <a:buSzPct val="100000"/>
              <a:buFont typeface="Wingdings" panose="05000000000000000000" pitchFamily="2" charset="2"/>
              <a:buChar char="à"/>
            </a:pPr>
            <a:r>
              <a:rPr lang="en-US" sz="1600" dirty="0"/>
              <a:t>median, mean, standard deviation, variance, root mean square, maximum, and minimum</a:t>
            </a:r>
          </a:p>
          <a:p>
            <a:pPr marL="742950" lvl="1" indent="-285750">
              <a:lnSpc>
                <a:spcPct val="150000"/>
              </a:lnSpc>
              <a:buClr>
                <a:srgbClr val="C00000"/>
              </a:buClr>
              <a:buSzPct val="100000"/>
              <a:buFont typeface="Arial" panose="020B0604020202020204" pitchFamily="34" charset="0"/>
              <a:buChar char="•"/>
            </a:pPr>
            <a:r>
              <a:rPr lang="en-US" sz="1600" dirty="0"/>
              <a:t>Cosine similarity is calculated for each pair of real and synthetic feature vectors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-1 and 1</a:t>
            </a:r>
          </a:p>
        </p:txBody>
      </p:sp>
      <p:sp>
        <p:nvSpPr>
          <p:cNvPr id="5" name="Title 1">
            <a:extLst>
              <a:ext uri="{FF2B5EF4-FFF2-40B4-BE49-F238E27FC236}">
                <a16:creationId xmlns:a16="http://schemas.microsoft.com/office/drawing/2014/main" id="{A33ADA46-3D97-C314-57BE-5BBAC389210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4065021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109</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227010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Arial" panose="020B0604020202020204" pitchFamily="34" charset="0"/>
              <a:buChar char="•"/>
            </a:pPr>
            <a:r>
              <a:rPr lang="en-US" sz="1600" dirty="0"/>
              <a:t>Assesses the difference between the real and synthetic values / (value-wise comparison) of a time series at each time point. The lower MSE value refers to the higher similarity between the two-time series</a:t>
            </a:r>
          </a:p>
        </p:txBody>
      </p:sp>
      <p:pic>
        <p:nvPicPr>
          <p:cNvPr id="6" name="Picture 5" descr="A picture containing diagram, line, plot&#10;&#10;Description automatically generated">
            <a:extLst>
              <a:ext uri="{FF2B5EF4-FFF2-40B4-BE49-F238E27FC236}">
                <a16:creationId xmlns:a16="http://schemas.microsoft.com/office/drawing/2014/main" id="{7A3BA5B8-11E9-8F07-5C25-FABD4A53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200" y="3246367"/>
            <a:ext cx="2664575" cy="2669905"/>
          </a:xfrm>
          <a:prstGeom prst="rect">
            <a:avLst/>
          </a:prstGeom>
        </p:spPr>
      </p:pic>
      <p:sp>
        <p:nvSpPr>
          <p:cNvPr id="5" name="Title 1">
            <a:extLst>
              <a:ext uri="{FF2B5EF4-FFF2-40B4-BE49-F238E27FC236}">
                <a16:creationId xmlns:a16="http://schemas.microsoft.com/office/drawing/2014/main" id="{199B253F-C13A-A451-EF5E-08428134EE27}"/>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
        <p:nvSpPr>
          <p:cNvPr id="4" name="TextBox 3">
            <a:extLst>
              <a:ext uri="{FF2B5EF4-FFF2-40B4-BE49-F238E27FC236}">
                <a16:creationId xmlns:a16="http://schemas.microsoft.com/office/drawing/2014/main" id="{028BF1AA-00BE-38E8-6739-A551CDAB495B}"/>
              </a:ext>
            </a:extLst>
          </p:cNvPr>
          <p:cNvSpPr txBox="1"/>
          <p:nvPr/>
        </p:nvSpPr>
        <p:spPr>
          <a:xfrm>
            <a:off x="3787852" y="5916272"/>
            <a:ext cx="4079798" cy="584775"/>
          </a:xfrm>
          <a:prstGeom prst="rect">
            <a:avLst/>
          </a:prstGeom>
          <a:noFill/>
        </p:spPr>
        <p:txBody>
          <a:bodyPr wrap="square">
            <a:spAutoFit/>
          </a:bodyPr>
          <a:lstStyle/>
          <a:p>
            <a:pPr algn="just"/>
            <a:r>
              <a:rPr lang="en-US" sz="800" b="1" i="0" dirty="0">
                <a:solidFill>
                  <a:srgbClr val="000000"/>
                </a:solidFill>
                <a:effectLst/>
                <a:latin typeface="Times New Roman" panose="02020603050405020304" pitchFamily="18" charset="0"/>
              </a:rPr>
              <a:t>Source:</a:t>
            </a:r>
            <a:r>
              <a:rPr lang="en-US" sz="800" b="0" i="0" dirty="0">
                <a:solidFill>
                  <a:srgbClr val="000000"/>
                </a:solidFill>
                <a:effectLst/>
                <a:latin typeface="Times New Roman" panose="02020603050405020304" pitchFamily="18" charset="0"/>
              </a:rPr>
              <a:t> Gupta, Aryan. “Mean Squared Error : Overview, Examples, Concepts and More.” </a:t>
            </a:r>
            <a:r>
              <a:rPr lang="en-US" sz="800" b="0" i="1" dirty="0">
                <a:solidFill>
                  <a:srgbClr val="000000"/>
                </a:solidFill>
                <a:effectLst/>
                <a:latin typeface="Times New Roman" panose="02020603050405020304" pitchFamily="18" charset="0"/>
              </a:rPr>
              <a:t>Simplilearn.com</a:t>
            </a:r>
            <a:r>
              <a:rPr lang="en-US" sz="800" b="0" i="0" dirty="0">
                <a:solidFill>
                  <a:srgbClr val="000000"/>
                </a:solidFill>
                <a:effectLst/>
                <a:latin typeface="Times New Roman" panose="02020603050405020304" pitchFamily="18" charset="0"/>
              </a:rPr>
              <a:t>, </a:t>
            </a:r>
            <a:r>
              <a:rPr lang="en-US" sz="800" b="0" i="0" dirty="0" err="1">
                <a:solidFill>
                  <a:srgbClr val="000000"/>
                </a:solidFill>
                <a:effectLst/>
                <a:latin typeface="Times New Roman" panose="02020603050405020304" pitchFamily="18" charset="0"/>
              </a:rPr>
              <a:t>Simplilearn</a:t>
            </a:r>
            <a:r>
              <a:rPr lang="en-US" sz="800" b="0" i="0" dirty="0">
                <a:solidFill>
                  <a:srgbClr val="000000"/>
                </a:solidFill>
                <a:effectLst/>
                <a:latin typeface="Times New Roman" panose="02020603050405020304" pitchFamily="18" charset="0"/>
              </a:rPr>
              <a:t>, 15 Dec. 2021, www.simplilearn.com/tutorials/statistics-tutorial/mean-squared-error. Accessed 30 May 2023.</a:t>
            </a:r>
          </a:p>
          <a:p>
            <a:pPr algn="just"/>
            <a:r>
              <a:rPr lang="en-US" sz="800" b="0" i="0" dirty="0">
                <a:solidFill>
                  <a:srgbClr val="000000"/>
                </a:solidFill>
                <a:effectLst/>
                <a:latin typeface="Times New Roman" panose="02020603050405020304" pitchFamily="18" charset="0"/>
              </a:rPr>
              <a:t>‌</a:t>
            </a:r>
          </a:p>
        </p:txBody>
      </p:sp>
    </p:spTree>
    <p:extLst>
      <p:ext uri="{BB962C8B-B14F-4D97-AF65-F5344CB8AC3E}">
        <p14:creationId xmlns:p14="http://schemas.microsoft.com/office/powerpoint/2010/main" val="220104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rgbClr val="C00000"/>
              </a:buClr>
              <a:buSzPct val="100000"/>
              <a:buFont typeface="Wingdings" panose="05000000000000000000" pitchFamily="2" charset="2"/>
              <a:buChar char="§"/>
            </a:pPr>
            <a:r>
              <a:rPr lang="en-US" b="1" dirty="0"/>
              <a:t>Method </a:t>
            </a:r>
            <a:r>
              <a:rPr lang="en-US" sz="1800" b="1" dirty="0"/>
              <a:t>&amp; Implementation</a:t>
            </a:r>
            <a:endParaRPr lang="en-US" b="1" dirty="0"/>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11</a:t>
            </a:fld>
            <a:endParaRPr lang="en-US"/>
          </a:p>
        </p:txBody>
      </p:sp>
      <p:sp>
        <p:nvSpPr>
          <p:cNvPr id="7" name="Title 6">
            <a:extLst>
              <a:ext uri="{FF2B5EF4-FFF2-40B4-BE49-F238E27FC236}">
                <a16:creationId xmlns:a16="http://schemas.microsoft.com/office/drawing/2014/main" id="{384AE6CF-BF28-1891-E572-AE64032753AD}"/>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142038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110</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531445"/>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 </a:t>
            </a:r>
            <a:r>
              <a:rPr lang="en-US" sz="1600" i="1" dirty="0">
                <a:solidFill>
                  <a:srgbClr val="C00000"/>
                </a:solidFill>
              </a:rPr>
              <a:t>Calculation</a:t>
            </a:r>
            <a:r>
              <a:rPr lang="en-US" sz="1600" b="1" dirty="0"/>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576AAE6-25D5-7FC1-4A1C-7AD199E4F8F6}"/>
                  </a:ext>
                </a:extLst>
              </p:cNvPr>
              <p:cNvSpPr txBox="1"/>
              <p:nvPr/>
            </p:nvSpPr>
            <p:spPr>
              <a:xfrm>
                <a:off x="2739286" y="3429000"/>
                <a:ext cx="280044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𝑎𝑏</m:t>
                              </m:r>
                            </m:sub>
                          </m:sSub>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𝑏𝑖</m:t>
                                          </m:r>
                                        </m:sub>
                                      </m:sSub>
                                    </m:e>
                                  </m:d>
                                </m:e>
                                <m:sup>
                                  <m:r>
                                    <a:rPr lang="en-US" b="0" i="1" smtClean="0">
                                      <a:latin typeface="Cambria Math" panose="02040503050406030204" pitchFamily="18" charset="0"/>
                                    </a:rPr>
                                    <m:t>2</m:t>
                                  </m:r>
                                </m:sup>
                              </m:sSup>
                            </m:e>
                          </m:nary>
                        </m:e>
                      </m:func>
                    </m:oMath>
                  </m:oMathPara>
                </a14:m>
                <a:endParaRPr lang="en-PK" dirty="0"/>
              </a:p>
            </p:txBody>
          </p:sp>
        </mc:Choice>
        <mc:Fallback xmlns="">
          <p:sp>
            <p:nvSpPr>
              <p:cNvPr id="4" name="TextBox 3">
                <a:extLst>
                  <a:ext uri="{FF2B5EF4-FFF2-40B4-BE49-F238E27FC236}">
                    <a16:creationId xmlns:a16="http://schemas.microsoft.com/office/drawing/2014/main" id="{A576AAE6-25D5-7FC1-4A1C-7AD199E4F8F6}"/>
                  </a:ext>
                </a:extLst>
              </p:cNvPr>
              <p:cNvSpPr txBox="1">
                <a:spLocks noRot="1" noChangeAspect="1" noMove="1" noResize="1" noEditPoints="1" noAdjustHandles="1" noChangeArrowheads="1" noChangeShapeType="1" noTextEdit="1"/>
              </p:cNvSpPr>
              <p:nvPr/>
            </p:nvSpPr>
            <p:spPr>
              <a:xfrm>
                <a:off x="2739286" y="3429000"/>
                <a:ext cx="2800447" cy="756233"/>
              </a:xfrm>
              <a:prstGeom prst="rect">
                <a:avLst/>
              </a:prstGeom>
              <a:blipFill>
                <a:blip r:embed="rId2"/>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D01DD8-4423-E594-3694-42456D3F242E}"/>
                  </a:ext>
                </a:extLst>
              </p:cNvPr>
              <p:cNvSpPr txBox="1"/>
              <p:nvPr/>
            </p:nvSpPr>
            <p:spPr>
              <a:xfrm>
                <a:off x="6758838" y="3428999"/>
                <a:ext cx="2559740"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𝑎𝑣𝑔</m:t>
                          </m:r>
                          <m:r>
                            <a:rPr lang="en-US" b="0" i="1" smtClean="0">
                              <a:latin typeface="Cambria Math" panose="02040503050406030204" pitchFamily="18" charset="0"/>
                            </a:rPr>
                            <m:t>_</m:t>
                          </m:r>
                          <m:r>
                            <a:rPr lang="en-US" b="0" i="1" smtClean="0">
                              <a:latin typeface="Cambria Math" panose="02040503050406030204" pitchFamily="18" charset="0"/>
                            </a:rPr>
                            <m:t>𝑚𝑠𝑒</m:t>
                          </m:r>
                        </m:fName>
                        <m:e>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𝑀𝑆𝐸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e>
                      </m:func>
                    </m:oMath>
                  </m:oMathPara>
                </a14:m>
                <a:endParaRPr lang="en-PK" dirty="0"/>
              </a:p>
            </p:txBody>
          </p:sp>
        </mc:Choice>
        <mc:Fallback xmlns="">
          <p:sp>
            <p:nvSpPr>
              <p:cNvPr id="2" name="TextBox 1">
                <a:extLst>
                  <a:ext uri="{FF2B5EF4-FFF2-40B4-BE49-F238E27FC236}">
                    <a16:creationId xmlns:a16="http://schemas.microsoft.com/office/drawing/2014/main" id="{31D01DD8-4423-E594-3694-42456D3F242E}"/>
                  </a:ext>
                </a:extLst>
              </p:cNvPr>
              <p:cNvSpPr txBox="1">
                <a:spLocks noRot="1" noChangeAspect="1" noMove="1" noResize="1" noEditPoints="1" noAdjustHandles="1" noChangeArrowheads="1" noChangeShapeType="1" noTextEdit="1"/>
              </p:cNvSpPr>
              <p:nvPr/>
            </p:nvSpPr>
            <p:spPr>
              <a:xfrm>
                <a:off x="6758838" y="3428999"/>
                <a:ext cx="2559740" cy="756233"/>
              </a:xfrm>
              <a:prstGeom prst="rect">
                <a:avLst/>
              </a:prstGeom>
              <a:blipFill>
                <a:blip r:embed="rId3"/>
                <a:stretch>
                  <a:fillRect/>
                </a:stretch>
              </a:blipFill>
            </p:spPr>
            <p:txBody>
              <a:bodyPr/>
              <a:lstStyle/>
              <a:p>
                <a:r>
                  <a:rPr lang="en-PK">
                    <a:noFill/>
                  </a:rPr>
                  <a:t> </a:t>
                </a:r>
              </a:p>
            </p:txBody>
          </p:sp>
        </mc:Fallback>
      </mc:AlternateContent>
      <p:sp>
        <p:nvSpPr>
          <p:cNvPr id="9" name="Title 1">
            <a:extLst>
              <a:ext uri="{FF2B5EF4-FFF2-40B4-BE49-F238E27FC236}">
                <a16:creationId xmlns:a16="http://schemas.microsoft.com/office/drawing/2014/main" id="{FD018853-A293-7209-92BE-9EE0BC7FA90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743388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111</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Dynamic Time Warping (DTW)</a:t>
            </a:r>
          </a:p>
          <a:p>
            <a:pPr marL="285750" indent="-285750">
              <a:lnSpc>
                <a:spcPct val="150000"/>
              </a:lnSpc>
              <a:buClr>
                <a:schemeClr val="bg2">
                  <a:lumMod val="90000"/>
                </a:schemeClr>
              </a:buClr>
              <a:buSzPct val="100000"/>
              <a:buFont typeface="Wingdings" panose="05000000000000000000" pitchFamily="2" charset="2"/>
              <a:buChar char="§"/>
            </a:pPr>
            <a:r>
              <a:rPr lang="en-US" sz="1600" dirty="0">
                <a:solidFill>
                  <a:schemeClr val="bg2">
                    <a:lumMod val="90000"/>
                  </a:schemeClr>
                </a:solidFill>
              </a:rPr>
              <a:t>Cosine Similarity</a:t>
            </a:r>
          </a:p>
          <a:p>
            <a:pPr marL="285750" indent="-285750">
              <a:lnSpc>
                <a:spcPct val="150000"/>
              </a:lnSpc>
              <a:buClr>
                <a:srgbClr val="C00000"/>
              </a:buClr>
              <a:buSzPct val="100000"/>
              <a:buFont typeface="Wingdings" panose="05000000000000000000" pitchFamily="2" charset="2"/>
              <a:buChar char="§"/>
            </a:pPr>
            <a:r>
              <a:rPr lang="en-US" sz="1600" b="1" dirty="0"/>
              <a:t>Mean Squared Error </a:t>
            </a:r>
            <a:r>
              <a:rPr lang="en-US" sz="1600" dirty="0"/>
              <a:t>– </a:t>
            </a:r>
            <a:r>
              <a:rPr lang="en-US" sz="1600" i="1" dirty="0">
                <a:solidFill>
                  <a:srgbClr val="C00000"/>
                </a:solidFill>
              </a:rPr>
              <a:t>Calculation</a:t>
            </a:r>
            <a:r>
              <a:rPr lang="en-US" sz="1600" b="1" dirty="0">
                <a:solidFill>
                  <a:srgbClr val="C00000"/>
                </a:solidFill>
              </a:rPr>
              <a:t> </a:t>
            </a:r>
          </a:p>
          <a:p>
            <a:pPr marL="742950" lvl="1" indent="-285750">
              <a:lnSpc>
                <a:spcPct val="150000"/>
              </a:lnSpc>
              <a:buClr>
                <a:srgbClr val="C00000"/>
              </a:buClr>
              <a:buSzPct val="100000"/>
              <a:buFont typeface="Arial" panose="020B0604020202020204" pitchFamily="34" charset="0"/>
              <a:buChar char="•"/>
            </a:pPr>
            <a:r>
              <a:rPr lang="en-US" sz="1600" dirty="0"/>
              <a:t>Calculated for each pair of real and synthetic samples and then the average is taken</a:t>
            </a:r>
          </a:p>
          <a:p>
            <a:pPr marL="742950" lvl="1" indent="-285750">
              <a:lnSpc>
                <a:spcPct val="150000"/>
              </a:lnSpc>
              <a:buClr>
                <a:srgbClr val="C00000"/>
              </a:buClr>
              <a:buSzPct val="100000"/>
              <a:buFont typeface="Arial" panose="020B0604020202020204" pitchFamily="34" charset="0"/>
              <a:buChar char="•"/>
            </a:pPr>
            <a:r>
              <a:rPr lang="en-US" sz="1600" dirty="0"/>
              <a:t>Values between 0 and 1</a:t>
            </a:r>
          </a:p>
        </p:txBody>
      </p:sp>
      <p:sp>
        <p:nvSpPr>
          <p:cNvPr id="5" name="Title 1">
            <a:extLst>
              <a:ext uri="{FF2B5EF4-FFF2-40B4-BE49-F238E27FC236}">
                <a16:creationId xmlns:a16="http://schemas.microsoft.com/office/drawing/2014/main" id="{E11CFCEC-90CC-E39C-F58D-80129EF2E3C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174015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112</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000125" y="1277257"/>
            <a:ext cx="9486900" cy="190077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dirty="0"/>
              <a:t>Dynamic Time Warping (DTW)</a:t>
            </a:r>
          </a:p>
          <a:p>
            <a:pPr marL="285750" indent="-285750">
              <a:lnSpc>
                <a:spcPct val="150000"/>
              </a:lnSpc>
              <a:buClr>
                <a:srgbClr val="C00000"/>
              </a:buClr>
              <a:buSzPct val="100000"/>
              <a:buFont typeface="Wingdings" panose="05000000000000000000" pitchFamily="2" charset="2"/>
              <a:buChar char="§"/>
            </a:pPr>
            <a:r>
              <a:rPr lang="en-US" sz="1600" dirty="0"/>
              <a:t>Cosine Similarity</a:t>
            </a:r>
          </a:p>
          <a:p>
            <a:pPr marL="285750" indent="-285750">
              <a:lnSpc>
                <a:spcPct val="150000"/>
              </a:lnSpc>
              <a:buClr>
                <a:srgbClr val="C00000"/>
              </a:buClr>
              <a:buSzPct val="100000"/>
              <a:buFont typeface="Wingdings" panose="05000000000000000000" pitchFamily="2" charset="2"/>
              <a:buChar char="§"/>
            </a:pPr>
            <a:r>
              <a:rPr lang="en-US" sz="1600" dirty="0"/>
              <a:t>Mean Squared Error</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38780742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1F40D61-88EB-F370-A7A6-51899FF7B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 y="1189355"/>
            <a:ext cx="11563350" cy="4743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0B566CF-0B64-B678-F735-D08E95F056BA}"/>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113</a:t>
            </a:fld>
            <a:endParaRPr lang="en-US"/>
          </a:p>
        </p:txBody>
      </p:sp>
    </p:spTree>
    <p:extLst>
      <p:ext uri="{BB962C8B-B14F-4D97-AF65-F5344CB8AC3E}">
        <p14:creationId xmlns:p14="http://schemas.microsoft.com/office/powerpoint/2010/main" val="11953565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EXTRA</a:t>
            </a:r>
          </a:p>
        </p:txBody>
      </p:sp>
    </p:spTree>
    <p:extLst>
      <p:ext uri="{BB962C8B-B14F-4D97-AF65-F5344CB8AC3E}">
        <p14:creationId xmlns:p14="http://schemas.microsoft.com/office/powerpoint/2010/main" val="1482814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Oval 195">
            <a:extLst>
              <a:ext uri="{FF2B5EF4-FFF2-40B4-BE49-F238E27FC236}">
                <a16:creationId xmlns:a16="http://schemas.microsoft.com/office/drawing/2014/main" id="{AD0387CE-95F7-95B6-EE31-676B5F130577}"/>
              </a:ext>
            </a:extLst>
          </p:cNvPr>
          <p:cNvSpPr/>
          <p:nvPr/>
        </p:nvSpPr>
        <p:spPr>
          <a:xfrm>
            <a:off x="6394805" y="1937377"/>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3" name="Picture 2">
            <a:extLst>
              <a:ext uri="{FF2B5EF4-FFF2-40B4-BE49-F238E27FC236}">
                <a16:creationId xmlns:a16="http://schemas.microsoft.com/office/drawing/2014/main" id="{B493C675-2E82-F295-A565-3AB54DDABE97}"/>
              </a:ext>
            </a:extLst>
          </p:cNvPr>
          <p:cNvPicPr>
            <a:picLocks noChangeAspect="1"/>
          </p:cNvPicPr>
          <p:nvPr/>
        </p:nvPicPr>
        <p:blipFill>
          <a:blip r:embed="rId2"/>
          <a:stretch>
            <a:fillRect/>
          </a:stretch>
        </p:blipFill>
        <p:spPr>
          <a:xfrm>
            <a:off x="570204" y="947236"/>
            <a:ext cx="1512762" cy="1918311"/>
          </a:xfrm>
          <a:prstGeom prst="rect">
            <a:avLst/>
          </a:prstGeom>
          <a:ln>
            <a:solidFill>
              <a:schemeClr val="accent1">
                <a:lumMod val="75000"/>
              </a:schemeClr>
            </a:solidFill>
          </a:ln>
        </p:spPr>
      </p:pic>
      <p:pic>
        <p:nvPicPr>
          <p:cNvPr id="5" name="Picture 4">
            <a:extLst>
              <a:ext uri="{FF2B5EF4-FFF2-40B4-BE49-F238E27FC236}">
                <a16:creationId xmlns:a16="http://schemas.microsoft.com/office/drawing/2014/main" id="{D8D04147-E1E1-C2D4-9395-19AE32D05432}"/>
              </a:ext>
            </a:extLst>
          </p:cNvPr>
          <p:cNvPicPr>
            <a:picLocks noChangeAspect="1"/>
          </p:cNvPicPr>
          <p:nvPr/>
        </p:nvPicPr>
        <p:blipFill>
          <a:blip r:embed="rId3"/>
          <a:stretch>
            <a:fillRect/>
          </a:stretch>
        </p:blipFill>
        <p:spPr>
          <a:xfrm>
            <a:off x="9772280" y="3451084"/>
            <a:ext cx="1541281" cy="2283614"/>
          </a:xfrm>
          <a:prstGeom prst="rect">
            <a:avLst/>
          </a:prstGeom>
          <a:ln>
            <a:solidFill>
              <a:schemeClr val="tx1"/>
            </a:solidFill>
          </a:ln>
        </p:spPr>
      </p:pic>
      <p:cxnSp>
        <p:nvCxnSpPr>
          <p:cNvPr id="166" name="Connector: Curved 165">
            <a:extLst>
              <a:ext uri="{FF2B5EF4-FFF2-40B4-BE49-F238E27FC236}">
                <a16:creationId xmlns:a16="http://schemas.microsoft.com/office/drawing/2014/main" id="{7DE8F87D-9DAD-6BD9-5BB7-066594124A83}"/>
              </a:ext>
            </a:extLst>
          </p:cNvPr>
          <p:cNvCxnSpPr>
            <a:cxnSpLocks/>
            <a:stCxn id="60" idx="1"/>
            <a:endCxn id="3" idx="3"/>
          </p:cNvCxnSpPr>
          <p:nvPr/>
        </p:nvCxnSpPr>
        <p:spPr>
          <a:xfrm rot="10800000">
            <a:off x="2082966" y="1906393"/>
            <a:ext cx="1861460" cy="461863"/>
          </a:xfrm>
          <a:prstGeom prst="curvedConnector3">
            <a:avLst>
              <a:gd name="adj1" fmla="val 50000"/>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8" name="Connector: Curved 177">
            <a:extLst>
              <a:ext uri="{FF2B5EF4-FFF2-40B4-BE49-F238E27FC236}">
                <a16:creationId xmlns:a16="http://schemas.microsoft.com/office/drawing/2014/main" id="{3DA9FFC7-CBD2-1F1D-1F7E-C1EAEF1940D1}"/>
              </a:ext>
            </a:extLst>
          </p:cNvPr>
          <p:cNvCxnSpPr>
            <a:cxnSpLocks/>
            <a:stCxn id="57" idx="3"/>
            <a:endCxn id="196" idx="2"/>
          </p:cNvCxnSpPr>
          <p:nvPr/>
        </p:nvCxnSpPr>
        <p:spPr>
          <a:xfrm flipV="1">
            <a:off x="5016121" y="3183591"/>
            <a:ext cx="1378684" cy="756962"/>
          </a:xfrm>
          <a:prstGeom prst="curvedConnector3">
            <a:avLst/>
          </a:prstGeom>
          <a:ln w="9525"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99" name="Picture 198" descr="Graphical user interface, application&#10;&#10;Description automatically generated">
            <a:extLst>
              <a:ext uri="{FF2B5EF4-FFF2-40B4-BE49-F238E27FC236}">
                <a16:creationId xmlns:a16="http://schemas.microsoft.com/office/drawing/2014/main" id="{9AFA57FE-29C1-5767-567A-E2E9CB98A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784" y="2230979"/>
            <a:ext cx="2485458" cy="1905223"/>
          </a:xfrm>
          <a:prstGeom prst="rect">
            <a:avLst/>
          </a:prstGeom>
        </p:spPr>
      </p:pic>
      <p:cxnSp>
        <p:nvCxnSpPr>
          <p:cNvPr id="222" name="Straight Arrow Connector 221">
            <a:extLst>
              <a:ext uri="{FF2B5EF4-FFF2-40B4-BE49-F238E27FC236}">
                <a16:creationId xmlns:a16="http://schemas.microsoft.com/office/drawing/2014/main" id="{A5C19485-15A0-5689-FEA3-B52010FA62D5}"/>
              </a:ext>
            </a:extLst>
          </p:cNvPr>
          <p:cNvCxnSpPr>
            <a:cxnSpLocks/>
            <a:endCxn id="5" idx="1"/>
          </p:cNvCxnSpPr>
          <p:nvPr/>
        </p:nvCxnSpPr>
        <p:spPr>
          <a:xfrm>
            <a:off x="8577874" y="3230719"/>
            <a:ext cx="1194406" cy="136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38" name="Group 237">
            <a:extLst>
              <a:ext uri="{FF2B5EF4-FFF2-40B4-BE49-F238E27FC236}">
                <a16:creationId xmlns:a16="http://schemas.microsoft.com/office/drawing/2014/main" id="{05E643C0-48F3-1E12-D0C6-E02EAB596888}"/>
              </a:ext>
            </a:extLst>
          </p:cNvPr>
          <p:cNvGrpSpPr/>
          <p:nvPr/>
        </p:nvGrpSpPr>
        <p:grpSpPr>
          <a:xfrm>
            <a:off x="2536533" y="274308"/>
            <a:ext cx="3637298" cy="6434499"/>
            <a:chOff x="2536533" y="274308"/>
            <a:chExt cx="3637298" cy="6434499"/>
          </a:xfrm>
        </p:grpSpPr>
        <p:sp>
          <p:nvSpPr>
            <p:cNvPr id="53" name="Rectangle 52">
              <a:extLst>
                <a:ext uri="{FF2B5EF4-FFF2-40B4-BE49-F238E27FC236}">
                  <a16:creationId xmlns:a16="http://schemas.microsoft.com/office/drawing/2014/main" id="{A1D7AF06-EEF6-95DC-068D-4163E804E53C}"/>
                </a:ext>
              </a:extLst>
            </p:cNvPr>
            <p:cNvSpPr/>
            <p:nvPr/>
          </p:nvSpPr>
          <p:spPr>
            <a:xfrm>
              <a:off x="3385545" y="1539013"/>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Trapezoid 20">
              <a:extLst>
                <a:ext uri="{FF2B5EF4-FFF2-40B4-BE49-F238E27FC236}">
                  <a16:creationId xmlns:a16="http://schemas.microsoft.com/office/drawing/2014/main" id="{8DFB63F6-E740-2219-7B43-A8E0A21A94A1}"/>
                </a:ext>
              </a:extLst>
            </p:cNvPr>
            <p:cNvSpPr/>
            <p:nvPr/>
          </p:nvSpPr>
          <p:spPr>
            <a:xfrm rot="10800000" flipV="1">
              <a:off x="3754359" y="5818129"/>
              <a:ext cx="1454270" cy="211868"/>
            </a:xfrm>
            <a:prstGeom prst="trapezoid">
              <a:avLst>
                <a:gd name="adj" fmla="val 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 Transform</a:t>
              </a:r>
              <a:endParaRPr lang="en-PK" sz="1400" dirty="0">
                <a:solidFill>
                  <a:schemeClr val="tx1"/>
                </a:solidFill>
              </a:endParaRPr>
            </a:p>
          </p:txBody>
        </p:sp>
        <p:sp>
          <p:nvSpPr>
            <p:cNvPr id="22" name="TextBox 21">
              <a:extLst>
                <a:ext uri="{FF2B5EF4-FFF2-40B4-BE49-F238E27FC236}">
                  <a16:creationId xmlns:a16="http://schemas.microsoft.com/office/drawing/2014/main" id="{E6BF9E81-FE1D-D496-92E2-27651B000935}"/>
                </a:ext>
              </a:extLst>
            </p:cNvPr>
            <p:cNvSpPr txBox="1"/>
            <p:nvPr/>
          </p:nvSpPr>
          <p:spPr>
            <a:xfrm>
              <a:off x="3499616" y="6160666"/>
              <a:ext cx="2018860" cy="307777"/>
            </a:xfrm>
            <a:prstGeom prst="rect">
              <a:avLst/>
            </a:prstGeom>
            <a:noFill/>
          </p:spPr>
          <p:txBody>
            <a:bodyPr wrap="square" rtlCol="0">
              <a:spAutoFit/>
            </a:bodyPr>
            <a:lstStyle/>
            <a:p>
              <a:pPr algn="ctr"/>
              <a:r>
                <a:rPr lang="en-US" sz="1400" dirty="0"/>
                <a:t>Noise 1D Input Vector</a:t>
              </a:r>
              <a:endParaRPr lang="en-PK" sz="1400" dirty="0"/>
            </a:p>
          </p:txBody>
        </p:sp>
        <p:cxnSp>
          <p:nvCxnSpPr>
            <p:cNvPr id="23" name="Straight Arrow Connector 22">
              <a:extLst>
                <a:ext uri="{FF2B5EF4-FFF2-40B4-BE49-F238E27FC236}">
                  <a16:creationId xmlns:a16="http://schemas.microsoft.com/office/drawing/2014/main" id="{7E554E22-1E30-5D9C-3080-37357AD8EA7E}"/>
                </a:ext>
              </a:extLst>
            </p:cNvPr>
            <p:cNvCxnSpPr>
              <a:cxnSpLocks/>
              <a:endCxn id="21" idx="2"/>
            </p:cNvCxnSpPr>
            <p:nvPr/>
          </p:nvCxnSpPr>
          <p:spPr>
            <a:xfrm flipV="1">
              <a:off x="4478428" y="6029997"/>
              <a:ext cx="3066" cy="141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F1342633-4BC6-7DBA-1B99-CB182668332E}"/>
                </a:ext>
              </a:extLst>
            </p:cNvPr>
            <p:cNvCxnSpPr>
              <a:cxnSpLocks/>
              <a:endCxn id="25" idx="1"/>
            </p:cNvCxnSpPr>
            <p:nvPr/>
          </p:nvCxnSpPr>
          <p:spPr>
            <a:xfrm>
              <a:off x="3630185" y="5742793"/>
              <a:ext cx="1578444" cy="119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0820494-EF46-0708-305D-909FD8A1F4B5}"/>
                </a:ext>
              </a:extLst>
            </p:cNvPr>
            <p:cNvSpPr txBox="1"/>
            <p:nvPr/>
          </p:nvSpPr>
          <p:spPr>
            <a:xfrm>
              <a:off x="5208629" y="5523949"/>
              <a:ext cx="702865" cy="461665"/>
            </a:xfrm>
            <a:prstGeom prst="rect">
              <a:avLst/>
            </a:prstGeom>
            <a:noFill/>
          </p:spPr>
          <p:txBody>
            <a:bodyPr wrap="square" rtlCol="0">
              <a:spAutoFit/>
            </a:bodyPr>
            <a:lstStyle/>
            <a:p>
              <a:r>
                <a:rPr lang="en-US" sz="1200" dirty="0"/>
                <a:t>Patch Division</a:t>
              </a:r>
              <a:endParaRPr lang="en-PK" sz="1200" dirty="0"/>
            </a:p>
          </p:txBody>
        </p:sp>
        <p:sp>
          <p:nvSpPr>
            <p:cNvPr id="34" name="Left Brace 33">
              <a:extLst>
                <a:ext uri="{FF2B5EF4-FFF2-40B4-BE49-F238E27FC236}">
                  <a16:creationId xmlns:a16="http://schemas.microsoft.com/office/drawing/2014/main" id="{6C0A3288-B2F3-160B-023A-C7C45271A7B0}"/>
                </a:ext>
              </a:extLst>
            </p:cNvPr>
            <p:cNvSpPr/>
            <p:nvPr/>
          </p:nvSpPr>
          <p:spPr>
            <a:xfrm rot="5400000">
              <a:off x="4363329" y="4672998"/>
              <a:ext cx="212521" cy="140509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PK" dirty="0"/>
            </a:p>
          </p:txBody>
        </p:sp>
        <p:sp>
          <p:nvSpPr>
            <p:cNvPr id="35" name="Flowchart: Or 34">
              <a:extLst>
                <a:ext uri="{FF2B5EF4-FFF2-40B4-BE49-F238E27FC236}">
                  <a16:creationId xmlns:a16="http://schemas.microsoft.com/office/drawing/2014/main" id="{C617F040-6BC2-B7C4-C185-9393FCAFBCE9}"/>
                </a:ext>
              </a:extLst>
            </p:cNvPr>
            <p:cNvSpPr/>
            <p:nvPr/>
          </p:nvSpPr>
          <p:spPr>
            <a:xfrm>
              <a:off x="4340542" y="4964149"/>
              <a:ext cx="260246" cy="17119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dirty="0"/>
            </a:p>
          </p:txBody>
        </p:sp>
        <p:cxnSp>
          <p:nvCxnSpPr>
            <p:cNvPr id="36" name="Straight Arrow Connector 35">
              <a:extLst>
                <a:ext uri="{FF2B5EF4-FFF2-40B4-BE49-F238E27FC236}">
                  <a16:creationId xmlns:a16="http://schemas.microsoft.com/office/drawing/2014/main" id="{4F16AA9C-3429-C86C-0662-9FBF56573A39}"/>
                </a:ext>
              </a:extLst>
            </p:cNvPr>
            <p:cNvCxnSpPr>
              <a:cxnSpLocks/>
              <a:stCxn id="34" idx="1"/>
              <a:endCxn id="35" idx="4"/>
            </p:cNvCxnSpPr>
            <p:nvPr/>
          </p:nvCxnSpPr>
          <p:spPr>
            <a:xfrm flipV="1">
              <a:off x="4469589" y="5135346"/>
              <a:ext cx="1076" cy="133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A63503F7-D032-180E-D5A0-5D21BBF19EA0}"/>
                </a:ext>
              </a:extLst>
            </p:cNvPr>
            <p:cNvCxnSpPr>
              <a:cxnSpLocks/>
              <a:endCxn id="35" idx="6"/>
            </p:cNvCxnSpPr>
            <p:nvPr/>
          </p:nvCxnSpPr>
          <p:spPr>
            <a:xfrm flipH="1" flipV="1">
              <a:off x="4600788" y="5049748"/>
              <a:ext cx="307688" cy="8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CD57EED3-4E76-740D-E782-D3D99DB799F2}"/>
                </a:ext>
              </a:extLst>
            </p:cNvPr>
            <p:cNvSpPr txBox="1"/>
            <p:nvPr/>
          </p:nvSpPr>
          <p:spPr>
            <a:xfrm>
              <a:off x="4717308" y="4877923"/>
              <a:ext cx="1063612" cy="461665"/>
            </a:xfrm>
            <a:prstGeom prst="rect">
              <a:avLst/>
            </a:prstGeom>
            <a:noFill/>
          </p:spPr>
          <p:txBody>
            <a:bodyPr wrap="square" rtlCol="0">
              <a:spAutoFit/>
            </a:bodyPr>
            <a:lstStyle/>
            <a:p>
              <a:pPr algn="ctr"/>
              <a:r>
                <a:rPr lang="en-US" sz="1200" dirty="0"/>
                <a:t>Positional Embedding</a:t>
              </a:r>
              <a:endParaRPr lang="en-PK" sz="1200" dirty="0"/>
            </a:p>
          </p:txBody>
        </p:sp>
        <p:cxnSp>
          <p:nvCxnSpPr>
            <p:cNvPr id="39" name="Straight Arrow Connector 38">
              <a:extLst>
                <a:ext uri="{FF2B5EF4-FFF2-40B4-BE49-F238E27FC236}">
                  <a16:creationId xmlns:a16="http://schemas.microsoft.com/office/drawing/2014/main" id="{13CFA2A9-8D50-5385-8F1F-73FAD4D3C4E6}"/>
                </a:ext>
              </a:extLst>
            </p:cNvPr>
            <p:cNvCxnSpPr>
              <a:cxnSpLocks/>
              <a:stCxn id="35" idx="0"/>
              <a:endCxn id="52" idx="2"/>
            </p:cNvCxnSpPr>
            <p:nvPr/>
          </p:nvCxnSpPr>
          <p:spPr>
            <a:xfrm flipV="1">
              <a:off x="4470665" y="4561579"/>
              <a:ext cx="6434" cy="402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Rectangle: Rounded Corners 51">
              <a:extLst>
                <a:ext uri="{FF2B5EF4-FFF2-40B4-BE49-F238E27FC236}">
                  <a16:creationId xmlns:a16="http://schemas.microsoft.com/office/drawing/2014/main" id="{9E84B4BA-F72D-A731-4709-7F195E025A79}"/>
                </a:ext>
              </a:extLst>
            </p:cNvPr>
            <p:cNvSpPr/>
            <p:nvPr/>
          </p:nvSpPr>
          <p:spPr>
            <a:xfrm>
              <a:off x="3896457" y="4302253"/>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6" name="Rectangle: Rounded Corners 55">
              <a:extLst>
                <a:ext uri="{FF2B5EF4-FFF2-40B4-BE49-F238E27FC236}">
                  <a16:creationId xmlns:a16="http://schemas.microsoft.com/office/drawing/2014/main" id="{F85D26B5-F17F-95E0-6546-E86635FA4CCD}"/>
                </a:ext>
              </a:extLst>
            </p:cNvPr>
            <p:cNvSpPr/>
            <p:nvPr/>
          </p:nvSpPr>
          <p:spPr>
            <a:xfrm>
              <a:off x="3901145" y="272765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57" name="Rectangle: Rounded Corners 56">
              <a:extLst>
                <a:ext uri="{FF2B5EF4-FFF2-40B4-BE49-F238E27FC236}">
                  <a16:creationId xmlns:a16="http://schemas.microsoft.com/office/drawing/2014/main" id="{6115BA90-186D-02CA-2370-3904829C6C2B}"/>
                </a:ext>
              </a:extLst>
            </p:cNvPr>
            <p:cNvSpPr/>
            <p:nvPr/>
          </p:nvSpPr>
          <p:spPr>
            <a:xfrm>
              <a:off x="3938076" y="3694142"/>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60" name="Rectangle: Rounded Corners 59">
              <a:extLst>
                <a:ext uri="{FF2B5EF4-FFF2-40B4-BE49-F238E27FC236}">
                  <a16:creationId xmlns:a16="http://schemas.microsoft.com/office/drawing/2014/main" id="{0DA0D1FF-4F18-F60B-B65A-6EDDB65EE7ED}"/>
                </a:ext>
              </a:extLst>
            </p:cNvPr>
            <p:cNvSpPr/>
            <p:nvPr/>
          </p:nvSpPr>
          <p:spPr>
            <a:xfrm>
              <a:off x="3944426" y="2121844"/>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64" name="Straight Arrow Connector 63">
              <a:extLst>
                <a:ext uri="{FF2B5EF4-FFF2-40B4-BE49-F238E27FC236}">
                  <a16:creationId xmlns:a16="http://schemas.microsoft.com/office/drawing/2014/main" id="{C3CAD6E6-C37C-352E-B315-4CF40F0CB186}"/>
                </a:ext>
              </a:extLst>
            </p:cNvPr>
            <p:cNvCxnSpPr>
              <a:stCxn id="52" idx="0"/>
              <a:endCxn id="57" idx="2"/>
            </p:cNvCxnSpPr>
            <p:nvPr/>
          </p:nvCxnSpPr>
          <p:spPr>
            <a:xfrm flipV="1">
              <a:off x="4477099" y="4186964"/>
              <a:ext cx="0" cy="1152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58A2CAFD-5318-1AD4-3731-6A89E3DD0673}"/>
                </a:ext>
              </a:extLst>
            </p:cNvPr>
            <p:cNvCxnSpPr>
              <a:cxnSpLocks/>
              <a:stCxn id="56" idx="0"/>
              <a:endCxn id="60" idx="2"/>
            </p:cNvCxnSpPr>
            <p:nvPr/>
          </p:nvCxnSpPr>
          <p:spPr>
            <a:xfrm flipV="1">
              <a:off x="4481787" y="2614666"/>
              <a:ext cx="1662" cy="112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Left Bracket 95">
              <a:extLst>
                <a:ext uri="{FF2B5EF4-FFF2-40B4-BE49-F238E27FC236}">
                  <a16:creationId xmlns:a16="http://schemas.microsoft.com/office/drawing/2014/main" id="{C23A7AF5-25C1-3C6B-3AF5-223CF2190261}"/>
                </a:ext>
              </a:extLst>
            </p:cNvPr>
            <p:cNvSpPr/>
            <p:nvPr/>
          </p:nvSpPr>
          <p:spPr>
            <a:xfrm>
              <a:off x="3801434" y="3150762"/>
              <a:ext cx="682014" cy="1621258"/>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97" name="Rectangle: Rounded Corners 96">
              <a:extLst>
                <a:ext uri="{FF2B5EF4-FFF2-40B4-BE49-F238E27FC236}">
                  <a16:creationId xmlns:a16="http://schemas.microsoft.com/office/drawing/2014/main" id="{9E18872E-77B4-7364-D795-F515BFD4E306}"/>
                </a:ext>
              </a:extLst>
            </p:cNvPr>
            <p:cNvSpPr/>
            <p:nvPr/>
          </p:nvSpPr>
          <p:spPr>
            <a:xfrm>
              <a:off x="3999719" y="3326982"/>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01" name="Straight Arrow Connector 100">
              <a:extLst>
                <a:ext uri="{FF2B5EF4-FFF2-40B4-BE49-F238E27FC236}">
                  <a16:creationId xmlns:a16="http://schemas.microsoft.com/office/drawing/2014/main" id="{2A3A9AC8-A0A4-67F8-A598-23DEDBBC62DD}"/>
                </a:ext>
              </a:extLst>
            </p:cNvPr>
            <p:cNvCxnSpPr>
              <a:stCxn id="57" idx="0"/>
              <a:endCxn id="97" idx="2"/>
            </p:cNvCxnSpPr>
            <p:nvPr/>
          </p:nvCxnSpPr>
          <p:spPr>
            <a:xfrm flipH="1" flipV="1">
              <a:off x="4477098" y="3573534"/>
              <a:ext cx="1" cy="120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83504AA6-2C56-A35D-2A2A-47159714E40D}"/>
                </a:ext>
              </a:extLst>
            </p:cNvPr>
            <p:cNvCxnSpPr>
              <a:stCxn id="97" idx="0"/>
              <a:endCxn id="56" idx="2"/>
            </p:cNvCxnSpPr>
            <p:nvPr/>
          </p:nvCxnSpPr>
          <p:spPr>
            <a:xfrm flipV="1">
              <a:off x="4477098" y="2986976"/>
              <a:ext cx="4689" cy="340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Rectangle: Rounded Corners 104">
              <a:extLst>
                <a:ext uri="{FF2B5EF4-FFF2-40B4-BE49-F238E27FC236}">
                  <a16:creationId xmlns:a16="http://schemas.microsoft.com/office/drawing/2014/main" id="{C7A98F8E-8338-535E-3E9C-61EE87D26964}"/>
                </a:ext>
              </a:extLst>
            </p:cNvPr>
            <p:cNvSpPr/>
            <p:nvPr/>
          </p:nvSpPr>
          <p:spPr>
            <a:xfrm>
              <a:off x="4004215" y="1769908"/>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26" name="Straight Arrow Connector 125">
              <a:extLst>
                <a:ext uri="{FF2B5EF4-FFF2-40B4-BE49-F238E27FC236}">
                  <a16:creationId xmlns:a16="http://schemas.microsoft.com/office/drawing/2014/main" id="{87D27962-161B-AB30-35D5-37D2126E6ED8}"/>
                </a:ext>
              </a:extLst>
            </p:cNvPr>
            <p:cNvCxnSpPr>
              <a:stCxn id="60" idx="0"/>
              <a:endCxn id="105" idx="2"/>
            </p:cNvCxnSpPr>
            <p:nvPr/>
          </p:nvCxnSpPr>
          <p:spPr>
            <a:xfrm flipH="1" flipV="1">
              <a:off x="4481594" y="2016460"/>
              <a:ext cx="1855" cy="105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9" name="Left Bracket 128">
              <a:extLst>
                <a:ext uri="{FF2B5EF4-FFF2-40B4-BE49-F238E27FC236}">
                  <a16:creationId xmlns:a16="http://schemas.microsoft.com/office/drawing/2014/main" id="{ACCB35B9-B2BC-8041-1A92-A1FC0F204329}"/>
                </a:ext>
              </a:extLst>
            </p:cNvPr>
            <p:cNvSpPr/>
            <p:nvPr/>
          </p:nvSpPr>
          <p:spPr>
            <a:xfrm flipH="1">
              <a:off x="4531550" y="1648185"/>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grpSp>
          <p:nvGrpSpPr>
            <p:cNvPr id="130" name="Group 129">
              <a:extLst>
                <a:ext uri="{FF2B5EF4-FFF2-40B4-BE49-F238E27FC236}">
                  <a16:creationId xmlns:a16="http://schemas.microsoft.com/office/drawing/2014/main" id="{5F6DB54A-F6C4-6115-D5B5-6570D829F0F5}"/>
                </a:ext>
              </a:extLst>
            </p:cNvPr>
            <p:cNvGrpSpPr/>
            <p:nvPr/>
          </p:nvGrpSpPr>
          <p:grpSpPr>
            <a:xfrm>
              <a:off x="3834491" y="1161977"/>
              <a:ext cx="1233821" cy="247174"/>
              <a:chOff x="1286164" y="3628341"/>
              <a:chExt cx="1211133" cy="253600"/>
            </a:xfrm>
            <a:solidFill>
              <a:srgbClr val="7DD7D9"/>
            </a:solidFill>
          </p:grpSpPr>
          <p:sp>
            <p:nvSpPr>
              <p:cNvPr id="131" name="Rectangle 130">
                <a:extLst>
                  <a:ext uri="{FF2B5EF4-FFF2-40B4-BE49-F238E27FC236}">
                    <a16:creationId xmlns:a16="http://schemas.microsoft.com/office/drawing/2014/main" id="{733B221C-377A-FDF7-E497-E7202D92230E}"/>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131">
                <a:extLst>
                  <a:ext uri="{FF2B5EF4-FFF2-40B4-BE49-F238E27FC236}">
                    <a16:creationId xmlns:a16="http://schemas.microsoft.com/office/drawing/2014/main" id="{2BC83977-88E3-0C27-1C3E-74AC812C4D4D}"/>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132">
                <a:extLst>
                  <a:ext uri="{FF2B5EF4-FFF2-40B4-BE49-F238E27FC236}">
                    <a16:creationId xmlns:a16="http://schemas.microsoft.com/office/drawing/2014/main" id="{3A00001E-DC58-B14E-0F49-FD7E4878572F}"/>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4" name="Rectangle 133">
                <a:extLst>
                  <a:ext uri="{FF2B5EF4-FFF2-40B4-BE49-F238E27FC236}">
                    <a16:creationId xmlns:a16="http://schemas.microsoft.com/office/drawing/2014/main" id="{FBB421C9-C6EB-5DBC-F62D-D54BE84C7A70}"/>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134">
                <a:extLst>
                  <a:ext uri="{FF2B5EF4-FFF2-40B4-BE49-F238E27FC236}">
                    <a16:creationId xmlns:a16="http://schemas.microsoft.com/office/drawing/2014/main" id="{0FBED5CA-D6A2-135B-DC05-82D647B402F3}"/>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36" name="Rectangle 135">
                <a:extLst>
                  <a:ext uri="{FF2B5EF4-FFF2-40B4-BE49-F238E27FC236}">
                    <a16:creationId xmlns:a16="http://schemas.microsoft.com/office/drawing/2014/main" id="{1DC84403-B449-CE10-346B-A2C1F52FEEFD}"/>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136">
                <a:extLst>
                  <a:ext uri="{FF2B5EF4-FFF2-40B4-BE49-F238E27FC236}">
                    <a16:creationId xmlns:a16="http://schemas.microsoft.com/office/drawing/2014/main" id="{B863EEC7-2DFE-4572-F1FE-3EC7B646E19C}"/>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cxnSp>
          <p:nvCxnSpPr>
            <p:cNvPr id="139" name="Straight Arrow Connector 138">
              <a:extLst>
                <a:ext uri="{FF2B5EF4-FFF2-40B4-BE49-F238E27FC236}">
                  <a16:creationId xmlns:a16="http://schemas.microsoft.com/office/drawing/2014/main" id="{1E4521CC-3D9E-C69D-47CF-745A1C1682C6}"/>
                </a:ext>
              </a:extLst>
            </p:cNvPr>
            <p:cNvCxnSpPr>
              <a:cxnSpLocks/>
              <a:stCxn id="105" idx="0"/>
            </p:cNvCxnSpPr>
            <p:nvPr/>
          </p:nvCxnSpPr>
          <p:spPr>
            <a:xfrm flipV="1">
              <a:off x="4481594" y="1424048"/>
              <a:ext cx="0" cy="345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CFE6B66-949D-1714-C7C4-69409784ACD5}"/>
                </a:ext>
              </a:extLst>
            </p:cNvPr>
            <p:cNvSpPr txBox="1"/>
            <p:nvPr/>
          </p:nvSpPr>
          <p:spPr>
            <a:xfrm>
              <a:off x="2658919" y="2865547"/>
              <a:ext cx="699230" cy="523220"/>
            </a:xfrm>
            <a:prstGeom prst="rect">
              <a:avLst/>
            </a:prstGeom>
            <a:noFill/>
          </p:spPr>
          <p:txBody>
            <a:bodyPr wrap="none" rtlCol="0">
              <a:spAutoFit/>
            </a:bodyPr>
            <a:lstStyle/>
            <a:p>
              <a:r>
                <a:rPr lang="en-US" sz="1400" dirty="0"/>
                <a:t>Repeat</a:t>
              </a:r>
            </a:p>
            <a:p>
              <a:r>
                <a:rPr lang="en-US" sz="1400" dirty="0"/>
                <a:t>N x</a:t>
              </a:r>
              <a:endParaRPr lang="en-PK" sz="1400" dirty="0"/>
            </a:p>
          </p:txBody>
        </p:sp>
        <p:sp>
          <p:nvSpPr>
            <p:cNvPr id="143" name="Rectangle 142">
              <a:extLst>
                <a:ext uri="{FF2B5EF4-FFF2-40B4-BE49-F238E27FC236}">
                  <a16:creationId xmlns:a16="http://schemas.microsoft.com/office/drawing/2014/main" id="{5727C5E4-DDAF-4C89-7504-616EC3DE5896}"/>
                </a:ext>
              </a:extLst>
            </p:cNvPr>
            <p:cNvSpPr/>
            <p:nvPr/>
          </p:nvSpPr>
          <p:spPr>
            <a:xfrm>
              <a:off x="3076111" y="795045"/>
              <a:ext cx="2797740" cy="316085"/>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tx1"/>
                  </a:solidFill>
                </a:rPr>
                <a:t>Conv2D channel reduction</a:t>
              </a:r>
              <a:endParaRPr lang="en-PK" sz="1400" dirty="0">
                <a:solidFill>
                  <a:schemeClr val="tx1"/>
                </a:solidFill>
              </a:endParaRPr>
            </a:p>
          </p:txBody>
        </p:sp>
        <p:grpSp>
          <p:nvGrpSpPr>
            <p:cNvPr id="144" name="Group 143">
              <a:extLst>
                <a:ext uri="{FF2B5EF4-FFF2-40B4-BE49-F238E27FC236}">
                  <a16:creationId xmlns:a16="http://schemas.microsoft.com/office/drawing/2014/main" id="{2E84FD8E-1F71-09F9-76E3-8A3563E67141}"/>
                </a:ext>
              </a:extLst>
            </p:cNvPr>
            <p:cNvGrpSpPr/>
            <p:nvPr/>
          </p:nvGrpSpPr>
          <p:grpSpPr>
            <a:xfrm>
              <a:off x="3827651" y="5434230"/>
              <a:ext cx="1233821" cy="247174"/>
              <a:chOff x="1286164" y="3628341"/>
              <a:chExt cx="1211133" cy="253600"/>
            </a:xfrm>
            <a:solidFill>
              <a:srgbClr val="7DD7D9"/>
            </a:solidFill>
          </p:grpSpPr>
          <p:sp>
            <p:nvSpPr>
              <p:cNvPr id="145" name="Rectangle 144">
                <a:extLst>
                  <a:ext uri="{FF2B5EF4-FFF2-40B4-BE49-F238E27FC236}">
                    <a16:creationId xmlns:a16="http://schemas.microsoft.com/office/drawing/2014/main" id="{202E1E38-01DC-A62A-E739-9720F9FD3EBC}"/>
                  </a:ext>
                </a:extLst>
              </p:cNvPr>
              <p:cNvSpPr/>
              <p:nvPr/>
            </p:nvSpPr>
            <p:spPr>
              <a:xfrm>
                <a:off x="1286164" y="3628341"/>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145">
                <a:extLst>
                  <a:ext uri="{FF2B5EF4-FFF2-40B4-BE49-F238E27FC236}">
                    <a16:creationId xmlns:a16="http://schemas.microsoft.com/office/drawing/2014/main" id="{FD9E7923-3D2C-2B57-5AB5-6CB3E232C717}"/>
                  </a:ext>
                </a:extLst>
              </p:cNvPr>
              <p:cNvSpPr/>
              <p:nvPr/>
            </p:nvSpPr>
            <p:spPr>
              <a:xfrm>
                <a:off x="1462179" y="3628341"/>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7" name="Rectangle 146">
                <a:extLst>
                  <a:ext uri="{FF2B5EF4-FFF2-40B4-BE49-F238E27FC236}">
                    <a16:creationId xmlns:a16="http://schemas.microsoft.com/office/drawing/2014/main" id="{49129639-1760-F19E-64E9-7C95BECD841E}"/>
                  </a:ext>
                </a:extLst>
              </p:cNvPr>
              <p:cNvSpPr/>
              <p:nvPr/>
            </p:nvSpPr>
            <p:spPr>
              <a:xfrm>
                <a:off x="1641097"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8" name="Rectangle 147">
                <a:extLst>
                  <a:ext uri="{FF2B5EF4-FFF2-40B4-BE49-F238E27FC236}">
                    <a16:creationId xmlns:a16="http://schemas.microsoft.com/office/drawing/2014/main" id="{FE37D391-038A-F7C6-6633-AEE2AD2D9387}"/>
                  </a:ext>
                </a:extLst>
              </p:cNvPr>
              <p:cNvSpPr/>
              <p:nvPr/>
            </p:nvSpPr>
            <p:spPr>
              <a:xfrm>
                <a:off x="182296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148">
                <a:extLst>
                  <a:ext uri="{FF2B5EF4-FFF2-40B4-BE49-F238E27FC236}">
                    <a16:creationId xmlns:a16="http://schemas.microsoft.com/office/drawing/2014/main" id="{660D63A6-36EC-7DEC-2D31-19C23BE38FFB}"/>
                  </a:ext>
                </a:extLst>
              </p:cNvPr>
              <p:cNvSpPr/>
              <p:nvPr/>
            </p:nvSpPr>
            <p:spPr>
              <a:xfrm>
                <a:off x="2185176"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0" name="Rectangle 149">
                <a:extLst>
                  <a:ext uri="{FF2B5EF4-FFF2-40B4-BE49-F238E27FC236}">
                    <a16:creationId xmlns:a16="http://schemas.microsoft.com/office/drawing/2014/main" id="{B3058D32-BD4C-DE63-8C2A-238D5FE7E468}"/>
                  </a:ext>
                </a:extLst>
              </p:cNvPr>
              <p:cNvSpPr/>
              <p:nvPr/>
            </p:nvSpPr>
            <p:spPr>
              <a:xfrm>
                <a:off x="2365234" y="3631500"/>
                <a:ext cx="132063" cy="2504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1" name="Rectangle 150">
                <a:extLst>
                  <a:ext uri="{FF2B5EF4-FFF2-40B4-BE49-F238E27FC236}">
                    <a16:creationId xmlns:a16="http://schemas.microsoft.com/office/drawing/2014/main" id="{CAD171D1-A9B7-97E6-3E5E-7C88E5B19FC8}"/>
                  </a:ext>
                </a:extLst>
              </p:cNvPr>
              <p:cNvSpPr/>
              <p:nvPr/>
            </p:nvSpPr>
            <p:spPr>
              <a:xfrm>
                <a:off x="2004362" y="3631500"/>
                <a:ext cx="132063" cy="2504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54" name="TextBox 153">
              <a:extLst>
                <a:ext uri="{FF2B5EF4-FFF2-40B4-BE49-F238E27FC236}">
                  <a16:creationId xmlns:a16="http://schemas.microsoft.com/office/drawing/2014/main" id="{A1B0517E-951A-0006-AC51-E653A696514E}"/>
                </a:ext>
              </a:extLst>
            </p:cNvPr>
            <p:cNvSpPr txBox="1"/>
            <p:nvPr/>
          </p:nvSpPr>
          <p:spPr>
            <a:xfrm flipH="1">
              <a:off x="3226151" y="319692"/>
              <a:ext cx="2501891" cy="307777"/>
            </a:xfrm>
            <a:prstGeom prst="rect">
              <a:avLst/>
            </a:prstGeom>
            <a:noFill/>
          </p:spPr>
          <p:txBody>
            <a:bodyPr wrap="square" rtlCol="0">
              <a:spAutoFit/>
            </a:bodyPr>
            <a:lstStyle/>
            <a:p>
              <a:pPr algn="ctr"/>
              <a:r>
                <a:rPr lang="en-US" sz="1400" b="1" dirty="0"/>
                <a:t>Synthetic Signals</a:t>
              </a:r>
              <a:endParaRPr lang="en-PK" sz="1400" b="1" dirty="0"/>
            </a:p>
          </p:txBody>
        </p:sp>
        <p:cxnSp>
          <p:nvCxnSpPr>
            <p:cNvPr id="156" name="Straight Arrow Connector 155">
              <a:extLst>
                <a:ext uri="{FF2B5EF4-FFF2-40B4-BE49-F238E27FC236}">
                  <a16:creationId xmlns:a16="http://schemas.microsoft.com/office/drawing/2014/main" id="{F9170CBD-894A-F277-D85A-6EA676A3A216}"/>
                </a:ext>
              </a:extLst>
            </p:cNvPr>
            <p:cNvCxnSpPr>
              <a:cxnSpLocks/>
              <a:stCxn id="143" idx="0"/>
              <a:endCxn id="154" idx="2"/>
            </p:cNvCxnSpPr>
            <p:nvPr/>
          </p:nvCxnSpPr>
          <p:spPr>
            <a:xfrm flipV="1">
              <a:off x="4474981" y="627469"/>
              <a:ext cx="2115" cy="167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4" name="Rectangle 223">
              <a:extLst>
                <a:ext uri="{FF2B5EF4-FFF2-40B4-BE49-F238E27FC236}">
                  <a16:creationId xmlns:a16="http://schemas.microsoft.com/office/drawing/2014/main" id="{9653B84D-7069-5A05-374E-9DBD620232A7}"/>
                </a:ext>
              </a:extLst>
            </p:cNvPr>
            <p:cNvSpPr/>
            <p:nvPr/>
          </p:nvSpPr>
          <p:spPr>
            <a:xfrm>
              <a:off x="2536533" y="274308"/>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7" name="Rectangle 226">
              <a:extLst>
                <a:ext uri="{FF2B5EF4-FFF2-40B4-BE49-F238E27FC236}">
                  <a16:creationId xmlns:a16="http://schemas.microsoft.com/office/drawing/2014/main" id="{15103BB7-F608-FAAA-3ECC-3DDDC0BBF556}"/>
                </a:ext>
              </a:extLst>
            </p:cNvPr>
            <p:cNvSpPr/>
            <p:nvPr/>
          </p:nvSpPr>
          <p:spPr>
            <a:xfrm>
              <a:off x="2546158" y="6428333"/>
              <a:ext cx="1074035" cy="270849"/>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Generator</a:t>
              </a:r>
              <a:endParaRPr lang="en-PK" sz="1400" dirty="0">
                <a:solidFill>
                  <a:schemeClr val="tx1"/>
                </a:solidFill>
              </a:endParaRPr>
            </a:p>
          </p:txBody>
        </p:sp>
      </p:grpSp>
      <p:sp>
        <p:nvSpPr>
          <p:cNvPr id="2" name="Slide Number Placeholder 1">
            <a:extLst>
              <a:ext uri="{FF2B5EF4-FFF2-40B4-BE49-F238E27FC236}">
                <a16:creationId xmlns:a16="http://schemas.microsoft.com/office/drawing/2014/main" id="{516EB298-EAAD-DA06-52B2-60E96A72242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115</a:t>
            </a:fld>
            <a:endParaRPr lang="en-US"/>
          </a:p>
        </p:txBody>
      </p:sp>
    </p:spTree>
    <p:extLst>
      <p:ext uri="{BB962C8B-B14F-4D97-AF65-F5344CB8AC3E}">
        <p14:creationId xmlns:p14="http://schemas.microsoft.com/office/powerpoint/2010/main" val="4258221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B77471C-D7AB-9B46-7C28-48A1788D93DE}"/>
              </a:ext>
            </a:extLst>
          </p:cNvPr>
          <p:cNvGrpSpPr/>
          <p:nvPr/>
        </p:nvGrpSpPr>
        <p:grpSpPr>
          <a:xfrm>
            <a:off x="4277351" y="89036"/>
            <a:ext cx="3637298" cy="6434499"/>
            <a:chOff x="5106545" y="76917"/>
            <a:chExt cx="3637298" cy="6434499"/>
          </a:xfrm>
        </p:grpSpPr>
        <p:sp>
          <p:nvSpPr>
            <p:cNvPr id="5" name="Rectangle 4">
              <a:extLst>
                <a:ext uri="{FF2B5EF4-FFF2-40B4-BE49-F238E27FC236}">
                  <a16:creationId xmlns:a16="http://schemas.microsoft.com/office/drawing/2014/main" id="{1B65E452-CD54-1828-9812-5BCEBA43952A}"/>
                </a:ext>
              </a:extLst>
            </p:cNvPr>
            <p:cNvSpPr/>
            <p:nvPr/>
          </p:nvSpPr>
          <p:spPr>
            <a:xfrm>
              <a:off x="5839095" y="1646677"/>
              <a:ext cx="2137285" cy="3331636"/>
            </a:xfrm>
            <a:prstGeom prst="rect">
              <a:avLst/>
            </a:prstGeom>
            <a:solidFill>
              <a:schemeClr val="bg2">
                <a:lumMod val="90000"/>
                <a:alpha val="31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6" name="Straight Arrow Connector 5">
              <a:extLst>
                <a:ext uri="{FF2B5EF4-FFF2-40B4-BE49-F238E27FC236}">
                  <a16:creationId xmlns:a16="http://schemas.microsoft.com/office/drawing/2014/main" id="{E8096E03-A7EF-4AC8-8337-CF43591B7F0B}"/>
                </a:ext>
              </a:extLst>
            </p:cNvPr>
            <p:cNvCxnSpPr>
              <a:cxnSpLocks/>
              <a:stCxn id="9" idx="2"/>
              <a:endCxn id="16" idx="0"/>
            </p:cNvCxnSpPr>
            <p:nvPr/>
          </p:nvCxnSpPr>
          <p:spPr>
            <a:xfrm flipH="1">
              <a:off x="6890307" y="2782435"/>
              <a:ext cx="1" cy="99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Rounded Corners 6">
              <a:extLst>
                <a:ext uri="{FF2B5EF4-FFF2-40B4-BE49-F238E27FC236}">
                  <a16:creationId xmlns:a16="http://schemas.microsoft.com/office/drawing/2014/main" id="{DCF496EC-381A-0FE3-73A5-FB0A448D68D0}"/>
                </a:ext>
              </a:extLst>
            </p:cNvPr>
            <p:cNvSpPr/>
            <p:nvPr/>
          </p:nvSpPr>
          <p:spPr>
            <a:xfrm>
              <a:off x="6304724" y="3510689"/>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8" name="Rectangle: Rounded Corners 7">
              <a:extLst>
                <a:ext uri="{FF2B5EF4-FFF2-40B4-BE49-F238E27FC236}">
                  <a16:creationId xmlns:a16="http://schemas.microsoft.com/office/drawing/2014/main" id="{2DBA4A84-9267-D3B6-9DE5-89CD59325B2E}"/>
                </a:ext>
              </a:extLst>
            </p:cNvPr>
            <p:cNvSpPr/>
            <p:nvPr/>
          </p:nvSpPr>
          <p:spPr>
            <a:xfrm>
              <a:off x="6309666" y="1930760"/>
              <a:ext cx="1161284" cy="259326"/>
            </a:xfrm>
            <a:prstGeom prst="round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Layer Norm</a:t>
              </a:r>
              <a:endParaRPr lang="en-PK" sz="1400" dirty="0">
                <a:solidFill>
                  <a:schemeClr val="tx1"/>
                </a:solidFill>
              </a:endParaRPr>
            </a:p>
          </p:txBody>
        </p:sp>
        <p:sp>
          <p:nvSpPr>
            <p:cNvPr id="9" name="Rectangle: Rounded Corners 8">
              <a:extLst>
                <a:ext uri="{FF2B5EF4-FFF2-40B4-BE49-F238E27FC236}">
                  <a16:creationId xmlns:a16="http://schemas.microsoft.com/office/drawing/2014/main" id="{5A7FC68F-1BA2-B578-72A3-77AD9DDCEA08}"/>
                </a:ext>
              </a:extLst>
            </p:cNvPr>
            <p:cNvSpPr/>
            <p:nvPr/>
          </p:nvSpPr>
          <p:spPr>
            <a:xfrm>
              <a:off x="6351285" y="2289613"/>
              <a:ext cx="1078045" cy="492822"/>
            </a:xfrm>
            <a:prstGeom prst="roundRect">
              <a:avLst>
                <a:gd name="adj" fmla="val 7419"/>
              </a:avLst>
            </a:prstGeom>
            <a:solidFill>
              <a:srgbClr val="FAD8F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 Head Attention</a:t>
              </a:r>
              <a:endParaRPr lang="en-PK" sz="1400" dirty="0">
                <a:solidFill>
                  <a:schemeClr val="tx1"/>
                </a:solidFill>
              </a:endParaRPr>
            </a:p>
          </p:txBody>
        </p:sp>
        <p:sp>
          <p:nvSpPr>
            <p:cNvPr id="10" name="Rectangle: Rounded Corners 9">
              <a:extLst>
                <a:ext uri="{FF2B5EF4-FFF2-40B4-BE49-F238E27FC236}">
                  <a16:creationId xmlns:a16="http://schemas.microsoft.com/office/drawing/2014/main" id="{9ADD60C5-BC73-6D06-A67F-33CC2A60BC71}"/>
                </a:ext>
              </a:extLst>
            </p:cNvPr>
            <p:cNvSpPr/>
            <p:nvPr/>
          </p:nvSpPr>
          <p:spPr>
            <a:xfrm>
              <a:off x="6346343" y="3883239"/>
              <a:ext cx="1078045" cy="492822"/>
            </a:xfrm>
            <a:prstGeom prst="roundRect">
              <a:avLst>
                <a:gd name="adj" fmla="val 7419"/>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Feed Forward</a:t>
              </a:r>
              <a:endParaRPr lang="en-PK" sz="1400" dirty="0">
                <a:solidFill>
                  <a:schemeClr val="tx1"/>
                </a:solidFill>
              </a:endParaRPr>
            </a:p>
          </p:txBody>
        </p:sp>
        <p:cxnSp>
          <p:nvCxnSpPr>
            <p:cNvPr id="11" name="Straight Arrow Connector 10">
              <a:extLst>
                <a:ext uri="{FF2B5EF4-FFF2-40B4-BE49-F238E27FC236}">
                  <a16:creationId xmlns:a16="http://schemas.microsoft.com/office/drawing/2014/main" id="{723B59EB-3792-AB9D-9C49-12CFC8DC9CD4}"/>
                </a:ext>
              </a:extLst>
            </p:cNvPr>
            <p:cNvCxnSpPr>
              <a:cxnSpLocks/>
              <a:stCxn id="7" idx="2"/>
              <a:endCxn id="10" idx="0"/>
            </p:cNvCxnSpPr>
            <p:nvPr/>
          </p:nvCxnSpPr>
          <p:spPr>
            <a:xfrm>
              <a:off x="6885366" y="3770015"/>
              <a:ext cx="0" cy="1132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8D28AF2-9B91-8BAF-718D-0568E9AB2E0B}"/>
                </a:ext>
              </a:extLst>
            </p:cNvPr>
            <p:cNvCxnSpPr>
              <a:cxnSpLocks/>
              <a:stCxn id="10" idx="2"/>
              <a:endCxn id="14" idx="0"/>
            </p:cNvCxnSpPr>
            <p:nvPr/>
          </p:nvCxnSpPr>
          <p:spPr>
            <a:xfrm>
              <a:off x="6885366" y="4376061"/>
              <a:ext cx="4941" cy="109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Left Bracket 12">
              <a:extLst>
                <a:ext uri="{FF2B5EF4-FFF2-40B4-BE49-F238E27FC236}">
                  <a16:creationId xmlns:a16="http://schemas.microsoft.com/office/drawing/2014/main" id="{CE8262B9-EE41-7D21-5514-CE7BBE971C59}"/>
                </a:ext>
              </a:extLst>
            </p:cNvPr>
            <p:cNvSpPr/>
            <p:nvPr/>
          </p:nvSpPr>
          <p:spPr>
            <a:xfrm flipV="1">
              <a:off x="6189431" y="3294167"/>
              <a:ext cx="682014" cy="1560207"/>
            </a:xfrm>
            <a:prstGeom prst="leftBracket">
              <a:avLst>
                <a:gd name="adj" fmla="val 32290"/>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sp>
          <p:nvSpPr>
            <p:cNvPr id="14" name="Rectangle: Rounded Corners 13">
              <a:extLst>
                <a:ext uri="{FF2B5EF4-FFF2-40B4-BE49-F238E27FC236}">
                  <a16:creationId xmlns:a16="http://schemas.microsoft.com/office/drawing/2014/main" id="{4F0C57C5-4AC6-EFDA-9726-6200DD1A89F1}"/>
                </a:ext>
              </a:extLst>
            </p:cNvPr>
            <p:cNvSpPr/>
            <p:nvPr/>
          </p:nvSpPr>
          <p:spPr>
            <a:xfrm>
              <a:off x="6412928" y="4485811"/>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cxnSp>
          <p:nvCxnSpPr>
            <p:cNvPr id="15" name="Straight Arrow Connector 14">
              <a:extLst>
                <a:ext uri="{FF2B5EF4-FFF2-40B4-BE49-F238E27FC236}">
                  <a16:creationId xmlns:a16="http://schemas.microsoft.com/office/drawing/2014/main" id="{A3588F3F-9C9C-DFAB-D333-C66578872B8D}"/>
                </a:ext>
              </a:extLst>
            </p:cNvPr>
            <p:cNvCxnSpPr>
              <a:cxnSpLocks/>
              <a:stCxn id="16" idx="2"/>
              <a:endCxn id="7" idx="0"/>
            </p:cNvCxnSpPr>
            <p:nvPr/>
          </p:nvCxnSpPr>
          <p:spPr>
            <a:xfrm flipH="1">
              <a:off x="6885366" y="3128429"/>
              <a:ext cx="4941" cy="382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ectangle: Rounded Corners 15">
              <a:extLst>
                <a:ext uri="{FF2B5EF4-FFF2-40B4-BE49-F238E27FC236}">
                  <a16:creationId xmlns:a16="http://schemas.microsoft.com/office/drawing/2014/main" id="{7AE40C4F-B769-02A6-4970-7AB9BAC4D395}"/>
                </a:ext>
              </a:extLst>
            </p:cNvPr>
            <p:cNvSpPr/>
            <p:nvPr/>
          </p:nvSpPr>
          <p:spPr>
            <a:xfrm>
              <a:off x="6412928" y="2881877"/>
              <a:ext cx="954757" cy="246552"/>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Dropout</a:t>
              </a:r>
              <a:endParaRPr lang="en-PK" sz="1400" dirty="0">
                <a:solidFill>
                  <a:schemeClr val="tx1"/>
                </a:solidFill>
              </a:endParaRPr>
            </a:p>
          </p:txBody>
        </p:sp>
        <p:sp>
          <p:nvSpPr>
            <p:cNvPr id="17" name="Left Bracket 16">
              <a:extLst>
                <a:ext uri="{FF2B5EF4-FFF2-40B4-BE49-F238E27FC236}">
                  <a16:creationId xmlns:a16="http://schemas.microsoft.com/office/drawing/2014/main" id="{429C82DF-B4F5-590B-983A-68235D18022A}"/>
                </a:ext>
              </a:extLst>
            </p:cNvPr>
            <p:cNvSpPr/>
            <p:nvPr/>
          </p:nvSpPr>
          <p:spPr>
            <a:xfrm flipH="1" flipV="1">
              <a:off x="6925194" y="1785374"/>
              <a:ext cx="682014" cy="1508794"/>
            </a:xfrm>
            <a:prstGeom prst="leftBracket">
              <a:avLst>
                <a:gd name="adj" fmla="val 28101"/>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701E89B0-4810-580C-2487-A5D89A2A696F}"/>
                </a:ext>
              </a:extLst>
            </p:cNvPr>
            <p:cNvCxnSpPr>
              <a:cxnSpLocks/>
              <a:stCxn id="8" idx="2"/>
              <a:endCxn id="9" idx="0"/>
            </p:cNvCxnSpPr>
            <p:nvPr/>
          </p:nvCxnSpPr>
          <p:spPr>
            <a:xfrm>
              <a:off x="6890308" y="2190086"/>
              <a:ext cx="0" cy="99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46E7D525-6458-5A7D-C06F-014D3899A1CB}"/>
                </a:ext>
              </a:extLst>
            </p:cNvPr>
            <p:cNvSpPr txBox="1"/>
            <p:nvPr/>
          </p:nvSpPr>
          <p:spPr>
            <a:xfrm>
              <a:off x="5187198" y="2638751"/>
              <a:ext cx="699230" cy="523220"/>
            </a:xfrm>
            <a:prstGeom prst="rect">
              <a:avLst/>
            </a:prstGeom>
            <a:noFill/>
          </p:spPr>
          <p:txBody>
            <a:bodyPr wrap="none" rtlCol="0">
              <a:spAutoFit/>
            </a:bodyPr>
            <a:lstStyle/>
            <a:p>
              <a:r>
                <a:rPr lang="en-US" sz="1400" dirty="0"/>
                <a:t>Repeat</a:t>
              </a:r>
            </a:p>
            <a:p>
              <a:r>
                <a:rPr lang="en-US" sz="1400" dirty="0"/>
                <a:t>  M x</a:t>
              </a:r>
              <a:endParaRPr lang="en-PK" sz="1400" dirty="0"/>
            </a:p>
          </p:txBody>
        </p:sp>
        <p:sp>
          <p:nvSpPr>
            <p:cNvPr id="20" name="TextBox 19">
              <a:extLst>
                <a:ext uri="{FF2B5EF4-FFF2-40B4-BE49-F238E27FC236}">
                  <a16:creationId xmlns:a16="http://schemas.microsoft.com/office/drawing/2014/main" id="{EEDE4F0E-7B63-6952-4CCE-567D41BB8B20}"/>
                </a:ext>
              </a:extLst>
            </p:cNvPr>
            <p:cNvSpPr txBox="1"/>
            <p:nvPr/>
          </p:nvSpPr>
          <p:spPr>
            <a:xfrm flipH="1">
              <a:off x="5634419" y="424589"/>
              <a:ext cx="2501891" cy="307777"/>
            </a:xfrm>
            <a:prstGeom prst="rect">
              <a:avLst/>
            </a:prstGeom>
            <a:noFill/>
          </p:spPr>
          <p:txBody>
            <a:bodyPr wrap="square" rtlCol="0">
              <a:spAutoFit/>
            </a:bodyPr>
            <a:lstStyle/>
            <a:p>
              <a:pPr algn="ctr"/>
              <a:r>
                <a:rPr lang="en-US" sz="1400" b="1" dirty="0"/>
                <a:t>Synthetic Signals &amp; Real Signals</a:t>
              </a:r>
              <a:endParaRPr lang="en-PK" sz="1400" b="1" dirty="0"/>
            </a:p>
          </p:txBody>
        </p:sp>
        <p:cxnSp>
          <p:nvCxnSpPr>
            <p:cNvPr id="21" name="Straight Arrow Connector 20">
              <a:extLst>
                <a:ext uri="{FF2B5EF4-FFF2-40B4-BE49-F238E27FC236}">
                  <a16:creationId xmlns:a16="http://schemas.microsoft.com/office/drawing/2014/main" id="{0CB94C69-7B51-9702-9D90-D1AAD1559A40}"/>
                </a:ext>
              </a:extLst>
            </p:cNvPr>
            <p:cNvCxnSpPr>
              <a:cxnSpLocks/>
              <a:stCxn id="20" idx="2"/>
              <a:endCxn id="24" idx="0"/>
            </p:cNvCxnSpPr>
            <p:nvPr/>
          </p:nvCxnSpPr>
          <p:spPr>
            <a:xfrm>
              <a:off x="6885364" y="732366"/>
              <a:ext cx="2" cy="327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8E0A45C3-8D96-F7AF-0B82-D5FEF315394A}"/>
                </a:ext>
              </a:extLst>
            </p:cNvPr>
            <p:cNvSpPr/>
            <p:nvPr/>
          </p:nvSpPr>
          <p:spPr>
            <a:xfrm>
              <a:off x="5106545" y="76917"/>
              <a:ext cx="3637298" cy="6434499"/>
            </a:xfrm>
            <a:prstGeom prst="rect">
              <a:avLst/>
            </a:prstGeom>
            <a:noFill/>
            <a:ln>
              <a:solidFill>
                <a:srgbClr val="B5B07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B4D6C900-9AF8-1A46-8777-A0229849368B}"/>
                </a:ext>
              </a:extLst>
            </p:cNvPr>
            <p:cNvSpPr/>
            <p:nvPr/>
          </p:nvSpPr>
          <p:spPr>
            <a:xfrm>
              <a:off x="5115574" y="6222104"/>
              <a:ext cx="1208200" cy="289312"/>
            </a:xfrm>
            <a:prstGeom prst="rect">
              <a:avLst/>
            </a:prstGeom>
            <a:solidFill>
              <a:srgbClr val="EAE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Discriminator</a:t>
              </a:r>
              <a:endParaRPr lang="en-PK" sz="1400" dirty="0">
                <a:solidFill>
                  <a:schemeClr val="tx1"/>
                </a:solidFill>
              </a:endParaRPr>
            </a:p>
          </p:txBody>
        </p:sp>
        <p:sp>
          <p:nvSpPr>
            <p:cNvPr id="24" name="Rectangle 23">
              <a:extLst>
                <a:ext uri="{FF2B5EF4-FFF2-40B4-BE49-F238E27FC236}">
                  <a16:creationId xmlns:a16="http://schemas.microsoft.com/office/drawing/2014/main" id="{F719D699-5824-3AC9-6D26-5388C9A8E87B}"/>
                </a:ext>
              </a:extLst>
            </p:cNvPr>
            <p:cNvSpPr/>
            <p:nvPr/>
          </p:nvSpPr>
          <p:spPr>
            <a:xfrm>
              <a:off x="5747981" y="1059551"/>
              <a:ext cx="2274769" cy="287280"/>
            </a:xfrm>
            <a:prstGeom prst="rect">
              <a:avLst/>
            </a:prstGeom>
            <a:solidFill>
              <a:srgbClr val="BBEA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Patch Embedding Linear</a:t>
              </a:r>
              <a:endParaRPr lang="en-PK" sz="1400" dirty="0">
                <a:solidFill>
                  <a:sysClr val="windowText" lastClr="000000"/>
                </a:solidFill>
              </a:endParaRPr>
            </a:p>
          </p:txBody>
        </p:sp>
        <p:cxnSp>
          <p:nvCxnSpPr>
            <p:cNvPr id="25" name="Straight Arrow Connector 24">
              <a:extLst>
                <a:ext uri="{FF2B5EF4-FFF2-40B4-BE49-F238E27FC236}">
                  <a16:creationId xmlns:a16="http://schemas.microsoft.com/office/drawing/2014/main" id="{137D9FB1-5E98-C4E1-C904-BEA797F6F596}"/>
                </a:ext>
              </a:extLst>
            </p:cNvPr>
            <p:cNvCxnSpPr>
              <a:cxnSpLocks/>
              <a:stCxn id="24" idx="2"/>
              <a:endCxn id="8" idx="0"/>
            </p:cNvCxnSpPr>
            <p:nvPr/>
          </p:nvCxnSpPr>
          <p:spPr>
            <a:xfrm>
              <a:off x="6885366" y="1346831"/>
              <a:ext cx="4942" cy="583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9D8DC8CC-F9A8-5B81-1355-CE4743E3D99F}"/>
                </a:ext>
              </a:extLst>
            </p:cNvPr>
            <p:cNvSpPr/>
            <p:nvPr/>
          </p:nvSpPr>
          <p:spPr>
            <a:xfrm>
              <a:off x="5757506" y="5166211"/>
              <a:ext cx="2274769" cy="23301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Classification Head</a:t>
              </a:r>
              <a:endParaRPr lang="en-PK" sz="1400" dirty="0">
                <a:solidFill>
                  <a:schemeClr val="tx1"/>
                </a:solidFill>
              </a:endParaRPr>
            </a:p>
          </p:txBody>
        </p:sp>
        <p:cxnSp>
          <p:nvCxnSpPr>
            <p:cNvPr id="27" name="Straight Arrow Connector 26">
              <a:extLst>
                <a:ext uri="{FF2B5EF4-FFF2-40B4-BE49-F238E27FC236}">
                  <a16:creationId xmlns:a16="http://schemas.microsoft.com/office/drawing/2014/main" id="{0645FC96-3DC6-E01B-AEFA-52199F62D69E}"/>
                </a:ext>
              </a:extLst>
            </p:cNvPr>
            <p:cNvCxnSpPr>
              <a:cxnSpLocks/>
              <a:stCxn id="14" idx="2"/>
              <a:endCxn id="26" idx="0"/>
            </p:cNvCxnSpPr>
            <p:nvPr/>
          </p:nvCxnSpPr>
          <p:spPr>
            <a:xfrm>
              <a:off x="6890307" y="4732363"/>
              <a:ext cx="4584" cy="433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97CD7FA6-BB2F-694C-FD38-6AB67B298980}"/>
                </a:ext>
              </a:extLst>
            </p:cNvPr>
            <p:cNvSpPr txBox="1"/>
            <p:nvPr/>
          </p:nvSpPr>
          <p:spPr>
            <a:xfrm flipH="1">
              <a:off x="5644365" y="5622102"/>
              <a:ext cx="2501891" cy="307777"/>
            </a:xfrm>
            <a:prstGeom prst="rect">
              <a:avLst/>
            </a:prstGeom>
            <a:noFill/>
          </p:spPr>
          <p:txBody>
            <a:bodyPr wrap="square" rtlCol="0">
              <a:spAutoFit/>
            </a:bodyPr>
            <a:lstStyle/>
            <a:p>
              <a:pPr algn="ctr"/>
              <a:r>
                <a:rPr lang="en-US" sz="1400" b="1" dirty="0"/>
                <a:t>Synthetic / Real Signals ?</a:t>
              </a:r>
              <a:endParaRPr lang="en-PK" sz="1400" b="1" dirty="0"/>
            </a:p>
          </p:txBody>
        </p:sp>
        <p:cxnSp>
          <p:nvCxnSpPr>
            <p:cNvPr id="29" name="Straight Arrow Connector 28">
              <a:extLst>
                <a:ext uri="{FF2B5EF4-FFF2-40B4-BE49-F238E27FC236}">
                  <a16:creationId xmlns:a16="http://schemas.microsoft.com/office/drawing/2014/main" id="{E8C5E91E-B4FE-B984-F8CF-5E2103720308}"/>
                </a:ext>
              </a:extLst>
            </p:cNvPr>
            <p:cNvCxnSpPr>
              <a:cxnSpLocks/>
              <a:stCxn id="26" idx="2"/>
              <a:endCxn id="28" idx="0"/>
            </p:cNvCxnSpPr>
            <p:nvPr/>
          </p:nvCxnSpPr>
          <p:spPr>
            <a:xfrm>
              <a:off x="6894891" y="5399221"/>
              <a:ext cx="419" cy="222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65" name="Picture 64">
            <a:extLst>
              <a:ext uri="{FF2B5EF4-FFF2-40B4-BE49-F238E27FC236}">
                <a16:creationId xmlns:a16="http://schemas.microsoft.com/office/drawing/2014/main" id="{C57E360E-1565-D5CC-2303-2F7D1C1D0C3B}"/>
              </a:ext>
            </a:extLst>
          </p:cNvPr>
          <p:cNvPicPr>
            <a:picLocks noChangeAspect="1"/>
          </p:cNvPicPr>
          <p:nvPr/>
        </p:nvPicPr>
        <p:blipFill>
          <a:blip r:embed="rId2"/>
          <a:stretch>
            <a:fillRect/>
          </a:stretch>
        </p:blipFill>
        <p:spPr>
          <a:xfrm>
            <a:off x="8486655" y="499062"/>
            <a:ext cx="2182294" cy="2082401"/>
          </a:xfrm>
          <a:prstGeom prst="rect">
            <a:avLst/>
          </a:prstGeom>
          <a:ln>
            <a:solidFill>
              <a:schemeClr val="tx1"/>
            </a:solidFill>
          </a:ln>
        </p:spPr>
      </p:pic>
      <p:cxnSp>
        <p:nvCxnSpPr>
          <p:cNvPr id="67" name="Connector: Curved 66">
            <a:extLst>
              <a:ext uri="{FF2B5EF4-FFF2-40B4-BE49-F238E27FC236}">
                <a16:creationId xmlns:a16="http://schemas.microsoft.com/office/drawing/2014/main" id="{BC10D304-A796-85AB-DDE3-442372778F58}"/>
              </a:ext>
            </a:extLst>
          </p:cNvPr>
          <p:cNvCxnSpPr>
            <a:stCxn id="24" idx="3"/>
            <a:endCxn id="65" idx="1"/>
          </p:cNvCxnSpPr>
          <p:nvPr/>
        </p:nvCxnSpPr>
        <p:spPr>
          <a:xfrm>
            <a:off x="7193556" y="1215310"/>
            <a:ext cx="1293099" cy="324953"/>
          </a:xfrm>
          <a:prstGeom prst="curvedConnector3">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Oval 68">
            <a:extLst>
              <a:ext uri="{FF2B5EF4-FFF2-40B4-BE49-F238E27FC236}">
                <a16:creationId xmlns:a16="http://schemas.microsoft.com/office/drawing/2014/main" id="{227DD3E4-4DC8-6A88-9946-93003F5E68AB}"/>
              </a:ext>
            </a:extLst>
          </p:cNvPr>
          <p:cNvSpPr/>
          <p:nvPr/>
        </p:nvSpPr>
        <p:spPr>
          <a:xfrm>
            <a:off x="1060099" y="89036"/>
            <a:ext cx="2891303" cy="2492427"/>
          </a:xfrm>
          <a:prstGeom prst="ellipse">
            <a:avLst/>
          </a:prstGeom>
          <a:solidFill>
            <a:schemeClr val="bg1">
              <a:lumMod val="9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70" name="Picture 69">
            <a:extLst>
              <a:ext uri="{FF2B5EF4-FFF2-40B4-BE49-F238E27FC236}">
                <a16:creationId xmlns:a16="http://schemas.microsoft.com/office/drawing/2014/main" id="{D233C756-FA51-D0E9-6B7F-8D7ACB8E9EA0}"/>
              </a:ext>
            </a:extLst>
          </p:cNvPr>
          <p:cNvPicPr>
            <a:picLocks noChangeAspect="1"/>
          </p:cNvPicPr>
          <p:nvPr/>
        </p:nvPicPr>
        <p:blipFill>
          <a:blip r:embed="rId3"/>
          <a:stretch>
            <a:fillRect/>
          </a:stretch>
        </p:blipFill>
        <p:spPr>
          <a:xfrm>
            <a:off x="172662" y="2422134"/>
            <a:ext cx="1368961" cy="2028299"/>
          </a:xfrm>
          <a:prstGeom prst="rect">
            <a:avLst/>
          </a:prstGeom>
          <a:ln>
            <a:solidFill>
              <a:schemeClr val="tx1"/>
            </a:solidFill>
          </a:ln>
        </p:spPr>
      </p:pic>
      <p:pic>
        <p:nvPicPr>
          <p:cNvPr id="71" name="Picture 70" descr="Graphical user interface, application&#10;&#10;Description automatically generated">
            <a:extLst>
              <a:ext uri="{FF2B5EF4-FFF2-40B4-BE49-F238E27FC236}">
                <a16:creationId xmlns:a16="http://schemas.microsoft.com/office/drawing/2014/main" id="{318EEEE4-218A-1B14-5953-0DBDACD4B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146" y="448504"/>
            <a:ext cx="2485458" cy="1905223"/>
          </a:xfrm>
          <a:prstGeom prst="rect">
            <a:avLst/>
          </a:prstGeom>
        </p:spPr>
      </p:pic>
      <p:cxnSp>
        <p:nvCxnSpPr>
          <p:cNvPr id="72" name="Straight Arrow Connector 71">
            <a:extLst>
              <a:ext uri="{FF2B5EF4-FFF2-40B4-BE49-F238E27FC236}">
                <a16:creationId xmlns:a16="http://schemas.microsoft.com/office/drawing/2014/main" id="{1B93997C-5397-3F9E-C1E6-E691EB9AE8C7}"/>
              </a:ext>
            </a:extLst>
          </p:cNvPr>
          <p:cNvCxnSpPr>
            <a:cxnSpLocks/>
            <a:stCxn id="71" idx="1"/>
            <a:endCxn id="70" idx="0"/>
          </p:cNvCxnSpPr>
          <p:nvPr/>
        </p:nvCxnSpPr>
        <p:spPr>
          <a:xfrm flipH="1">
            <a:off x="857143" y="1401116"/>
            <a:ext cx="555003" cy="1021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Curved 77">
            <a:extLst>
              <a:ext uri="{FF2B5EF4-FFF2-40B4-BE49-F238E27FC236}">
                <a16:creationId xmlns:a16="http://schemas.microsoft.com/office/drawing/2014/main" id="{B3522537-61C4-B26D-D93D-B7FABF4FD87B}"/>
              </a:ext>
            </a:extLst>
          </p:cNvPr>
          <p:cNvCxnSpPr>
            <a:cxnSpLocks/>
            <a:stCxn id="9" idx="1"/>
            <a:endCxn id="69" idx="6"/>
          </p:cNvCxnSpPr>
          <p:nvPr/>
        </p:nvCxnSpPr>
        <p:spPr>
          <a:xfrm rot="10800000">
            <a:off x="3951403" y="1335251"/>
            <a:ext cx="1570689" cy="1212893"/>
          </a:xfrm>
          <a:prstGeom prst="curvedConnector3">
            <a:avLst/>
          </a:prstGeom>
          <a:ln w="952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0" name="Picture 79">
            <a:extLst>
              <a:ext uri="{FF2B5EF4-FFF2-40B4-BE49-F238E27FC236}">
                <a16:creationId xmlns:a16="http://schemas.microsoft.com/office/drawing/2014/main" id="{462C5A38-419D-81FC-14BB-DEA328376EA9}"/>
              </a:ext>
            </a:extLst>
          </p:cNvPr>
          <p:cNvPicPr>
            <a:picLocks noChangeAspect="1"/>
          </p:cNvPicPr>
          <p:nvPr/>
        </p:nvPicPr>
        <p:blipFill>
          <a:blip r:embed="rId5"/>
          <a:stretch>
            <a:fillRect/>
          </a:stretch>
        </p:blipFill>
        <p:spPr>
          <a:xfrm>
            <a:off x="2020422" y="4497930"/>
            <a:ext cx="1512762" cy="1918311"/>
          </a:xfrm>
          <a:prstGeom prst="rect">
            <a:avLst/>
          </a:prstGeom>
          <a:ln>
            <a:solidFill>
              <a:schemeClr val="accent1">
                <a:lumMod val="75000"/>
              </a:schemeClr>
            </a:solidFill>
          </a:ln>
        </p:spPr>
      </p:pic>
      <p:cxnSp>
        <p:nvCxnSpPr>
          <p:cNvPr id="82" name="Connector: Curved 81">
            <a:extLst>
              <a:ext uri="{FF2B5EF4-FFF2-40B4-BE49-F238E27FC236}">
                <a16:creationId xmlns:a16="http://schemas.microsoft.com/office/drawing/2014/main" id="{CBB59AE8-1728-F479-F367-AEC581FE8533}"/>
              </a:ext>
            </a:extLst>
          </p:cNvPr>
          <p:cNvCxnSpPr>
            <a:stCxn id="10" idx="1"/>
            <a:endCxn id="80" idx="3"/>
          </p:cNvCxnSpPr>
          <p:nvPr/>
        </p:nvCxnSpPr>
        <p:spPr>
          <a:xfrm rot="10800000" flipV="1">
            <a:off x="3533185" y="4141768"/>
            <a:ext cx="1983965" cy="1315317"/>
          </a:xfrm>
          <a:prstGeom prst="curved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4" name="Picture 113">
            <a:extLst>
              <a:ext uri="{FF2B5EF4-FFF2-40B4-BE49-F238E27FC236}">
                <a16:creationId xmlns:a16="http://schemas.microsoft.com/office/drawing/2014/main" id="{7CEB5181-04E7-DCA1-A534-850C261DF4B3}"/>
              </a:ext>
            </a:extLst>
          </p:cNvPr>
          <p:cNvPicPr>
            <a:picLocks noChangeAspect="1"/>
          </p:cNvPicPr>
          <p:nvPr/>
        </p:nvPicPr>
        <p:blipFill>
          <a:blip r:embed="rId6"/>
          <a:stretch>
            <a:fillRect/>
          </a:stretch>
        </p:blipFill>
        <p:spPr>
          <a:xfrm>
            <a:off x="8805575" y="3817599"/>
            <a:ext cx="1544454" cy="1970510"/>
          </a:xfrm>
          <a:prstGeom prst="rect">
            <a:avLst/>
          </a:prstGeom>
          <a:ln>
            <a:solidFill>
              <a:schemeClr val="tx1"/>
            </a:solidFill>
          </a:ln>
        </p:spPr>
      </p:pic>
      <p:cxnSp>
        <p:nvCxnSpPr>
          <p:cNvPr id="116" name="Connector: Curved 115">
            <a:extLst>
              <a:ext uri="{FF2B5EF4-FFF2-40B4-BE49-F238E27FC236}">
                <a16:creationId xmlns:a16="http://schemas.microsoft.com/office/drawing/2014/main" id="{EAF00726-235A-508B-A090-4E771293A5B0}"/>
              </a:ext>
            </a:extLst>
          </p:cNvPr>
          <p:cNvCxnSpPr>
            <a:stCxn id="26" idx="3"/>
            <a:endCxn id="114" idx="1"/>
          </p:cNvCxnSpPr>
          <p:nvPr/>
        </p:nvCxnSpPr>
        <p:spPr>
          <a:xfrm flipV="1">
            <a:off x="7203081" y="4802854"/>
            <a:ext cx="1602494" cy="491981"/>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Slide Number Placeholder 1">
            <a:extLst>
              <a:ext uri="{FF2B5EF4-FFF2-40B4-BE49-F238E27FC236}">
                <a16:creationId xmlns:a16="http://schemas.microsoft.com/office/drawing/2014/main" id="{917F117C-0432-27A1-8B6A-1385C26AE1BC}"/>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116</a:t>
            </a:fld>
            <a:endParaRPr lang="en-US"/>
          </a:p>
        </p:txBody>
      </p:sp>
    </p:spTree>
    <p:extLst>
      <p:ext uri="{BB962C8B-B14F-4D97-AF65-F5344CB8AC3E}">
        <p14:creationId xmlns:p14="http://schemas.microsoft.com/office/powerpoint/2010/main" val="42816677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255644" y="1013194"/>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9" name="TextBox 8">
            <a:extLst>
              <a:ext uri="{FF2B5EF4-FFF2-40B4-BE49-F238E27FC236}">
                <a16:creationId xmlns:a16="http://schemas.microsoft.com/office/drawing/2014/main" id="{43D592F4-FA20-ADCF-D56D-E268C9DC0B69}"/>
              </a:ext>
            </a:extLst>
          </p:cNvPr>
          <p:cNvSpPr txBox="1"/>
          <p:nvPr/>
        </p:nvSpPr>
        <p:spPr>
          <a:xfrm>
            <a:off x="1255644" y="3675989"/>
            <a:ext cx="10447867" cy="227010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sz="1600" b="0" i="0" dirty="0">
                <a:effectLst/>
              </a:rPr>
              <a:t>Except Time Warping, n</a:t>
            </a:r>
            <a:r>
              <a:rPr lang="en-US" sz="1600" dirty="0"/>
              <a:t>o technique with a three-feature dataset achieved higher seizure sensitivity than the same technique in five-feature dataset</a:t>
            </a:r>
          </a:p>
          <a:p>
            <a:pPr marL="285750" indent="-285750">
              <a:lnSpc>
                <a:spcPct val="150000"/>
              </a:lnSpc>
              <a:buClr>
                <a:srgbClr val="C00000"/>
              </a:buClr>
              <a:buFont typeface="Wingdings" panose="05000000000000000000" pitchFamily="2" charset="2"/>
              <a:buChar char="§"/>
            </a:pPr>
            <a:r>
              <a:rPr lang="en-US" sz="1600" dirty="0"/>
              <a:t>Time Warping with three-feature dataset yields the higher seizure sensitivity (0.95) than it does in five-feature  case, at the cost of a much higher false alarm rate</a:t>
            </a:r>
          </a:p>
          <a:p>
            <a:pPr marL="285750" indent="-285750">
              <a:lnSpc>
                <a:spcPct val="150000"/>
              </a:lnSpc>
              <a:buClr>
                <a:srgbClr val="C00000"/>
              </a:buClr>
              <a:buFont typeface="Wingdings" panose="05000000000000000000" pitchFamily="2" charset="2"/>
              <a:buChar char="§"/>
            </a:pPr>
            <a:r>
              <a:rPr lang="en-US" sz="1600" dirty="0"/>
              <a:t>Rotation, Rotation + Time Warping, and Magnitude Warping result in lower FA/24h in three-feature case, while all others give lower FA/24h in five-feature case</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117</a:t>
            </a:fld>
            <a:endParaRPr lang="en-US" sz="1600" dirty="0"/>
          </a:p>
        </p:txBody>
      </p:sp>
    </p:spTree>
    <p:extLst>
      <p:ext uri="{BB962C8B-B14F-4D97-AF65-F5344CB8AC3E}">
        <p14:creationId xmlns:p14="http://schemas.microsoft.com/office/powerpoint/2010/main" val="179929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line, plot&#10;&#10;Description automatically generated">
            <a:extLst>
              <a:ext uri="{FF2B5EF4-FFF2-40B4-BE49-F238E27FC236}">
                <a16:creationId xmlns:a16="http://schemas.microsoft.com/office/drawing/2014/main" id="{1F7D9C8C-E381-29D0-1D2E-0817333E9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03" y="860795"/>
            <a:ext cx="8494793" cy="5495555"/>
          </a:xfrm>
          <a:prstGeom prst="rect">
            <a:avLst/>
          </a:prstGeom>
        </p:spPr>
      </p:pic>
      <p:sp>
        <p:nvSpPr>
          <p:cNvPr id="9" name="TextBox 8">
            <a:extLst>
              <a:ext uri="{FF2B5EF4-FFF2-40B4-BE49-F238E27FC236}">
                <a16:creationId xmlns:a16="http://schemas.microsoft.com/office/drawing/2014/main" id="{6217754C-2139-0EF1-FA2A-5ABD01BBBE9F}"/>
              </a:ext>
            </a:extLst>
          </p:cNvPr>
          <p:cNvSpPr txBox="1"/>
          <p:nvPr/>
        </p:nvSpPr>
        <p:spPr>
          <a:xfrm>
            <a:off x="390525" y="304800"/>
            <a:ext cx="5442131" cy="369332"/>
          </a:xfrm>
          <a:prstGeom prst="rect">
            <a:avLst/>
          </a:prstGeom>
          <a:noFill/>
        </p:spPr>
        <p:txBody>
          <a:bodyPr wrap="none" rtlCol="0">
            <a:spAutoFit/>
          </a:bodyPr>
          <a:lstStyle/>
          <a:p>
            <a:r>
              <a:rPr lang="en-US" dirty="0"/>
              <a:t>Window sensitivity vs. Specificity in five-feature dataset</a:t>
            </a:r>
            <a:endParaRPr lang="en-PK" dirty="0"/>
          </a:p>
        </p:txBody>
      </p:sp>
      <p:sp>
        <p:nvSpPr>
          <p:cNvPr id="2" name="Slide Number Placeholder 1">
            <a:extLst>
              <a:ext uri="{FF2B5EF4-FFF2-40B4-BE49-F238E27FC236}">
                <a16:creationId xmlns:a16="http://schemas.microsoft.com/office/drawing/2014/main" id="{F3270679-5AA6-9561-3C3D-3736646FB4E0}"/>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118</a:t>
            </a:fld>
            <a:endParaRPr lang="en-US"/>
          </a:p>
        </p:txBody>
      </p:sp>
    </p:spTree>
    <p:extLst>
      <p:ext uri="{BB962C8B-B14F-4D97-AF65-F5344CB8AC3E}">
        <p14:creationId xmlns:p14="http://schemas.microsoft.com/office/powerpoint/2010/main" val="3610244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571E69-ECCB-D454-0DC7-DFA185D60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83" y="906515"/>
            <a:ext cx="8357633" cy="5449835"/>
          </a:xfrm>
          <a:prstGeom prst="rect">
            <a:avLst/>
          </a:prstGeom>
        </p:spPr>
      </p:pic>
      <p:sp>
        <p:nvSpPr>
          <p:cNvPr id="6" name="TextBox 5">
            <a:extLst>
              <a:ext uri="{FF2B5EF4-FFF2-40B4-BE49-F238E27FC236}">
                <a16:creationId xmlns:a16="http://schemas.microsoft.com/office/drawing/2014/main" id="{D7ED8451-42BC-9C58-F4E6-939CC0F8AE6B}"/>
              </a:ext>
            </a:extLst>
          </p:cNvPr>
          <p:cNvSpPr txBox="1"/>
          <p:nvPr/>
        </p:nvSpPr>
        <p:spPr>
          <a:xfrm>
            <a:off x="390525" y="304800"/>
            <a:ext cx="5555175" cy="369332"/>
          </a:xfrm>
          <a:prstGeom prst="rect">
            <a:avLst/>
          </a:prstGeom>
          <a:noFill/>
        </p:spPr>
        <p:txBody>
          <a:bodyPr wrap="none" rtlCol="0">
            <a:spAutoFit/>
          </a:bodyPr>
          <a:lstStyle/>
          <a:p>
            <a:r>
              <a:rPr lang="en-US" dirty="0"/>
              <a:t>Window sensitivity vs. Specificity in three-feature dataset</a:t>
            </a:r>
            <a:endParaRPr lang="en-PK" dirty="0"/>
          </a:p>
        </p:txBody>
      </p:sp>
      <p:sp>
        <p:nvSpPr>
          <p:cNvPr id="2" name="Slide Number Placeholder 1">
            <a:extLst>
              <a:ext uri="{FF2B5EF4-FFF2-40B4-BE49-F238E27FC236}">
                <a16:creationId xmlns:a16="http://schemas.microsoft.com/office/drawing/2014/main" id="{D38CA7DF-FA7D-081A-7A76-D4C7EB1E9E6F}"/>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119</a:t>
            </a:fld>
            <a:endParaRPr lang="en-US"/>
          </a:p>
        </p:txBody>
      </p:sp>
    </p:spTree>
    <p:extLst>
      <p:ext uri="{BB962C8B-B14F-4D97-AF65-F5344CB8AC3E}">
        <p14:creationId xmlns:p14="http://schemas.microsoft.com/office/powerpoint/2010/main" val="162628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12</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grpSp>
        <p:nvGrpSpPr>
          <p:cNvPr id="4" name="Group 3">
            <a:extLst>
              <a:ext uri="{FF2B5EF4-FFF2-40B4-BE49-F238E27FC236}">
                <a16:creationId xmlns:a16="http://schemas.microsoft.com/office/drawing/2014/main" id="{318AE029-3BCA-502B-DEBF-E93A846D2726}"/>
              </a:ext>
            </a:extLst>
          </p:cNvPr>
          <p:cNvGrpSpPr/>
          <p:nvPr/>
        </p:nvGrpSpPr>
        <p:grpSpPr>
          <a:xfrm>
            <a:off x="385968" y="1450783"/>
            <a:ext cx="11193286" cy="3933965"/>
            <a:chOff x="385968" y="1450783"/>
            <a:chExt cx="11193286" cy="3933965"/>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10" name="Straight Connector 9">
              <a:extLst>
                <a:ext uri="{FF2B5EF4-FFF2-40B4-BE49-F238E27FC236}">
                  <a16:creationId xmlns:a16="http://schemas.microsoft.com/office/drawing/2014/main" id="{DAB4723F-AF5B-1B72-F47A-B7210A68E1DC}"/>
                </a:ext>
              </a:extLst>
            </p:cNvPr>
            <p:cNvCxnSpPr>
              <a:cxnSpLocks/>
              <a:endCxn id="56"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7" name="TextBox 16">
              <a:extLst>
                <a:ext uri="{FF2B5EF4-FFF2-40B4-BE49-F238E27FC236}">
                  <a16:creationId xmlns:a16="http://schemas.microsoft.com/office/drawing/2014/main" id="{25C10582-64A3-CAF4-31CA-2397A556AFB0}"/>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Flowchart: Connector 55">
              <a:extLst>
                <a:ext uri="{FF2B5EF4-FFF2-40B4-BE49-F238E27FC236}">
                  <a16:creationId xmlns:a16="http://schemas.microsoft.com/office/drawing/2014/main" id="{FF3ED237-2006-9C07-3208-3EA97C4BAA78}"/>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84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down)">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diagram, line&#10;&#10;Description automatically generated">
            <a:extLst>
              <a:ext uri="{FF2B5EF4-FFF2-40B4-BE49-F238E27FC236}">
                <a16:creationId xmlns:a16="http://schemas.microsoft.com/office/drawing/2014/main" id="{9DC64762-76D4-2768-3590-9F06DB366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05555"/>
            <a:ext cx="5852172" cy="4389129"/>
          </a:xfrm>
          <a:prstGeom prst="rect">
            <a:avLst/>
          </a:prstGeom>
        </p:spPr>
      </p:pic>
      <p:pic>
        <p:nvPicPr>
          <p:cNvPr id="12" name="Picture 11" descr="A picture containing screenshot, text, line, diagram&#10;&#10;Description automatically generated">
            <a:extLst>
              <a:ext uri="{FF2B5EF4-FFF2-40B4-BE49-F238E27FC236}">
                <a16:creationId xmlns:a16="http://schemas.microsoft.com/office/drawing/2014/main" id="{C00DA18D-DCA3-A6DD-1989-F13F541C4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305555"/>
            <a:ext cx="5852172" cy="4389129"/>
          </a:xfrm>
          <a:prstGeom prst="rect">
            <a:avLst/>
          </a:prstGeom>
        </p:spPr>
      </p:pic>
      <p:sp>
        <p:nvSpPr>
          <p:cNvPr id="13" name="TextBox 12">
            <a:extLst>
              <a:ext uri="{FF2B5EF4-FFF2-40B4-BE49-F238E27FC236}">
                <a16:creationId xmlns:a16="http://schemas.microsoft.com/office/drawing/2014/main" id="{A716BF64-D292-706F-0C7D-28D7119304B8}"/>
              </a:ext>
            </a:extLst>
          </p:cNvPr>
          <p:cNvSpPr txBox="1"/>
          <p:nvPr/>
        </p:nvSpPr>
        <p:spPr>
          <a:xfrm>
            <a:off x="971550" y="438150"/>
            <a:ext cx="1877437" cy="369332"/>
          </a:xfrm>
          <a:prstGeom prst="rect">
            <a:avLst/>
          </a:prstGeom>
          <a:noFill/>
        </p:spPr>
        <p:txBody>
          <a:bodyPr wrap="none" rtlCol="0">
            <a:spAutoFit/>
          </a:bodyPr>
          <a:lstStyle/>
          <a:p>
            <a:r>
              <a:rPr lang="en-US" dirty="0"/>
              <a:t>Loss Curves 5-feat</a:t>
            </a:r>
            <a:endParaRPr lang="en-PK" dirty="0"/>
          </a:p>
        </p:txBody>
      </p:sp>
      <p:sp>
        <p:nvSpPr>
          <p:cNvPr id="14" name="TextBox 13">
            <a:extLst>
              <a:ext uri="{FF2B5EF4-FFF2-40B4-BE49-F238E27FC236}">
                <a16:creationId xmlns:a16="http://schemas.microsoft.com/office/drawing/2014/main" id="{10415DCA-854E-6EBB-CB51-BB4E96494268}"/>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5" name="TextBox 14">
            <a:extLst>
              <a:ext uri="{FF2B5EF4-FFF2-40B4-BE49-F238E27FC236}">
                <a16:creationId xmlns:a16="http://schemas.microsoft.com/office/drawing/2014/main" id="{4A525936-C933-B232-8278-EBE363635184}"/>
              </a:ext>
            </a:extLst>
          </p:cNvPr>
          <p:cNvSpPr txBox="1"/>
          <p:nvPr/>
        </p:nvSpPr>
        <p:spPr>
          <a:xfrm>
            <a:off x="8223897" y="2600325"/>
            <a:ext cx="801373" cy="369332"/>
          </a:xfrm>
          <a:prstGeom prst="rect">
            <a:avLst/>
          </a:prstGeom>
          <a:noFill/>
        </p:spPr>
        <p:txBody>
          <a:bodyPr wrap="none" rtlCol="0">
            <a:spAutoFit/>
          </a:bodyPr>
          <a:lstStyle/>
          <a:p>
            <a:r>
              <a:rPr lang="en-US" dirty="0"/>
              <a:t>BFOCE</a:t>
            </a:r>
            <a:endParaRPr lang="en-PK" dirty="0"/>
          </a:p>
        </p:txBody>
      </p:sp>
      <p:sp>
        <p:nvSpPr>
          <p:cNvPr id="2" name="Slide Number Placeholder 1">
            <a:extLst>
              <a:ext uri="{FF2B5EF4-FFF2-40B4-BE49-F238E27FC236}">
                <a16:creationId xmlns:a16="http://schemas.microsoft.com/office/drawing/2014/main" id="{B6A5D739-0C8D-704D-4720-201359305DF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120</a:t>
            </a:fld>
            <a:endParaRPr lang="en-US"/>
          </a:p>
        </p:txBody>
      </p:sp>
    </p:spTree>
    <p:extLst>
      <p:ext uri="{BB962C8B-B14F-4D97-AF65-F5344CB8AC3E}">
        <p14:creationId xmlns:p14="http://schemas.microsoft.com/office/powerpoint/2010/main" val="38944438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screenshot, line&#10;&#10;Description automatically generated">
            <a:extLst>
              <a:ext uri="{FF2B5EF4-FFF2-40B4-BE49-F238E27FC236}">
                <a16:creationId xmlns:a16="http://schemas.microsoft.com/office/drawing/2014/main" id="{8982C9A0-FA51-D274-8F3D-42C84A975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34434"/>
            <a:ext cx="5852172" cy="4389129"/>
          </a:xfrm>
          <a:prstGeom prst="rect">
            <a:avLst/>
          </a:prstGeom>
        </p:spPr>
      </p:pic>
      <p:pic>
        <p:nvPicPr>
          <p:cNvPr id="8" name="Picture 7" descr="A picture containing text, screenshot, diagram, plot&#10;&#10;Description automatically generated">
            <a:extLst>
              <a:ext uri="{FF2B5EF4-FFF2-40B4-BE49-F238E27FC236}">
                <a16:creationId xmlns:a16="http://schemas.microsoft.com/office/drawing/2014/main" id="{D2023F73-01A3-73CB-530E-E233C835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28" y="1234434"/>
            <a:ext cx="5852172" cy="4389129"/>
          </a:xfrm>
          <a:prstGeom prst="rect">
            <a:avLst/>
          </a:prstGeom>
        </p:spPr>
      </p:pic>
      <p:sp>
        <p:nvSpPr>
          <p:cNvPr id="9" name="TextBox 8">
            <a:extLst>
              <a:ext uri="{FF2B5EF4-FFF2-40B4-BE49-F238E27FC236}">
                <a16:creationId xmlns:a16="http://schemas.microsoft.com/office/drawing/2014/main" id="{73B0F031-D959-E39A-E8D8-E7D20D6F0624}"/>
              </a:ext>
            </a:extLst>
          </p:cNvPr>
          <p:cNvSpPr txBox="1"/>
          <p:nvPr/>
        </p:nvSpPr>
        <p:spPr>
          <a:xfrm>
            <a:off x="2371725" y="2600325"/>
            <a:ext cx="545342" cy="369332"/>
          </a:xfrm>
          <a:prstGeom prst="rect">
            <a:avLst/>
          </a:prstGeom>
          <a:noFill/>
        </p:spPr>
        <p:txBody>
          <a:bodyPr wrap="none" rtlCol="0">
            <a:spAutoFit/>
          </a:bodyPr>
          <a:lstStyle/>
          <a:p>
            <a:r>
              <a:rPr lang="en-US" dirty="0"/>
              <a:t>BCE</a:t>
            </a:r>
            <a:endParaRPr lang="en-PK" dirty="0"/>
          </a:p>
        </p:txBody>
      </p:sp>
      <p:sp>
        <p:nvSpPr>
          <p:cNvPr id="10" name="TextBox 9">
            <a:extLst>
              <a:ext uri="{FF2B5EF4-FFF2-40B4-BE49-F238E27FC236}">
                <a16:creationId xmlns:a16="http://schemas.microsoft.com/office/drawing/2014/main" id="{4A14E3F4-0E06-A08B-E747-400C0F194557}"/>
              </a:ext>
            </a:extLst>
          </p:cNvPr>
          <p:cNvSpPr txBox="1"/>
          <p:nvPr/>
        </p:nvSpPr>
        <p:spPr>
          <a:xfrm>
            <a:off x="7678555" y="2600325"/>
            <a:ext cx="801373" cy="369332"/>
          </a:xfrm>
          <a:prstGeom prst="rect">
            <a:avLst/>
          </a:prstGeom>
          <a:noFill/>
        </p:spPr>
        <p:txBody>
          <a:bodyPr wrap="none" rtlCol="0">
            <a:spAutoFit/>
          </a:bodyPr>
          <a:lstStyle/>
          <a:p>
            <a:r>
              <a:rPr lang="en-US" dirty="0"/>
              <a:t>BFOCE</a:t>
            </a:r>
            <a:endParaRPr lang="en-PK" dirty="0"/>
          </a:p>
        </p:txBody>
      </p:sp>
      <p:sp>
        <p:nvSpPr>
          <p:cNvPr id="11" name="TextBox 10">
            <a:extLst>
              <a:ext uri="{FF2B5EF4-FFF2-40B4-BE49-F238E27FC236}">
                <a16:creationId xmlns:a16="http://schemas.microsoft.com/office/drawing/2014/main" id="{7440C3B4-D99F-1C4C-49CD-A0781DA0D37F}"/>
              </a:ext>
            </a:extLst>
          </p:cNvPr>
          <p:cNvSpPr txBox="1"/>
          <p:nvPr/>
        </p:nvSpPr>
        <p:spPr>
          <a:xfrm>
            <a:off x="971550" y="438150"/>
            <a:ext cx="1877437" cy="369332"/>
          </a:xfrm>
          <a:prstGeom prst="rect">
            <a:avLst/>
          </a:prstGeom>
          <a:noFill/>
        </p:spPr>
        <p:txBody>
          <a:bodyPr wrap="none" rtlCol="0">
            <a:spAutoFit/>
          </a:bodyPr>
          <a:lstStyle/>
          <a:p>
            <a:r>
              <a:rPr lang="en-US" dirty="0"/>
              <a:t>Loss Curves 3-feat</a:t>
            </a:r>
            <a:endParaRPr lang="en-PK" dirty="0"/>
          </a:p>
        </p:txBody>
      </p:sp>
      <p:sp>
        <p:nvSpPr>
          <p:cNvPr id="2" name="Slide Number Placeholder 1">
            <a:extLst>
              <a:ext uri="{FF2B5EF4-FFF2-40B4-BE49-F238E27FC236}">
                <a16:creationId xmlns:a16="http://schemas.microsoft.com/office/drawing/2014/main" id="{6BA1EA8D-796B-724D-1109-FDF8E2B8C7BD}"/>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121</a:t>
            </a:fld>
            <a:endParaRPr lang="en-US"/>
          </a:p>
        </p:txBody>
      </p:sp>
    </p:spTree>
    <p:extLst>
      <p:ext uri="{BB962C8B-B14F-4D97-AF65-F5344CB8AC3E}">
        <p14:creationId xmlns:p14="http://schemas.microsoft.com/office/powerpoint/2010/main" val="933279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3C976-030B-38DA-7F0A-79C2C9DDFDC7}"/>
              </a:ext>
            </a:extLst>
          </p:cNvPr>
          <p:cNvSpPr>
            <a:spLocks noGrp="1"/>
          </p:cNvSpPr>
          <p:nvPr>
            <p:ph type="sldNum" sz="quarter" idx="12"/>
          </p:nvPr>
        </p:nvSpPr>
        <p:spPr/>
        <p:txBody>
          <a:bodyPr/>
          <a:lstStyle/>
          <a:p>
            <a:fld id="{D73EE620-6A7D-49ED-9892-2549EE96C797}" type="slidenum">
              <a:rPr lang="en-US" smtClean="0"/>
              <a:t>122</a:t>
            </a:fld>
            <a:endParaRPr lang="en-US"/>
          </a:p>
        </p:txBody>
      </p:sp>
      <p:sp>
        <p:nvSpPr>
          <p:cNvPr id="4" name="TextBox 3">
            <a:extLst>
              <a:ext uri="{FF2B5EF4-FFF2-40B4-BE49-F238E27FC236}">
                <a16:creationId xmlns:a16="http://schemas.microsoft.com/office/drawing/2014/main" id="{7274751A-F80B-3305-E5BC-A64D5C14D17F}"/>
              </a:ext>
            </a:extLst>
          </p:cNvPr>
          <p:cNvSpPr txBox="1"/>
          <p:nvPr/>
        </p:nvSpPr>
        <p:spPr>
          <a:xfrm>
            <a:off x="3048886" y="1720840"/>
            <a:ext cx="6097772" cy="3416320"/>
          </a:xfrm>
          <a:prstGeom prst="rect">
            <a:avLst/>
          </a:prstGeom>
          <a:noFill/>
        </p:spPr>
        <p:txBody>
          <a:bodyPr wrap="square">
            <a:spAutoFit/>
          </a:bodyPr>
          <a:lstStyle/>
          <a:p>
            <a:pPr algn="l"/>
            <a:r>
              <a:rPr lang="en-US" sz="1800" b="0" i="0" u="none" strike="noStrike" baseline="0" dirty="0">
                <a:latin typeface="SFRM1095"/>
              </a:rPr>
              <a:t>Even though with the use of data augmentation the seizure sensitivity is higher and the</a:t>
            </a:r>
          </a:p>
          <a:p>
            <a:pPr algn="l"/>
            <a:r>
              <a:rPr lang="en-US" sz="1800" b="0" i="0" u="none" strike="noStrike" baseline="0" dirty="0">
                <a:latin typeface="SFRM1095"/>
              </a:rPr>
              <a:t>false alarm rate is lower as compared to the baseline model (model results without augmentation),</a:t>
            </a:r>
          </a:p>
          <a:p>
            <a:pPr algn="l"/>
            <a:r>
              <a:rPr lang="en-US" sz="1800" b="0" i="0" u="none" strike="noStrike" baseline="0" dirty="0">
                <a:latin typeface="SFRM1095"/>
              </a:rPr>
              <a:t>the model is still not suitable for usage in practice. The false alarm rate is still</a:t>
            </a:r>
          </a:p>
          <a:p>
            <a:pPr algn="l"/>
            <a:r>
              <a:rPr lang="en-US" sz="1800" b="0" i="0" u="none" strike="noStrike" baseline="0" dirty="0">
                <a:latin typeface="SFRM1095"/>
              </a:rPr>
              <a:t>too high; 12 alarms per hour (R) and 9 alarms per hour (M) for the model trained along</a:t>
            </a:r>
          </a:p>
          <a:p>
            <a:pPr algn="l"/>
            <a:r>
              <a:rPr lang="en-US" sz="1800" b="0" i="0" u="none" strike="noStrike" baseline="0" dirty="0">
                <a:latin typeface="SFRM1095"/>
              </a:rPr>
              <a:t>with data from the best-performing augmentation techniques in three-feature case. In the</a:t>
            </a:r>
          </a:p>
          <a:p>
            <a:pPr algn="l"/>
            <a:r>
              <a:rPr lang="en-US" sz="1800" b="0" i="0" u="none" strike="noStrike" baseline="0" dirty="0">
                <a:latin typeface="SFRM1095"/>
              </a:rPr>
              <a:t>five-feature case, the best-performing technique (RP) yields 11 false alarms per hour.</a:t>
            </a:r>
            <a:endParaRPr lang="en-US" dirty="0"/>
          </a:p>
        </p:txBody>
      </p:sp>
    </p:spTree>
    <p:extLst>
      <p:ext uri="{BB962C8B-B14F-4D97-AF65-F5344CB8AC3E}">
        <p14:creationId xmlns:p14="http://schemas.microsoft.com/office/powerpoint/2010/main" val="3597558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6D6D00-C5C5-94EE-4AB9-012FA4658DFA}"/>
              </a:ext>
            </a:extLst>
          </p:cNvPr>
          <p:cNvGrpSpPr/>
          <p:nvPr/>
        </p:nvGrpSpPr>
        <p:grpSpPr>
          <a:xfrm>
            <a:off x="2767693" y="1184474"/>
            <a:ext cx="5642016" cy="3539926"/>
            <a:chOff x="1782172" y="1143834"/>
            <a:chExt cx="5237751" cy="3852020"/>
          </a:xfrm>
        </p:grpSpPr>
        <p:sp>
          <p:nvSpPr>
            <p:cNvPr id="4" name="Rectangle: Single Corner Rounded 3">
              <a:extLst>
                <a:ext uri="{FF2B5EF4-FFF2-40B4-BE49-F238E27FC236}">
                  <a16:creationId xmlns:a16="http://schemas.microsoft.com/office/drawing/2014/main" id="{B752848E-0146-3CD3-5F2D-24B54ADF4316}"/>
                </a:ext>
              </a:extLst>
            </p:cNvPr>
            <p:cNvSpPr/>
            <p:nvPr/>
          </p:nvSpPr>
          <p:spPr>
            <a:xfrm>
              <a:off x="1790700" y="172402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endParaRPr lang="en-PK" dirty="0"/>
            </a:p>
          </p:txBody>
        </p:sp>
        <p:sp>
          <p:nvSpPr>
            <p:cNvPr id="5" name="Rectangle: Single Corner Rounded 4">
              <a:extLst>
                <a:ext uri="{FF2B5EF4-FFF2-40B4-BE49-F238E27FC236}">
                  <a16:creationId xmlns:a16="http://schemas.microsoft.com/office/drawing/2014/main" id="{B19E19E3-12BB-D20F-B27B-5E5B67CB05A6}"/>
                </a:ext>
              </a:extLst>
            </p:cNvPr>
            <p:cNvSpPr/>
            <p:nvPr/>
          </p:nvSpPr>
          <p:spPr>
            <a:xfrm>
              <a:off x="1790700" y="2281237"/>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a:t>
              </a:r>
              <a:endParaRPr lang="en-PK" dirty="0"/>
            </a:p>
          </p:txBody>
        </p:sp>
        <p:sp>
          <p:nvSpPr>
            <p:cNvPr id="6" name="Rectangle: Single Corner Rounded 5">
              <a:extLst>
                <a:ext uri="{FF2B5EF4-FFF2-40B4-BE49-F238E27FC236}">
                  <a16:creationId xmlns:a16="http://schemas.microsoft.com/office/drawing/2014/main" id="{BADE7E7C-E9E8-A0BB-CF75-AB9F2DCF655B}"/>
                </a:ext>
              </a:extLst>
            </p:cNvPr>
            <p:cNvSpPr/>
            <p:nvPr/>
          </p:nvSpPr>
          <p:spPr>
            <a:xfrm>
              <a:off x="1790700" y="2833685"/>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PK" dirty="0"/>
            </a:p>
          </p:txBody>
        </p:sp>
        <p:sp>
          <p:nvSpPr>
            <p:cNvPr id="7" name="Rectangle: Single Corner Rounded 6">
              <a:extLst>
                <a:ext uri="{FF2B5EF4-FFF2-40B4-BE49-F238E27FC236}">
                  <a16:creationId xmlns:a16="http://schemas.microsoft.com/office/drawing/2014/main" id="{AE806C0F-BA5B-155C-A1CC-2E5FDF0B63E9}"/>
                </a:ext>
              </a:extLst>
            </p:cNvPr>
            <p:cNvSpPr/>
            <p:nvPr/>
          </p:nvSpPr>
          <p:spPr>
            <a:xfrm>
              <a:off x="1790700" y="3386133"/>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PK" dirty="0"/>
            </a:p>
          </p:txBody>
        </p:sp>
        <p:sp>
          <p:nvSpPr>
            <p:cNvPr id="8" name="Rectangle: Single Corner Rounded 7">
              <a:extLst>
                <a:ext uri="{FF2B5EF4-FFF2-40B4-BE49-F238E27FC236}">
                  <a16:creationId xmlns:a16="http://schemas.microsoft.com/office/drawing/2014/main" id="{27EC14BC-C6DA-73DF-C508-A8578324A21A}"/>
                </a:ext>
              </a:extLst>
            </p:cNvPr>
            <p:cNvSpPr/>
            <p:nvPr/>
          </p:nvSpPr>
          <p:spPr>
            <a:xfrm>
              <a:off x="1790700" y="3938581"/>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endParaRPr lang="en-PK" dirty="0"/>
            </a:p>
          </p:txBody>
        </p:sp>
        <p:sp>
          <p:nvSpPr>
            <p:cNvPr id="9" name="Rectangle: Single Corner Rounded 8">
              <a:extLst>
                <a:ext uri="{FF2B5EF4-FFF2-40B4-BE49-F238E27FC236}">
                  <a16:creationId xmlns:a16="http://schemas.microsoft.com/office/drawing/2014/main" id="{CD89B55B-1374-27C1-77E6-0FF51B2A441A}"/>
                </a:ext>
              </a:extLst>
            </p:cNvPr>
            <p:cNvSpPr/>
            <p:nvPr/>
          </p:nvSpPr>
          <p:spPr>
            <a:xfrm>
              <a:off x="1790700" y="4491029"/>
              <a:ext cx="676275" cy="504825"/>
            </a:xfrm>
            <a:prstGeom prst="round1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PK" dirty="0"/>
            </a:p>
          </p:txBody>
        </p:sp>
        <p:sp>
          <p:nvSpPr>
            <p:cNvPr id="13" name="Rectangle: Single Corner Rounded 12">
              <a:extLst>
                <a:ext uri="{FF2B5EF4-FFF2-40B4-BE49-F238E27FC236}">
                  <a16:creationId xmlns:a16="http://schemas.microsoft.com/office/drawing/2014/main" id="{D6D49477-82C2-9BFF-C229-F7416EE721DF}"/>
                </a:ext>
              </a:extLst>
            </p:cNvPr>
            <p:cNvSpPr/>
            <p:nvPr/>
          </p:nvSpPr>
          <p:spPr>
            <a:xfrm>
              <a:off x="3009898" y="2281236"/>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endParaRPr lang="en-PK" dirty="0"/>
            </a:p>
          </p:txBody>
        </p:sp>
        <p:sp>
          <p:nvSpPr>
            <p:cNvPr id="14" name="Rectangle: Single Corner Rounded 13">
              <a:extLst>
                <a:ext uri="{FF2B5EF4-FFF2-40B4-BE49-F238E27FC236}">
                  <a16:creationId xmlns:a16="http://schemas.microsoft.com/office/drawing/2014/main" id="{52483AF3-024E-2CF3-C982-C2E4716CB7D7}"/>
                </a:ext>
              </a:extLst>
            </p:cNvPr>
            <p:cNvSpPr/>
            <p:nvPr/>
          </p:nvSpPr>
          <p:spPr>
            <a:xfrm>
              <a:off x="3009899" y="2833685"/>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endParaRPr lang="en-PK" dirty="0"/>
            </a:p>
          </p:txBody>
        </p:sp>
        <p:sp>
          <p:nvSpPr>
            <p:cNvPr id="15" name="Rectangle: Single Corner Rounded 14">
              <a:extLst>
                <a:ext uri="{FF2B5EF4-FFF2-40B4-BE49-F238E27FC236}">
                  <a16:creationId xmlns:a16="http://schemas.microsoft.com/office/drawing/2014/main" id="{0F87FC35-FFB3-DBD1-ECA3-A4A453A567C3}"/>
                </a:ext>
              </a:extLst>
            </p:cNvPr>
            <p:cNvSpPr/>
            <p:nvPr/>
          </p:nvSpPr>
          <p:spPr>
            <a:xfrm>
              <a:off x="3009900" y="3386132"/>
              <a:ext cx="676275" cy="504825"/>
            </a:xfrm>
            <a:prstGeom prst="round1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endParaRPr lang="en-PK" dirty="0"/>
            </a:p>
          </p:txBody>
        </p:sp>
        <p:sp>
          <p:nvSpPr>
            <p:cNvPr id="17" name="Rectangle: Single Corner Rounded 16">
              <a:extLst>
                <a:ext uri="{FF2B5EF4-FFF2-40B4-BE49-F238E27FC236}">
                  <a16:creationId xmlns:a16="http://schemas.microsoft.com/office/drawing/2014/main" id="{7D7FF884-6666-92B4-82DB-04DF6B1FD5EB}"/>
                </a:ext>
              </a:extLst>
            </p:cNvPr>
            <p:cNvSpPr/>
            <p:nvPr/>
          </p:nvSpPr>
          <p:spPr>
            <a:xfrm>
              <a:off x="6343648" y="2281236"/>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118</a:t>
              </a:r>
              <a:endParaRPr lang="en-PK" dirty="0"/>
            </a:p>
          </p:txBody>
        </p:sp>
        <p:sp>
          <p:nvSpPr>
            <p:cNvPr id="18" name="Rectangle: Single Corner Rounded 17">
              <a:extLst>
                <a:ext uri="{FF2B5EF4-FFF2-40B4-BE49-F238E27FC236}">
                  <a16:creationId xmlns:a16="http://schemas.microsoft.com/office/drawing/2014/main" id="{45E356F5-89A7-2C9E-F623-8BCB43E17F7C}"/>
                </a:ext>
              </a:extLst>
            </p:cNvPr>
            <p:cNvSpPr/>
            <p:nvPr/>
          </p:nvSpPr>
          <p:spPr>
            <a:xfrm>
              <a:off x="6343648" y="2833684"/>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154</a:t>
              </a:r>
              <a:endParaRPr lang="en-PK" dirty="0"/>
            </a:p>
          </p:txBody>
        </p:sp>
        <p:sp>
          <p:nvSpPr>
            <p:cNvPr id="19" name="Rectangle: Single Corner Rounded 18">
              <a:extLst>
                <a:ext uri="{FF2B5EF4-FFF2-40B4-BE49-F238E27FC236}">
                  <a16:creationId xmlns:a16="http://schemas.microsoft.com/office/drawing/2014/main" id="{0ECB93B9-D6F5-A4D2-6E3F-51D21B94DB45}"/>
                </a:ext>
              </a:extLst>
            </p:cNvPr>
            <p:cNvSpPr/>
            <p:nvPr/>
          </p:nvSpPr>
          <p:spPr>
            <a:xfrm>
              <a:off x="6343648" y="3386131"/>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83</a:t>
              </a:r>
              <a:endParaRPr lang="en-PK" dirty="0"/>
            </a:p>
          </p:txBody>
        </p:sp>
        <p:sp>
          <p:nvSpPr>
            <p:cNvPr id="20" name="Rectangle: Single Corner Rounded 19">
              <a:extLst>
                <a:ext uri="{FF2B5EF4-FFF2-40B4-BE49-F238E27FC236}">
                  <a16:creationId xmlns:a16="http://schemas.microsoft.com/office/drawing/2014/main" id="{E2CF0B57-C5E1-938F-A6E1-CEA2F4C3C6EE}"/>
                </a:ext>
              </a:extLst>
            </p:cNvPr>
            <p:cNvSpPr/>
            <p:nvPr/>
          </p:nvSpPr>
          <p:spPr>
            <a:xfrm>
              <a:off x="6343648" y="3938578"/>
              <a:ext cx="676275" cy="504825"/>
            </a:xfrm>
            <a:prstGeom prst="round1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195</a:t>
              </a:r>
              <a:endParaRPr lang="en-PK" dirty="0"/>
            </a:p>
          </p:txBody>
        </p:sp>
        <p:sp>
          <p:nvSpPr>
            <p:cNvPr id="21" name="TextBox 20">
              <a:extLst>
                <a:ext uri="{FF2B5EF4-FFF2-40B4-BE49-F238E27FC236}">
                  <a16:creationId xmlns:a16="http://schemas.microsoft.com/office/drawing/2014/main" id="{F3413C74-D28C-E6BB-FED7-9C1ED5433E73}"/>
                </a:ext>
              </a:extLst>
            </p:cNvPr>
            <p:cNvSpPr txBox="1"/>
            <p:nvPr/>
          </p:nvSpPr>
          <p:spPr>
            <a:xfrm>
              <a:off x="3019900" y="1143834"/>
              <a:ext cx="666273" cy="369332"/>
            </a:xfrm>
            <a:prstGeom prst="rect">
              <a:avLst/>
            </a:prstGeom>
            <a:noFill/>
          </p:spPr>
          <p:txBody>
            <a:bodyPr wrap="none" rtlCol="0">
              <a:spAutoFit/>
            </a:bodyPr>
            <a:lstStyle/>
            <a:p>
              <a:r>
                <a:rPr lang="en-US" dirty="0"/>
                <a:t>Filter</a:t>
              </a:r>
              <a:endParaRPr lang="en-PK" dirty="0"/>
            </a:p>
          </p:txBody>
        </p:sp>
        <p:sp>
          <p:nvSpPr>
            <p:cNvPr id="22" name="TextBox 21">
              <a:extLst>
                <a:ext uri="{FF2B5EF4-FFF2-40B4-BE49-F238E27FC236}">
                  <a16:creationId xmlns:a16="http://schemas.microsoft.com/office/drawing/2014/main" id="{83961E28-9906-278A-C8D7-844E657AABE2}"/>
                </a:ext>
              </a:extLst>
            </p:cNvPr>
            <p:cNvSpPr txBox="1"/>
            <p:nvPr/>
          </p:nvSpPr>
          <p:spPr>
            <a:xfrm>
              <a:off x="1782172" y="1143834"/>
              <a:ext cx="684803" cy="369332"/>
            </a:xfrm>
            <a:prstGeom prst="rect">
              <a:avLst/>
            </a:prstGeom>
            <a:noFill/>
          </p:spPr>
          <p:txBody>
            <a:bodyPr wrap="none" rtlCol="0">
              <a:spAutoFit/>
            </a:bodyPr>
            <a:lstStyle/>
            <a:p>
              <a:r>
                <a:rPr lang="en-US" dirty="0"/>
                <a:t>Input</a:t>
              </a:r>
              <a:endParaRPr lang="en-PK" dirty="0"/>
            </a:p>
          </p:txBody>
        </p:sp>
        <p:sp>
          <p:nvSpPr>
            <p:cNvPr id="23" name="TextBox 22">
              <a:extLst>
                <a:ext uri="{FF2B5EF4-FFF2-40B4-BE49-F238E27FC236}">
                  <a16:creationId xmlns:a16="http://schemas.microsoft.com/office/drawing/2014/main" id="{9A03692F-B4EF-4E32-A7AF-83E0ED67D97C}"/>
                </a:ext>
              </a:extLst>
            </p:cNvPr>
            <p:cNvSpPr txBox="1"/>
            <p:nvPr/>
          </p:nvSpPr>
          <p:spPr>
            <a:xfrm>
              <a:off x="6163598" y="1143834"/>
              <a:ext cx="856325" cy="369332"/>
            </a:xfrm>
            <a:prstGeom prst="rect">
              <a:avLst/>
            </a:prstGeom>
            <a:noFill/>
          </p:spPr>
          <p:txBody>
            <a:bodyPr wrap="none" rtlCol="0">
              <a:spAutoFit/>
            </a:bodyPr>
            <a:lstStyle/>
            <a:p>
              <a:r>
                <a:rPr lang="en-US" dirty="0"/>
                <a:t>Output</a:t>
              </a:r>
              <a:endParaRPr lang="en-PK" dirty="0"/>
            </a:p>
          </p:txBody>
        </p:sp>
        <p:cxnSp>
          <p:nvCxnSpPr>
            <p:cNvPr id="25" name="Straight Arrow Connector 24">
              <a:extLst>
                <a:ext uri="{FF2B5EF4-FFF2-40B4-BE49-F238E27FC236}">
                  <a16:creationId xmlns:a16="http://schemas.microsoft.com/office/drawing/2014/main" id="{0A05F86B-8EF9-82F9-128F-E92BAE70E118}"/>
                </a:ext>
              </a:extLst>
            </p:cNvPr>
            <p:cNvCxnSpPr/>
            <p:nvPr/>
          </p:nvCxnSpPr>
          <p:spPr>
            <a:xfrm>
              <a:off x="2676525" y="2533648"/>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9CCCBE4-5059-1D85-B663-F1A4A9D85ED2}"/>
                </a:ext>
              </a:extLst>
            </p:cNvPr>
            <p:cNvCxnSpPr/>
            <p:nvPr/>
          </p:nvCxnSpPr>
          <p:spPr>
            <a:xfrm>
              <a:off x="2676525" y="3088211"/>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5B1C46B-1DA4-290A-1EF8-01CBA61931D6}"/>
                </a:ext>
              </a:extLst>
            </p:cNvPr>
            <p:cNvCxnSpPr/>
            <p:nvPr/>
          </p:nvCxnSpPr>
          <p:spPr>
            <a:xfrm>
              <a:off x="2676525" y="3661824"/>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1B91A894-A562-9E28-5C02-7D67BA51EAA6}"/>
                </a:ext>
              </a:extLst>
            </p:cNvPr>
            <p:cNvSpPr txBox="1"/>
            <p:nvPr/>
          </p:nvSpPr>
          <p:spPr>
            <a:xfrm>
              <a:off x="3948753" y="2901430"/>
              <a:ext cx="2132315" cy="369332"/>
            </a:xfrm>
            <a:prstGeom prst="rect">
              <a:avLst/>
            </a:prstGeom>
            <a:noFill/>
          </p:spPr>
          <p:txBody>
            <a:bodyPr wrap="none" rtlCol="0">
              <a:spAutoFit/>
            </a:bodyPr>
            <a:lstStyle/>
            <a:p>
              <a:r>
                <a:rPr lang="en-US" dirty="0"/>
                <a:t>2*50 + 1 * 10 + 4*11</a:t>
              </a:r>
              <a:endParaRPr lang="en-PK" dirty="0"/>
            </a:p>
          </p:txBody>
        </p:sp>
        <p:cxnSp>
          <p:nvCxnSpPr>
            <p:cNvPr id="33" name="Straight Arrow Connector 32">
              <a:extLst>
                <a:ext uri="{FF2B5EF4-FFF2-40B4-BE49-F238E27FC236}">
                  <a16:creationId xmlns:a16="http://schemas.microsoft.com/office/drawing/2014/main" id="{F31E8AD5-4712-3379-422A-5003E48CA087}"/>
                </a:ext>
              </a:extLst>
            </p:cNvPr>
            <p:cNvCxnSpPr/>
            <p:nvPr/>
          </p:nvCxnSpPr>
          <p:spPr>
            <a:xfrm>
              <a:off x="3733800" y="3076573"/>
              <a:ext cx="2095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711C6238-D0A9-7F79-BC83-449078564045}"/>
                </a:ext>
              </a:extLst>
            </p:cNvPr>
            <p:cNvCxnSpPr>
              <a:cxnSpLocks/>
              <a:endCxn id="18" idx="1"/>
            </p:cNvCxnSpPr>
            <p:nvPr/>
          </p:nvCxnSpPr>
          <p:spPr>
            <a:xfrm flipV="1">
              <a:off x="6134098" y="3086097"/>
              <a:ext cx="209550" cy="2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 name="Slide Number Placeholder 2">
            <a:extLst>
              <a:ext uri="{FF2B5EF4-FFF2-40B4-BE49-F238E27FC236}">
                <a16:creationId xmlns:a16="http://schemas.microsoft.com/office/drawing/2014/main" id="{3ED299EB-CFA4-5BD4-5F07-028A174B4F61}"/>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123</a:t>
            </a:fld>
            <a:endParaRPr lang="en-US"/>
          </a:p>
        </p:txBody>
      </p:sp>
    </p:spTree>
    <p:extLst>
      <p:ext uri="{BB962C8B-B14F-4D97-AF65-F5344CB8AC3E}">
        <p14:creationId xmlns:p14="http://schemas.microsoft.com/office/powerpoint/2010/main" val="46775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725A7B2-A8B3-DB54-F18C-E5AAE09E8D73}"/>
              </a:ext>
            </a:extLst>
          </p:cNvPr>
          <p:cNvCxnSpPr>
            <a:cxnSpLocks/>
          </p:cNvCxnSpPr>
          <p:nvPr/>
        </p:nvCxnSpPr>
        <p:spPr>
          <a:xfrm flipV="1">
            <a:off x="4870395" y="3447139"/>
            <a:ext cx="0" cy="1613429"/>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52869CB4-69AB-DD15-20D5-F5A1C9F7A53E}"/>
              </a:ext>
            </a:extLst>
          </p:cNvPr>
          <p:cNvCxnSpPr>
            <a:cxnSpLocks/>
            <a:stCxn id="186" idx="1"/>
            <a:endCxn id="171"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Slide Number Placeholder 2">
            <a:extLst>
              <a:ext uri="{FF2B5EF4-FFF2-40B4-BE49-F238E27FC236}">
                <a16:creationId xmlns:a16="http://schemas.microsoft.com/office/drawing/2014/main" id="{8CDEDAC8-348A-5714-7237-C8B2A4ACAD8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13</a:t>
            </a:fld>
            <a:endParaRPr lang="en-US" dirty="0"/>
          </a:p>
        </p:txBody>
      </p:sp>
      <p:sp>
        <p:nvSpPr>
          <p:cNvPr id="5" name="Title 6">
            <a:extLst>
              <a:ext uri="{FF2B5EF4-FFF2-40B4-BE49-F238E27FC236}">
                <a16:creationId xmlns:a16="http://schemas.microsoft.com/office/drawing/2014/main" id="{3CBF554E-2319-3473-F12C-B64F3DE46CF1}"/>
              </a:ext>
            </a:extLst>
          </p:cNvPr>
          <p:cNvSpPr>
            <a:spLocks noGrp="1"/>
          </p:cNvSpPr>
          <p:nvPr>
            <p:ph type="title"/>
          </p:nvPr>
        </p:nvSpPr>
        <p:spPr>
          <a:xfrm>
            <a:off x="838200" y="136525"/>
            <a:ext cx="10515600" cy="1325563"/>
          </a:xfrm>
        </p:spPr>
        <p:txBody>
          <a:bodyPr/>
          <a:lstStyle/>
          <a:p>
            <a:r>
              <a:rPr lang="en-US" dirty="0"/>
              <a:t>Method </a:t>
            </a:r>
            <a:r>
              <a:rPr lang="en-US" sz="4400" dirty="0"/>
              <a:t>&amp; Implementation</a:t>
            </a:r>
            <a:endParaRPr lang="en-US" dirty="0"/>
          </a:p>
        </p:txBody>
      </p:sp>
      <p:sp>
        <p:nvSpPr>
          <p:cNvPr id="6" name="Arrow: Chevron 5">
            <a:extLst>
              <a:ext uri="{FF2B5EF4-FFF2-40B4-BE49-F238E27FC236}">
                <a16:creationId xmlns:a16="http://schemas.microsoft.com/office/drawing/2014/main" id="{2A69972D-2E0A-D158-055A-76574C25DFA7}"/>
              </a:ext>
            </a:extLst>
          </p:cNvPr>
          <p:cNvSpPr/>
          <p:nvPr/>
        </p:nvSpPr>
        <p:spPr>
          <a:xfrm>
            <a:off x="483818" y="3292816"/>
            <a:ext cx="4386577" cy="136383"/>
          </a:xfrm>
          <a:prstGeom prst="chevron">
            <a:avLst>
              <a:gd name="adj" fmla="val 119444"/>
            </a:avLst>
          </a:prstGeom>
          <a:solidFill>
            <a:srgbClr val="C60C0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 name="Arrow: Chevron 7">
            <a:extLst>
              <a:ext uri="{FF2B5EF4-FFF2-40B4-BE49-F238E27FC236}">
                <a16:creationId xmlns:a16="http://schemas.microsoft.com/office/drawing/2014/main" id="{60FDC811-BF50-AA93-40DB-8C66EF47F27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18" name="TextBox 17">
            <a:extLst>
              <a:ext uri="{FF2B5EF4-FFF2-40B4-BE49-F238E27FC236}">
                <a16:creationId xmlns:a16="http://schemas.microsoft.com/office/drawing/2014/main" id="{32E7C6F0-3F95-8259-C922-BD26BF4F62BB}"/>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23" name="Straight Connector 22">
            <a:extLst>
              <a:ext uri="{FF2B5EF4-FFF2-40B4-BE49-F238E27FC236}">
                <a16:creationId xmlns:a16="http://schemas.microsoft.com/office/drawing/2014/main" id="{65F19000-7479-594D-E731-A0C83863E73F}"/>
              </a:ext>
            </a:extLst>
          </p:cNvPr>
          <p:cNvCxnSpPr>
            <a:cxnSpLocks/>
            <a:stCxn id="57"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1FD9839-BB52-4820-D689-10E31C4E065C}"/>
              </a:ext>
            </a:extLst>
          </p:cNvPr>
          <p:cNvSpPr txBox="1"/>
          <p:nvPr/>
        </p:nvSpPr>
        <p:spPr>
          <a:xfrm>
            <a:off x="415876" y="2615764"/>
            <a:ext cx="1382301" cy="276999"/>
          </a:xfrm>
          <a:prstGeom prst="rect">
            <a:avLst/>
          </a:prstGeom>
          <a:noFill/>
        </p:spPr>
        <p:txBody>
          <a:bodyPr wrap="none" rtlCol="0">
            <a:spAutoFit/>
          </a:bodyPr>
          <a:lstStyle/>
          <a:p>
            <a:r>
              <a:rPr lang="en-US" sz="1200" dirty="0"/>
              <a:t>Data Preprocessing</a:t>
            </a:r>
            <a:endParaRPr lang="en-PK" sz="1200" dirty="0"/>
          </a:p>
        </p:txBody>
      </p:sp>
      <p:sp>
        <p:nvSpPr>
          <p:cNvPr id="30" name="TextBox 29">
            <a:extLst>
              <a:ext uri="{FF2B5EF4-FFF2-40B4-BE49-F238E27FC236}">
                <a16:creationId xmlns:a16="http://schemas.microsoft.com/office/drawing/2014/main" id="{36A59D1D-C7C5-99BD-9D5D-CFB2208E79CC}"/>
              </a:ext>
            </a:extLst>
          </p:cNvPr>
          <p:cNvSpPr txBox="1"/>
          <p:nvPr/>
        </p:nvSpPr>
        <p:spPr>
          <a:xfrm>
            <a:off x="1391150" y="2880054"/>
            <a:ext cx="963725" cy="246221"/>
          </a:xfrm>
          <a:prstGeom prst="rect">
            <a:avLst/>
          </a:prstGeom>
          <a:noFill/>
        </p:spPr>
        <p:txBody>
          <a:bodyPr wrap="none" rtlCol="0">
            <a:spAutoFit/>
          </a:bodyPr>
          <a:lstStyle/>
          <a:p>
            <a:r>
              <a:rPr lang="en-US" sz="1000" dirty="0"/>
              <a:t>Train-Test Split</a:t>
            </a:r>
            <a:endParaRPr lang="en-PK" sz="1000" dirty="0"/>
          </a:p>
        </p:txBody>
      </p:sp>
      <p:sp>
        <p:nvSpPr>
          <p:cNvPr id="31" name="TextBox 30">
            <a:extLst>
              <a:ext uri="{FF2B5EF4-FFF2-40B4-BE49-F238E27FC236}">
                <a16:creationId xmlns:a16="http://schemas.microsoft.com/office/drawing/2014/main" id="{3D7D3C50-1FE0-344A-D65F-8249F3FD4B4C}"/>
              </a:ext>
            </a:extLst>
          </p:cNvPr>
          <p:cNvSpPr txBox="1"/>
          <p:nvPr/>
        </p:nvSpPr>
        <p:spPr>
          <a:xfrm>
            <a:off x="1505089" y="4021516"/>
            <a:ext cx="1273554" cy="276999"/>
          </a:xfrm>
          <a:prstGeom prst="rect">
            <a:avLst/>
          </a:prstGeom>
          <a:noFill/>
        </p:spPr>
        <p:txBody>
          <a:bodyPr wrap="none" rtlCol="0">
            <a:spAutoFit/>
          </a:bodyPr>
          <a:lstStyle/>
          <a:p>
            <a:r>
              <a:rPr lang="en-US" sz="1200" dirty="0"/>
              <a:t>CNN Architecture</a:t>
            </a:r>
            <a:endParaRPr lang="en-PK" sz="1200" dirty="0"/>
          </a:p>
        </p:txBody>
      </p:sp>
      <p:sp>
        <p:nvSpPr>
          <p:cNvPr id="33" name="TextBox 32">
            <a:extLst>
              <a:ext uri="{FF2B5EF4-FFF2-40B4-BE49-F238E27FC236}">
                <a16:creationId xmlns:a16="http://schemas.microsoft.com/office/drawing/2014/main" id="{C2D41419-6308-32B1-3AFE-15E065D63838}"/>
              </a:ext>
            </a:extLst>
          </p:cNvPr>
          <p:cNvSpPr txBox="1"/>
          <p:nvPr/>
        </p:nvSpPr>
        <p:spPr>
          <a:xfrm>
            <a:off x="2337425" y="2880053"/>
            <a:ext cx="1114408" cy="246221"/>
          </a:xfrm>
          <a:prstGeom prst="rect">
            <a:avLst/>
          </a:prstGeom>
          <a:noFill/>
        </p:spPr>
        <p:txBody>
          <a:bodyPr wrap="none" rtlCol="0">
            <a:spAutoFit/>
          </a:bodyPr>
          <a:lstStyle/>
          <a:p>
            <a:r>
              <a:rPr lang="en-US" sz="1000" dirty="0"/>
              <a:t>Three-inputs CNN</a:t>
            </a:r>
            <a:endParaRPr lang="en-PK" sz="1000" dirty="0"/>
          </a:p>
        </p:txBody>
      </p:sp>
      <p:sp>
        <p:nvSpPr>
          <p:cNvPr id="34" name="TextBox 33">
            <a:extLst>
              <a:ext uri="{FF2B5EF4-FFF2-40B4-BE49-F238E27FC236}">
                <a16:creationId xmlns:a16="http://schemas.microsoft.com/office/drawing/2014/main" id="{78CE2741-1AB5-2CA9-08B1-2EC2939EE517}"/>
              </a:ext>
            </a:extLst>
          </p:cNvPr>
          <p:cNvSpPr txBox="1"/>
          <p:nvPr/>
        </p:nvSpPr>
        <p:spPr>
          <a:xfrm>
            <a:off x="2847526" y="3577434"/>
            <a:ext cx="1021433" cy="246221"/>
          </a:xfrm>
          <a:prstGeom prst="rect">
            <a:avLst/>
          </a:prstGeom>
          <a:noFill/>
        </p:spPr>
        <p:txBody>
          <a:bodyPr wrap="none" rtlCol="0">
            <a:spAutoFit/>
          </a:bodyPr>
          <a:lstStyle/>
          <a:p>
            <a:r>
              <a:rPr lang="en-US" sz="1000" dirty="0"/>
              <a:t>Five-inputs CNN</a:t>
            </a:r>
            <a:endParaRPr lang="en-PK" sz="1000" dirty="0"/>
          </a:p>
        </p:txBody>
      </p:sp>
      <p:sp>
        <p:nvSpPr>
          <p:cNvPr id="35" name="TextBox 34">
            <a:extLst>
              <a:ext uri="{FF2B5EF4-FFF2-40B4-BE49-F238E27FC236}">
                <a16:creationId xmlns:a16="http://schemas.microsoft.com/office/drawing/2014/main" id="{D4289E31-E305-64F1-A07B-3337603BE9C4}"/>
              </a:ext>
            </a:extLst>
          </p:cNvPr>
          <p:cNvSpPr txBox="1"/>
          <p:nvPr/>
        </p:nvSpPr>
        <p:spPr>
          <a:xfrm>
            <a:off x="4072539" y="4020218"/>
            <a:ext cx="833049" cy="276999"/>
          </a:xfrm>
          <a:prstGeom prst="rect">
            <a:avLst/>
          </a:prstGeom>
          <a:noFill/>
        </p:spPr>
        <p:txBody>
          <a:bodyPr wrap="none" rtlCol="0">
            <a:spAutoFit/>
          </a:bodyPr>
          <a:lstStyle/>
          <a:p>
            <a:r>
              <a:rPr lang="en-US" sz="1200" dirty="0"/>
              <a:t>Evaluation</a:t>
            </a:r>
            <a:endParaRPr lang="en-PK" sz="1200" dirty="0"/>
          </a:p>
        </p:txBody>
      </p:sp>
      <p:sp>
        <p:nvSpPr>
          <p:cNvPr id="37" name="TextBox 36">
            <a:extLst>
              <a:ext uri="{FF2B5EF4-FFF2-40B4-BE49-F238E27FC236}">
                <a16:creationId xmlns:a16="http://schemas.microsoft.com/office/drawing/2014/main" id="{A027F3C7-4CD2-54A9-2F49-11F43D06761F}"/>
              </a:ext>
            </a:extLst>
          </p:cNvPr>
          <p:cNvSpPr txBox="1"/>
          <p:nvPr/>
        </p:nvSpPr>
        <p:spPr>
          <a:xfrm>
            <a:off x="3614637" y="2618443"/>
            <a:ext cx="1479892" cy="276999"/>
          </a:xfrm>
          <a:prstGeom prst="rect">
            <a:avLst/>
          </a:prstGeom>
          <a:noFill/>
        </p:spPr>
        <p:txBody>
          <a:bodyPr wrap="none" rtlCol="0">
            <a:spAutoFit/>
          </a:bodyPr>
          <a:lstStyle/>
          <a:p>
            <a:r>
              <a:rPr lang="en-US" sz="1200" dirty="0"/>
              <a:t>Selection of Baseline</a:t>
            </a:r>
            <a:endParaRPr lang="en-PK" sz="1200" dirty="0"/>
          </a:p>
        </p:txBody>
      </p:sp>
      <p:cxnSp>
        <p:nvCxnSpPr>
          <p:cNvPr id="40" name="Straight Connector 39">
            <a:extLst>
              <a:ext uri="{FF2B5EF4-FFF2-40B4-BE49-F238E27FC236}">
                <a16:creationId xmlns:a16="http://schemas.microsoft.com/office/drawing/2014/main" id="{63F91E6D-1E6F-E060-E117-E24D26C1E35A}"/>
              </a:ext>
            </a:extLst>
          </p:cNvPr>
          <p:cNvCxnSpPr>
            <a:cxnSpLocks/>
            <a:stCxn id="6" idx="1"/>
            <a:endCxn id="70" idx="4"/>
          </p:cNvCxnSpPr>
          <p:nvPr/>
        </p:nvCxnSpPr>
        <p:spPr>
          <a:xfrm flipH="1" flipV="1">
            <a:off x="646548" y="2926697"/>
            <a:ext cx="171" cy="434311"/>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35201626-20BA-3023-BB92-6FC175348853}"/>
              </a:ext>
            </a:extLst>
          </p:cNvPr>
          <p:cNvCxnSpPr>
            <a:cxnSpLocks/>
          </p:cNvCxnSpPr>
          <p:nvPr/>
        </p:nvCxnSpPr>
        <p:spPr>
          <a:xfrm flipV="1">
            <a:off x="1020957" y="3126275"/>
            <a:ext cx="0" cy="15264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659C7CF2-0E99-9B1E-8F3F-803AAF32B454}"/>
              </a:ext>
            </a:extLst>
          </p:cNvPr>
          <p:cNvCxnSpPr>
            <a:cxnSpLocks/>
            <a:endCxn id="30" idx="2"/>
          </p:cNvCxnSpPr>
          <p:nvPr/>
        </p:nvCxnSpPr>
        <p:spPr>
          <a:xfrm flipV="1">
            <a:off x="1873013" y="3126275"/>
            <a:ext cx="0" cy="150232"/>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Flowchart: Connector 56">
            <a:extLst>
              <a:ext uri="{FF2B5EF4-FFF2-40B4-BE49-F238E27FC236}">
                <a16:creationId xmlns:a16="http://schemas.microsoft.com/office/drawing/2014/main" id="{B9159650-537B-FAF5-DB98-2887AEED63F4}"/>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hevron 57">
            <a:extLst>
              <a:ext uri="{FF2B5EF4-FFF2-40B4-BE49-F238E27FC236}">
                <a16:creationId xmlns:a16="http://schemas.microsoft.com/office/drawing/2014/main" id="{590B6F72-9563-B323-7D84-C2C7E685D443}"/>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60" name="Straight Connector 59">
            <a:extLst>
              <a:ext uri="{FF2B5EF4-FFF2-40B4-BE49-F238E27FC236}">
                <a16:creationId xmlns:a16="http://schemas.microsoft.com/office/drawing/2014/main" id="{6DF138AA-726F-ADBE-F2B0-B8D43BD93995}"/>
              </a:ext>
            </a:extLst>
          </p:cNvPr>
          <p:cNvCxnSpPr>
            <a:cxnSpLocks/>
          </p:cNvCxnSpPr>
          <p:nvPr/>
        </p:nvCxnSpPr>
        <p:spPr>
          <a:xfrm flipH="1" flipV="1">
            <a:off x="1409845" y="3429199"/>
            <a:ext cx="1" cy="14378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790145A1-3197-52D5-D896-768DB89AA14D}"/>
              </a:ext>
            </a:extLst>
          </p:cNvPr>
          <p:cNvCxnSpPr>
            <a:cxnSpLocks/>
            <a:stCxn id="71" idx="0"/>
          </p:cNvCxnSpPr>
          <p:nvPr/>
        </p:nvCxnSpPr>
        <p:spPr>
          <a:xfrm flipV="1">
            <a:off x="1998817" y="3436871"/>
            <a:ext cx="0" cy="528875"/>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0" name="Flowchart: Connector 69">
            <a:extLst>
              <a:ext uri="{FF2B5EF4-FFF2-40B4-BE49-F238E27FC236}">
                <a16:creationId xmlns:a16="http://schemas.microsoft.com/office/drawing/2014/main" id="{416559BD-C951-B267-AC23-4A4762136BA0}"/>
              </a:ext>
            </a:extLst>
          </p:cNvPr>
          <p:cNvSpPr/>
          <p:nvPr/>
        </p:nvSpPr>
        <p:spPr>
          <a:xfrm>
            <a:off x="598367" y="283132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4FE95A7-340C-D605-C8D3-7D69BEBE2D0C}"/>
              </a:ext>
            </a:extLst>
          </p:cNvPr>
          <p:cNvSpPr/>
          <p:nvPr/>
        </p:nvSpPr>
        <p:spPr>
          <a:xfrm>
            <a:off x="1950636" y="3965746"/>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lowchart: Connector 76">
            <a:extLst>
              <a:ext uri="{FF2B5EF4-FFF2-40B4-BE49-F238E27FC236}">
                <a16:creationId xmlns:a16="http://schemas.microsoft.com/office/drawing/2014/main" id="{231560A0-2B50-38D2-A08A-B20BC4DF929B}"/>
              </a:ext>
            </a:extLst>
          </p:cNvPr>
          <p:cNvSpPr/>
          <p:nvPr/>
        </p:nvSpPr>
        <p:spPr>
          <a:xfrm>
            <a:off x="4479822" y="3958270"/>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lowchart: Connector 77">
            <a:extLst>
              <a:ext uri="{FF2B5EF4-FFF2-40B4-BE49-F238E27FC236}">
                <a16:creationId xmlns:a16="http://schemas.microsoft.com/office/drawing/2014/main" id="{E8355536-09DF-0DC1-9A35-05C870BE682E}"/>
              </a:ext>
            </a:extLst>
          </p:cNvPr>
          <p:cNvSpPr/>
          <p:nvPr/>
        </p:nvSpPr>
        <p:spPr>
          <a:xfrm>
            <a:off x="4305133" y="2832702"/>
            <a:ext cx="96362" cy="95371"/>
          </a:xfrm>
          <a:prstGeom prst="flowChartConnector">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CAD396E2-790F-6D14-5230-894E57A361CB}"/>
              </a:ext>
            </a:extLst>
          </p:cNvPr>
          <p:cNvCxnSpPr>
            <a:cxnSpLocks/>
            <a:stCxn id="77" idx="0"/>
          </p:cNvCxnSpPr>
          <p:nvPr/>
        </p:nvCxnSpPr>
        <p:spPr>
          <a:xfrm flipH="1" flipV="1">
            <a:off x="4528002" y="3439804"/>
            <a:ext cx="1" cy="518466"/>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076D2EDE-F116-AFFC-FAF8-3F054CF9647F}"/>
              </a:ext>
            </a:extLst>
          </p:cNvPr>
          <p:cNvCxnSpPr>
            <a:cxnSpLocks/>
            <a:endCxn id="78" idx="4"/>
          </p:cNvCxnSpPr>
          <p:nvPr/>
        </p:nvCxnSpPr>
        <p:spPr>
          <a:xfrm flipV="1">
            <a:off x="4353314" y="2928073"/>
            <a:ext cx="0" cy="3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57452C1B-7577-3D25-D274-0F3BBCC9CA2C}"/>
              </a:ext>
            </a:extLst>
          </p:cNvPr>
          <p:cNvCxnSpPr>
            <a:cxnSpLocks/>
            <a:stCxn id="33" idx="2"/>
          </p:cNvCxnSpPr>
          <p:nvPr/>
        </p:nvCxnSpPr>
        <p:spPr>
          <a:xfrm>
            <a:off x="2894629" y="3126274"/>
            <a:ext cx="0" cy="18429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CD9B9960-1EFA-D8C1-F13E-2E6EF214C50A}"/>
              </a:ext>
            </a:extLst>
          </p:cNvPr>
          <p:cNvCxnSpPr>
            <a:cxnSpLocks/>
            <a:stCxn id="34" idx="0"/>
          </p:cNvCxnSpPr>
          <p:nvPr/>
        </p:nvCxnSpPr>
        <p:spPr>
          <a:xfrm flipH="1" flipV="1">
            <a:off x="3358242" y="3429000"/>
            <a:ext cx="1" cy="14843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1" name="TextBox 110">
            <a:extLst>
              <a:ext uri="{FF2B5EF4-FFF2-40B4-BE49-F238E27FC236}">
                <a16:creationId xmlns:a16="http://schemas.microsoft.com/office/drawing/2014/main" id="{88A343D2-1183-68D0-28B9-ED4BE2F41550}"/>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112" name="Flowchart: Connector 111">
            <a:extLst>
              <a:ext uri="{FF2B5EF4-FFF2-40B4-BE49-F238E27FC236}">
                <a16:creationId xmlns:a16="http://schemas.microsoft.com/office/drawing/2014/main" id="{859AC705-5C5F-B68A-47EC-DDE723837A8B}"/>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48731C87-2CC6-BFB6-C30A-370691C2E3B1}"/>
              </a:ext>
            </a:extLst>
          </p:cNvPr>
          <p:cNvCxnSpPr>
            <a:cxnSpLocks/>
            <a:stCxn id="112"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Flowchart: Connector 115">
            <a:extLst>
              <a:ext uri="{FF2B5EF4-FFF2-40B4-BE49-F238E27FC236}">
                <a16:creationId xmlns:a16="http://schemas.microsoft.com/office/drawing/2014/main" id="{B1F968DF-40FE-C353-8153-BE4D844B172E}"/>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Connector 116">
            <a:extLst>
              <a:ext uri="{FF2B5EF4-FFF2-40B4-BE49-F238E27FC236}">
                <a16:creationId xmlns:a16="http://schemas.microsoft.com/office/drawing/2014/main" id="{E9A840E8-C9A3-8D8A-5809-2DAEB7D41AD0}"/>
              </a:ext>
            </a:extLst>
          </p:cNvPr>
          <p:cNvCxnSpPr>
            <a:cxnSpLocks/>
            <a:endCxn id="116"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8" name="TextBox 117">
            <a:extLst>
              <a:ext uri="{FF2B5EF4-FFF2-40B4-BE49-F238E27FC236}">
                <a16:creationId xmlns:a16="http://schemas.microsoft.com/office/drawing/2014/main" id="{065C76E3-DF97-2B3C-976F-94CF22C4085A}"/>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119" name="TextBox 118">
            <a:extLst>
              <a:ext uri="{FF2B5EF4-FFF2-40B4-BE49-F238E27FC236}">
                <a16:creationId xmlns:a16="http://schemas.microsoft.com/office/drawing/2014/main" id="{BDE5E4CB-F935-5D16-6A2A-E4FC4A0A91AF}"/>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120" name="Straight Connector 119">
            <a:extLst>
              <a:ext uri="{FF2B5EF4-FFF2-40B4-BE49-F238E27FC236}">
                <a16:creationId xmlns:a16="http://schemas.microsoft.com/office/drawing/2014/main" id="{4111C77E-F135-CED2-21BF-CBCD7657786B}"/>
              </a:ext>
            </a:extLst>
          </p:cNvPr>
          <p:cNvCxnSpPr>
            <a:cxnSpLocks/>
            <a:stCxn id="119" idx="0"/>
            <a:endCxn id="58"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0821E3D2-FB4C-2BAA-BEDE-11FCA06F5D0A}"/>
              </a:ext>
            </a:extLst>
          </p:cNvPr>
          <p:cNvCxnSpPr>
            <a:cxnSpLocks/>
            <a:endCxn id="128"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8" name="TextBox 127">
            <a:extLst>
              <a:ext uri="{FF2B5EF4-FFF2-40B4-BE49-F238E27FC236}">
                <a16:creationId xmlns:a16="http://schemas.microsoft.com/office/drawing/2014/main" id="{456547E6-B1CF-23CB-169C-DA877DC28A4D}"/>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134" name="Straight Connector 133">
            <a:extLst>
              <a:ext uri="{FF2B5EF4-FFF2-40B4-BE49-F238E27FC236}">
                <a16:creationId xmlns:a16="http://schemas.microsoft.com/office/drawing/2014/main" id="{98FA782B-9FE9-1DF1-BF84-A0A65D9E90AE}"/>
              </a:ext>
            </a:extLst>
          </p:cNvPr>
          <p:cNvCxnSpPr>
            <a:cxnSpLocks/>
            <a:endCxn id="13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5" name="Flowchart: Connector 134">
            <a:extLst>
              <a:ext uri="{FF2B5EF4-FFF2-40B4-BE49-F238E27FC236}">
                <a16:creationId xmlns:a16="http://schemas.microsoft.com/office/drawing/2014/main" id="{79B1F00A-C8AE-A00B-7747-6E74A9CDF30B}"/>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36" name="TextBox 135">
            <a:extLst>
              <a:ext uri="{FF2B5EF4-FFF2-40B4-BE49-F238E27FC236}">
                <a16:creationId xmlns:a16="http://schemas.microsoft.com/office/drawing/2014/main" id="{CF742E20-8416-CBB0-E336-B41175815EA7}"/>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138" name="Flowchart: Connector 137">
            <a:extLst>
              <a:ext uri="{FF2B5EF4-FFF2-40B4-BE49-F238E27FC236}">
                <a16:creationId xmlns:a16="http://schemas.microsoft.com/office/drawing/2014/main" id="{FA7BC16B-E8AF-6486-60B0-E6FFDD68B19E}"/>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39" name="Straight Connector 138">
            <a:extLst>
              <a:ext uri="{FF2B5EF4-FFF2-40B4-BE49-F238E27FC236}">
                <a16:creationId xmlns:a16="http://schemas.microsoft.com/office/drawing/2014/main" id="{AD5376B5-71CB-CE1A-8F1B-BD376B766FFE}"/>
              </a:ext>
            </a:extLst>
          </p:cNvPr>
          <p:cNvCxnSpPr>
            <a:cxnSpLocks/>
            <a:endCxn id="138"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139">
            <a:extLst>
              <a:ext uri="{FF2B5EF4-FFF2-40B4-BE49-F238E27FC236}">
                <a16:creationId xmlns:a16="http://schemas.microsoft.com/office/drawing/2014/main" id="{E095F3FC-D85B-ACEB-C67E-C58440A54B56}"/>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142" name="Flowchart: Connector 141">
            <a:extLst>
              <a:ext uri="{FF2B5EF4-FFF2-40B4-BE49-F238E27FC236}">
                <a16:creationId xmlns:a16="http://schemas.microsoft.com/office/drawing/2014/main" id="{B089DFBD-6152-F04F-A1C2-E5CC65EEE36B}"/>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43" name="Straight Connector 142">
            <a:extLst>
              <a:ext uri="{FF2B5EF4-FFF2-40B4-BE49-F238E27FC236}">
                <a16:creationId xmlns:a16="http://schemas.microsoft.com/office/drawing/2014/main" id="{9DBCE1F4-4971-D055-C195-384DC502D4F3}"/>
              </a:ext>
            </a:extLst>
          </p:cNvPr>
          <p:cNvCxnSpPr>
            <a:cxnSpLocks/>
            <a:stCxn id="142"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4" name="TextBox 143">
            <a:extLst>
              <a:ext uri="{FF2B5EF4-FFF2-40B4-BE49-F238E27FC236}">
                <a16:creationId xmlns:a16="http://schemas.microsoft.com/office/drawing/2014/main" id="{0E51C469-5134-17DE-8FA5-22D0D3CE2E0B}"/>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5" name="Straight Connector 144">
            <a:extLst>
              <a:ext uri="{FF2B5EF4-FFF2-40B4-BE49-F238E27FC236}">
                <a16:creationId xmlns:a16="http://schemas.microsoft.com/office/drawing/2014/main" id="{D0896E64-15F6-3935-756D-37F7498E0A97}"/>
              </a:ext>
            </a:extLst>
          </p:cNvPr>
          <p:cNvCxnSpPr>
            <a:cxnSpLocks/>
            <a:stCxn id="144"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TextBox 145">
            <a:extLst>
              <a:ext uri="{FF2B5EF4-FFF2-40B4-BE49-F238E27FC236}">
                <a16:creationId xmlns:a16="http://schemas.microsoft.com/office/drawing/2014/main" id="{7F7CE4F3-CCBC-B0AE-7841-787A02D83F29}"/>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147" name="TextBox 146">
            <a:extLst>
              <a:ext uri="{FF2B5EF4-FFF2-40B4-BE49-F238E27FC236}">
                <a16:creationId xmlns:a16="http://schemas.microsoft.com/office/drawing/2014/main" id="{29E36613-0218-5DFB-3EC1-1BBCD51C1223}"/>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148" name="Straight Connector 147">
            <a:extLst>
              <a:ext uri="{FF2B5EF4-FFF2-40B4-BE49-F238E27FC236}">
                <a16:creationId xmlns:a16="http://schemas.microsoft.com/office/drawing/2014/main" id="{D3650399-0679-CADC-6FA8-35197C7635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6" name="TextBox 155">
            <a:extLst>
              <a:ext uri="{FF2B5EF4-FFF2-40B4-BE49-F238E27FC236}">
                <a16:creationId xmlns:a16="http://schemas.microsoft.com/office/drawing/2014/main" id="{D9DD35A3-69CC-1FF9-4ED3-C2EB31035DF5}"/>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7" name="Straight Connector 156">
            <a:extLst>
              <a:ext uri="{FF2B5EF4-FFF2-40B4-BE49-F238E27FC236}">
                <a16:creationId xmlns:a16="http://schemas.microsoft.com/office/drawing/2014/main" id="{520CAF1F-683D-955E-35A6-005E26CDAD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TextBox 157">
            <a:extLst>
              <a:ext uri="{FF2B5EF4-FFF2-40B4-BE49-F238E27FC236}">
                <a16:creationId xmlns:a16="http://schemas.microsoft.com/office/drawing/2014/main" id="{5A7B0226-64DB-F94E-2658-A171FC929B5C}"/>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59" name="Straight Connector 158">
            <a:extLst>
              <a:ext uri="{FF2B5EF4-FFF2-40B4-BE49-F238E27FC236}">
                <a16:creationId xmlns:a16="http://schemas.microsoft.com/office/drawing/2014/main" id="{49DF0E11-F024-5EFC-FE88-992048F6D9DD}"/>
              </a:ext>
            </a:extLst>
          </p:cNvPr>
          <p:cNvCxnSpPr>
            <a:cxnSpLocks/>
            <a:stCxn id="158"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2" name="TextBox 161">
            <a:extLst>
              <a:ext uri="{FF2B5EF4-FFF2-40B4-BE49-F238E27FC236}">
                <a16:creationId xmlns:a16="http://schemas.microsoft.com/office/drawing/2014/main" id="{FAA1FE32-B168-846E-3E0E-D32330008FF6}"/>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63" name="Straight Connector 162">
            <a:extLst>
              <a:ext uri="{FF2B5EF4-FFF2-40B4-BE49-F238E27FC236}">
                <a16:creationId xmlns:a16="http://schemas.microsoft.com/office/drawing/2014/main" id="{C29D78C5-B954-FB52-2348-0842BD00538B}"/>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6" name="TextBox 165">
            <a:extLst>
              <a:ext uri="{FF2B5EF4-FFF2-40B4-BE49-F238E27FC236}">
                <a16:creationId xmlns:a16="http://schemas.microsoft.com/office/drawing/2014/main" id="{7466DD0D-5918-D274-C3B7-1551EF740E4B}"/>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67" name="Straight Connector 166">
            <a:extLst>
              <a:ext uri="{FF2B5EF4-FFF2-40B4-BE49-F238E27FC236}">
                <a16:creationId xmlns:a16="http://schemas.microsoft.com/office/drawing/2014/main" id="{B9037B04-091C-6556-AE07-292473827C08}"/>
              </a:ext>
            </a:extLst>
          </p:cNvPr>
          <p:cNvCxnSpPr>
            <a:cxnSpLocks/>
            <a:stCxn id="166"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Flowchart: Connector 170">
            <a:extLst>
              <a:ext uri="{FF2B5EF4-FFF2-40B4-BE49-F238E27FC236}">
                <a16:creationId xmlns:a16="http://schemas.microsoft.com/office/drawing/2014/main" id="{5BEA5B02-389D-A5B2-4DF2-74C3B3BD69C3}"/>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72" name="TextBox 171">
            <a:extLst>
              <a:ext uri="{FF2B5EF4-FFF2-40B4-BE49-F238E27FC236}">
                <a16:creationId xmlns:a16="http://schemas.microsoft.com/office/drawing/2014/main" id="{866E9346-6F44-C13C-E7AB-16954A554DA6}"/>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86" name="Arrow: Chevron 185">
            <a:extLst>
              <a:ext uri="{FF2B5EF4-FFF2-40B4-BE49-F238E27FC236}">
                <a16:creationId xmlns:a16="http://schemas.microsoft.com/office/drawing/2014/main" id="{3D8CD6CB-10F9-5386-807F-804744FA4B13}"/>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sp>
        <p:nvSpPr>
          <p:cNvPr id="2" name="TextBox 1">
            <a:extLst>
              <a:ext uri="{FF2B5EF4-FFF2-40B4-BE49-F238E27FC236}">
                <a16:creationId xmlns:a16="http://schemas.microsoft.com/office/drawing/2014/main" id="{E3886EBD-10BB-F294-5190-856DF333D8E1}"/>
              </a:ext>
            </a:extLst>
          </p:cNvPr>
          <p:cNvSpPr txBox="1"/>
          <p:nvPr/>
        </p:nvSpPr>
        <p:spPr>
          <a:xfrm>
            <a:off x="604263" y="2881803"/>
            <a:ext cx="777777" cy="246221"/>
          </a:xfrm>
          <a:prstGeom prst="rect">
            <a:avLst/>
          </a:prstGeom>
          <a:noFill/>
        </p:spPr>
        <p:txBody>
          <a:bodyPr wrap="none" rtlCol="0">
            <a:spAutoFit/>
          </a:bodyPr>
          <a:lstStyle/>
          <a:p>
            <a:r>
              <a:rPr lang="en-US" sz="1000" dirty="0"/>
              <a:t>Windowing</a:t>
            </a:r>
            <a:endParaRPr lang="en-PK" sz="1000" dirty="0"/>
          </a:p>
        </p:txBody>
      </p:sp>
      <p:sp>
        <p:nvSpPr>
          <p:cNvPr id="3" name="TextBox 2">
            <a:extLst>
              <a:ext uri="{FF2B5EF4-FFF2-40B4-BE49-F238E27FC236}">
                <a16:creationId xmlns:a16="http://schemas.microsoft.com/office/drawing/2014/main" id="{64CB3AF0-B1DA-A2B1-AF10-042982BA64F8}"/>
              </a:ext>
            </a:extLst>
          </p:cNvPr>
          <p:cNvSpPr txBox="1"/>
          <p:nvPr/>
        </p:nvSpPr>
        <p:spPr>
          <a:xfrm>
            <a:off x="1088947" y="3581706"/>
            <a:ext cx="617477" cy="246221"/>
          </a:xfrm>
          <a:prstGeom prst="rect">
            <a:avLst/>
          </a:prstGeom>
          <a:noFill/>
        </p:spPr>
        <p:txBody>
          <a:bodyPr wrap="none" rtlCol="0">
            <a:spAutoFit/>
          </a:bodyPr>
          <a:lstStyle/>
          <a:p>
            <a:r>
              <a:rPr lang="en-US" sz="1000" dirty="0"/>
              <a:t>Labeling</a:t>
            </a:r>
            <a:endParaRPr lang="en-PK" sz="1000" dirty="0"/>
          </a:p>
        </p:txBody>
      </p:sp>
      <p:sp>
        <p:nvSpPr>
          <p:cNvPr id="16" name="TextBox 15">
            <a:extLst>
              <a:ext uri="{FF2B5EF4-FFF2-40B4-BE49-F238E27FC236}">
                <a16:creationId xmlns:a16="http://schemas.microsoft.com/office/drawing/2014/main" id="{91712E60-B31E-D8E6-53A8-8D01836361B7}"/>
              </a:ext>
            </a:extLst>
          </p:cNvPr>
          <p:cNvSpPr txBox="1"/>
          <p:nvPr/>
        </p:nvSpPr>
        <p:spPr>
          <a:xfrm>
            <a:off x="4770041" y="5076971"/>
            <a:ext cx="4030962" cy="307777"/>
          </a:xfrm>
          <a:prstGeom prst="rect">
            <a:avLst/>
          </a:prstGeom>
          <a:noFill/>
        </p:spPr>
        <p:txBody>
          <a:bodyPr wrap="square">
            <a:spAutoFit/>
          </a:bodyPr>
          <a:lstStyle/>
          <a:p>
            <a:r>
              <a:rPr lang="en-US" sz="1400" b="1" dirty="0">
                <a:solidFill>
                  <a:schemeClr val="bg2">
                    <a:lumMod val="90000"/>
                  </a:schemeClr>
                </a:solidFill>
              </a:rPr>
              <a:t>Seizure Detection with Data Augmentation</a:t>
            </a:r>
          </a:p>
        </p:txBody>
      </p:sp>
      <p:sp>
        <p:nvSpPr>
          <p:cNvPr id="19" name="Flowchart: Connector 18">
            <a:extLst>
              <a:ext uri="{FF2B5EF4-FFF2-40B4-BE49-F238E27FC236}">
                <a16:creationId xmlns:a16="http://schemas.microsoft.com/office/drawing/2014/main" id="{00B0911D-5586-0702-6FB3-47DA7E524483}"/>
              </a:ext>
            </a:extLst>
          </p:cNvPr>
          <p:cNvSpPr/>
          <p:nvPr/>
        </p:nvSpPr>
        <p:spPr>
          <a:xfrm>
            <a:off x="4790890"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976E7D81-0A3F-C11B-B130-C50A8582D3B6}"/>
              </a:ext>
            </a:extLst>
          </p:cNvPr>
          <p:cNvCxnSpPr>
            <a:cxnSpLocks/>
            <a:endCxn id="9" idx="4"/>
          </p:cNvCxnSpPr>
          <p:nvPr/>
        </p:nvCxnSpPr>
        <p:spPr>
          <a:xfrm flipV="1">
            <a:off x="476570" y="1910512"/>
            <a:ext cx="2555" cy="137911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483BA0DC-35CA-63DE-9403-2498C51B8B97}"/>
              </a:ext>
            </a:extLst>
          </p:cNvPr>
          <p:cNvSpPr txBox="1"/>
          <p:nvPr/>
        </p:nvSpPr>
        <p:spPr>
          <a:xfrm>
            <a:off x="404425" y="1450783"/>
            <a:ext cx="4092438" cy="307777"/>
          </a:xfrm>
          <a:prstGeom prst="rect">
            <a:avLst/>
          </a:prstGeom>
          <a:noFill/>
        </p:spPr>
        <p:txBody>
          <a:bodyPr wrap="square">
            <a:spAutoFit/>
          </a:bodyPr>
          <a:lstStyle/>
          <a:p>
            <a:r>
              <a:rPr lang="en-US" sz="1400" b="1" dirty="0"/>
              <a:t>Seizure detection without  Data Augmentation</a:t>
            </a:r>
          </a:p>
        </p:txBody>
      </p:sp>
      <p:sp>
        <p:nvSpPr>
          <p:cNvPr id="9" name="Flowchart: Connector 8">
            <a:extLst>
              <a:ext uri="{FF2B5EF4-FFF2-40B4-BE49-F238E27FC236}">
                <a16:creationId xmlns:a16="http://schemas.microsoft.com/office/drawing/2014/main" id="{D8E48DF3-010B-98A2-030E-8D1A46E235DC}"/>
              </a:ext>
            </a:extLst>
          </p:cNvPr>
          <p:cNvSpPr/>
          <p:nvPr/>
        </p:nvSpPr>
        <p:spPr>
          <a:xfrm>
            <a:off x="385968" y="1729628"/>
            <a:ext cx="186313" cy="180884"/>
          </a:xfrm>
          <a:prstGeom prst="flowChartConnector">
            <a:avLst/>
          </a:prstGeom>
          <a:solidFill>
            <a:srgbClr val="EA5B0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9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A59DB7-751D-9CF1-8831-BAFF307C5474}"/>
              </a:ext>
            </a:extLst>
          </p:cNvPr>
          <p:cNvSpPr/>
          <p:nvPr/>
        </p:nvSpPr>
        <p:spPr>
          <a:xfrm>
            <a:off x="318052" y="3138601"/>
            <a:ext cx="1592700"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14" name="Rectangle 13">
            <a:extLst>
              <a:ext uri="{FF2B5EF4-FFF2-40B4-BE49-F238E27FC236}">
                <a16:creationId xmlns:a16="http://schemas.microsoft.com/office/drawing/2014/main" id="{1C20F3B5-9F6A-97A6-8005-21A423177D8D}"/>
              </a:ext>
            </a:extLst>
          </p:cNvPr>
          <p:cNvSpPr/>
          <p:nvPr/>
        </p:nvSpPr>
        <p:spPr>
          <a:xfrm>
            <a:off x="5500449" y="2973864"/>
            <a:ext cx="2105296"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Interpolation </a:t>
            </a:r>
          </a:p>
        </p:txBody>
      </p:sp>
      <p:sp>
        <p:nvSpPr>
          <p:cNvPr id="15" name="Rectangle 14">
            <a:extLst>
              <a:ext uri="{FF2B5EF4-FFF2-40B4-BE49-F238E27FC236}">
                <a16:creationId xmlns:a16="http://schemas.microsoft.com/office/drawing/2014/main" id="{1A7BE82D-2441-6EC3-2FE3-C00D8EC19CC4}"/>
              </a:ext>
            </a:extLst>
          </p:cNvPr>
          <p:cNvSpPr/>
          <p:nvPr/>
        </p:nvSpPr>
        <p:spPr>
          <a:xfrm>
            <a:off x="10558972" y="3070146"/>
            <a:ext cx="1198776" cy="81249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sp>
        <p:nvSpPr>
          <p:cNvPr id="16" name="Rectangle 15">
            <a:extLst>
              <a:ext uri="{FF2B5EF4-FFF2-40B4-BE49-F238E27FC236}">
                <a16:creationId xmlns:a16="http://schemas.microsoft.com/office/drawing/2014/main" id="{A6F9D7D3-87A5-3AEA-0AE2-C54C62AFD04F}"/>
              </a:ext>
            </a:extLst>
          </p:cNvPr>
          <p:cNvSpPr/>
          <p:nvPr/>
        </p:nvSpPr>
        <p:spPr>
          <a:xfrm>
            <a:off x="7962449" y="2979762"/>
            <a:ext cx="1878150"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t>Undersampling</a:t>
            </a:r>
            <a:r>
              <a:rPr lang="en-US" sz="1600" dirty="0"/>
              <a:t>  Standardization</a:t>
            </a:r>
          </a:p>
        </p:txBody>
      </p:sp>
      <p:cxnSp>
        <p:nvCxnSpPr>
          <p:cNvPr id="17" name="Straight Arrow Connector 16">
            <a:extLst>
              <a:ext uri="{FF2B5EF4-FFF2-40B4-BE49-F238E27FC236}">
                <a16:creationId xmlns:a16="http://schemas.microsoft.com/office/drawing/2014/main" id="{E2B7406B-5B1F-20DD-E725-C548A96B3CEA}"/>
              </a:ext>
            </a:extLst>
          </p:cNvPr>
          <p:cNvCxnSpPr>
            <a:cxnSpLocks/>
            <a:stCxn id="16" idx="3"/>
            <a:endCxn id="15" idx="1"/>
          </p:cNvCxnSpPr>
          <p:nvPr/>
        </p:nvCxnSpPr>
        <p:spPr>
          <a:xfrm>
            <a:off x="9840598" y="3476396"/>
            <a:ext cx="718374"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6" name="Rectangle 5">
            <a:extLst>
              <a:ext uri="{FF2B5EF4-FFF2-40B4-BE49-F238E27FC236}">
                <a16:creationId xmlns:a16="http://schemas.microsoft.com/office/drawing/2014/main" id="{F128D709-2527-BF5F-21DF-9FBB7F3206B1}"/>
              </a:ext>
            </a:extLst>
          </p:cNvPr>
          <p:cNvSpPr/>
          <p:nvPr/>
        </p:nvSpPr>
        <p:spPr>
          <a:xfrm>
            <a:off x="2640655" y="1982756"/>
            <a:ext cx="2345759" cy="13464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Five-feature dataset</a:t>
            </a:r>
          </a:p>
          <a:p>
            <a:pPr algn="ctr"/>
            <a:r>
              <a:rPr lang="en-US" sz="1600" dirty="0"/>
              <a:t> </a:t>
            </a:r>
          </a:p>
          <a:p>
            <a:pPr algn="ctr"/>
            <a:r>
              <a:rPr lang="en-US" sz="1600" dirty="0"/>
              <a:t> acc x, acc y,  acc z, </a:t>
            </a:r>
          </a:p>
          <a:p>
            <a:pPr algn="ctr"/>
            <a:r>
              <a:rPr lang="en-US" sz="1600" dirty="0"/>
              <a:t>heart rate, temperature  </a:t>
            </a:r>
          </a:p>
        </p:txBody>
      </p:sp>
      <p:cxnSp>
        <p:nvCxnSpPr>
          <p:cNvPr id="7" name="Connector: Elbow 6">
            <a:extLst>
              <a:ext uri="{FF2B5EF4-FFF2-40B4-BE49-F238E27FC236}">
                <a16:creationId xmlns:a16="http://schemas.microsoft.com/office/drawing/2014/main" id="{26817659-8FB2-64E2-7DD5-120C3FB51494}"/>
              </a:ext>
            </a:extLst>
          </p:cNvPr>
          <p:cNvCxnSpPr>
            <a:cxnSpLocks/>
            <a:stCxn id="6" idx="3"/>
            <a:endCxn id="14" idx="1"/>
          </p:cNvCxnSpPr>
          <p:nvPr/>
        </p:nvCxnSpPr>
        <p:spPr>
          <a:xfrm>
            <a:off x="4986414" y="2655976"/>
            <a:ext cx="514034" cy="814522"/>
          </a:xfrm>
          <a:prstGeom prst="bentConnector3">
            <a:avLst>
              <a:gd name="adj1" fmla="val 50000"/>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68C2DBEC-4C48-E600-94D2-C91921789C35}"/>
              </a:ext>
            </a:extLst>
          </p:cNvPr>
          <p:cNvSpPr/>
          <p:nvPr/>
        </p:nvSpPr>
        <p:spPr>
          <a:xfrm>
            <a:off x="2640655" y="3737759"/>
            <a:ext cx="2345759" cy="9932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Three-feature dataset</a:t>
            </a:r>
          </a:p>
          <a:p>
            <a:pPr algn="ctr"/>
            <a:endParaRPr lang="en-US" sz="1600" dirty="0"/>
          </a:p>
          <a:p>
            <a:pPr algn="ctr"/>
            <a:r>
              <a:rPr lang="en-US" sz="1600" dirty="0"/>
              <a:t> acc x, acc y,  acc z</a:t>
            </a:r>
          </a:p>
        </p:txBody>
      </p:sp>
      <p:cxnSp>
        <p:nvCxnSpPr>
          <p:cNvPr id="9" name="Connector: Elbow 8">
            <a:extLst>
              <a:ext uri="{FF2B5EF4-FFF2-40B4-BE49-F238E27FC236}">
                <a16:creationId xmlns:a16="http://schemas.microsoft.com/office/drawing/2014/main" id="{B31E3E67-AEAD-3DE9-FE25-432CE0585D27}"/>
              </a:ext>
            </a:extLst>
          </p:cNvPr>
          <p:cNvCxnSpPr>
            <a:cxnSpLocks/>
            <a:stCxn id="8" idx="3"/>
            <a:endCxn id="14" idx="1"/>
          </p:cNvCxnSpPr>
          <p:nvPr/>
        </p:nvCxnSpPr>
        <p:spPr>
          <a:xfrm flipV="1">
            <a:off x="4986414" y="3470498"/>
            <a:ext cx="514034" cy="76389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14879126-C9C4-2673-1DAE-5B5E7A66A9DE}"/>
              </a:ext>
            </a:extLst>
          </p:cNvPr>
          <p:cNvCxnSpPr>
            <a:stCxn id="14" idx="3"/>
            <a:endCxn id="16" idx="1"/>
          </p:cNvCxnSpPr>
          <p:nvPr/>
        </p:nvCxnSpPr>
        <p:spPr>
          <a:xfrm>
            <a:off x="7605745" y="3470498"/>
            <a:ext cx="356704" cy="5898"/>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7" name="Connector: Elbow 26">
            <a:extLst>
              <a:ext uri="{FF2B5EF4-FFF2-40B4-BE49-F238E27FC236}">
                <a16:creationId xmlns:a16="http://schemas.microsoft.com/office/drawing/2014/main" id="{2D744ABB-1662-251B-4F1F-6C03D9AA48D2}"/>
              </a:ext>
            </a:extLst>
          </p:cNvPr>
          <p:cNvCxnSpPr>
            <a:stCxn id="11" idx="3"/>
            <a:endCxn id="6" idx="1"/>
          </p:cNvCxnSpPr>
          <p:nvPr/>
        </p:nvCxnSpPr>
        <p:spPr>
          <a:xfrm flipV="1">
            <a:off x="1910752" y="2655976"/>
            <a:ext cx="729903" cy="888874"/>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9" name="Connector: Elbow 28">
            <a:extLst>
              <a:ext uri="{FF2B5EF4-FFF2-40B4-BE49-F238E27FC236}">
                <a16:creationId xmlns:a16="http://schemas.microsoft.com/office/drawing/2014/main" id="{895841E2-8165-D9E3-D5CA-04977258DBDC}"/>
              </a:ext>
            </a:extLst>
          </p:cNvPr>
          <p:cNvCxnSpPr>
            <a:stCxn id="11" idx="3"/>
            <a:endCxn id="8" idx="1"/>
          </p:cNvCxnSpPr>
          <p:nvPr/>
        </p:nvCxnSpPr>
        <p:spPr>
          <a:xfrm>
            <a:off x="1910752" y="3544850"/>
            <a:ext cx="729903" cy="689542"/>
          </a:xfrm>
          <a:prstGeom prst="bentConnector3">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Title 1">
            <a:extLst>
              <a:ext uri="{FF2B5EF4-FFF2-40B4-BE49-F238E27FC236}">
                <a16:creationId xmlns:a16="http://schemas.microsoft.com/office/drawing/2014/main" id="{2487282E-11AC-08B4-C194-191C33002F2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a:t>
            </a:r>
            <a:endParaRPr lang="en-PK" sz="2800" i="1" dirty="0">
              <a:solidFill>
                <a:srgbClr val="C00000"/>
              </a:solidFill>
            </a:endParaRPr>
          </a:p>
        </p:txBody>
      </p:sp>
      <p:sp>
        <p:nvSpPr>
          <p:cNvPr id="3" name="Slide Number Placeholder 2">
            <a:extLst>
              <a:ext uri="{FF2B5EF4-FFF2-40B4-BE49-F238E27FC236}">
                <a16:creationId xmlns:a16="http://schemas.microsoft.com/office/drawing/2014/main" id="{9D2DBB2A-D3D2-71D0-6FDF-304693EF7CA0}"/>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14</a:t>
            </a:fld>
            <a:endParaRPr lang="en-US"/>
          </a:p>
        </p:txBody>
      </p:sp>
    </p:spTree>
    <p:extLst>
      <p:ext uri="{BB962C8B-B14F-4D97-AF65-F5344CB8AC3E}">
        <p14:creationId xmlns:p14="http://schemas.microsoft.com/office/powerpoint/2010/main" val="391611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1000" fill="hold"/>
                                        <p:tgtEl>
                                          <p:spTgt spid="16"/>
                                        </p:tgtEl>
                                        <p:attrNameLst>
                                          <p:attrName>ppt_w</p:attrName>
                                        </p:attrNameLst>
                                      </p:cBhvr>
                                      <p:tavLst>
                                        <p:tav tm="0">
                                          <p:val>
                                            <p:strVal val="#ppt_w*0.70"/>
                                          </p:val>
                                        </p:tav>
                                        <p:tav tm="100000">
                                          <p:val>
                                            <p:strVal val="#ppt_w"/>
                                          </p:val>
                                        </p:tav>
                                      </p:tavLst>
                                    </p:anim>
                                    <p:anim calcmode="lin" valueType="num">
                                      <p:cBhvr>
                                        <p:cTn id="42" dur="1000" fill="hold"/>
                                        <p:tgtEl>
                                          <p:spTgt spid="16"/>
                                        </p:tgtEl>
                                        <p:attrNameLst>
                                          <p:attrName>ppt_h</p:attrName>
                                        </p:attrNameLst>
                                      </p:cBhvr>
                                      <p:tavLst>
                                        <p:tav tm="0">
                                          <p:val>
                                            <p:strVal val="#ppt_h"/>
                                          </p:val>
                                        </p:tav>
                                        <p:tav tm="100000">
                                          <p:val>
                                            <p:strVal val="#ppt_h"/>
                                          </p:val>
                                        </p:tav>
                                      </p:tavLst>
                                    </p:anim>
                                    <p:animEffect transition="in" filter="fade">
                                      <p:cBhvr>
                                        <p:cTn id="43" dur="1000"/>
                                        <p:tgtEl>
                                          <p:spTgt spid="16"/>
                                        </p:tgtEl>
                                      </p:cBhvr>
                                    </p:animEffect>
                                  </p:childTnLst>
                                </p:cTn>
                              </p:par>
                              <p:par>
                                <p:cTn id="44" presetID="55"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1000" fill="hold"/>
                                        <p:tgtEl>
                                          <p:spTgt spid="22"/>
                                        </p:tgtEl>
                                        <p:attrNameLst>
                                          <p:attrName>ppt_w</p:attrName>
                                        </p:attrNameLst>
                                      </p:cBhvr>
                                      <p:tavLst>
                                        <p:tav tm="0">
                                          <p:val>
                                            <p:strVal val="#ppt_w*0.70"/>
                                          </p:val>
                                        </p:tav>
                                        <p:tav tm="100000">
                                          <p:val>
                                            <p:strVal val="#ppt_w"/>
                                          </p:val>
                                        </p:tav>
                                      </p:tavLst>
                                    </p:anim>
                                    <p:anim calcmode="lin" valueType="num">
                                      <p:cBhvr>
                                        <p:cTn id="47" dur="1000" fill="hold"/>
                                        <p:tgtEl>
                                          <p:spTgt spid="22"/>
                                        </p:tgtEl>
                                        <p:attrNameLst>
                                          <p:attrName>ppt_h</p:attrName>
                                        </p:attrNameLst>
                                      </p:cBhvr>
                                      <p:tavLst>
                                        <p:tav tm="0">
                                          <p:val>
                                            <p:strVal val="#ppt_h"/>
                                          </p:val>
                                        </p:tav>
                                        <p:tav tm="100000">
                                          <p:val>
                                            <p:strVal val="#ppt_h"/>
                                          </p:val>
                                        </p:tav>
                                      </p:tavLst>
                                    </p:anim>
                                    <p:animEffect transition="in" filter="fade">
                                      <p:cBhvr>
                                        <p:cTn id="48" dur="1000"/>
                                        <p:tgtEl>
                                          <p:spTgt spid="22"/>
                                        </p:tgtEl>
                                      </p:cBhvr>
                                    </p:animEffect>
                                  </p:childTnLst>
                                </p:cTn>
                              </p:par>
                              <p:par>
                                <p:cTn id="49" presetID="16" presetClass="entr" presetSubtype="21" fill="hold" grpId="0" nodeType="withEffect">
                                  <p:stCondLst>
                                    <p:cond delay="50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par>
                                <p:cTn id="52" presetID="16" presetClass="entr" presetSubtype="21" fill="hold" nodeType="withEffect">
                                  <p:stCondLst>
                                    <p:cond delay="50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677712-373A-306E-8ABA-9F720F15AB45}"/>
              </a:ext>
            </a:extLst>
          </p:cNvPr>
          <p:cNvGrpSpPr/>
          <p:nvPr/>
        </p:nvGrpSpPr>
        <p:grpSpPr>
          <a:xfrm>
            <a:off x="6246966" y="1032177"/>
            <a:ext cx="5006296" cy="4707200"/>
            <a:chOff x="6308859" y="1285067"/>
            <a:chExt cx="4864833" cy="4606985"/>
          </a:xfrm>
        </p:grpSpPr>
        <p:pic>
          <p:nvPicPr>
            <p:cNvPr id="35" name="Picture 34" descr="A picture containing chart&#10;&#10;Description automatically generated">
              <a:extLst>
                <a:ext uri="{FF2B5EF4-FFF2-40B4-BE49-F238E27FC236}">
                  <a16:creationId xmlns:a16="http://schemas.microsoft.com/office/drawing/2014/main" id="{7339D8A2-C2EE-2C0C-16E5-9C994490A97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6372659" y="3661578"/>
              <a:ext cx="4801033" cy="654789"/>
            </a:xfrm>
            <a:prstGeom prst="rect">
              <a:avLst/>
            </a:prstGeom>
          </p:spPr>
        </p:pic>
        <p:sp>
          <p:nvSpPr>
            <p:cNvPr id="36" name="Rectangle 35">
              <a:extLst>
                <a:ext uri="{FF2B5EF4-FFF2-40B4-BE49-F238E27FC236}">
                  <a16:creationId xmlns:a16="http://schemas.microsoft.com/office/drawing/2014/main" id="{3CDB0E74-AFDD-CA84-23BF-4F922B644F98}"/>
                </a:ext>
              </a:extLst>
            </p:cNvPr>
            <p:cNvSpPr/>
            <p:nvPr/>
          </p:nvSpPr>
          <p:spPr>
            <a:xfrm>
              <a:off x="6805528" y="365498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1" name="Straight Connector 40">
              <a:extLst>
                <a:ext uri="{FF2B5EF4-FFF2-40B4-BE49-F238E27FC236}">
                  <a16:creationId xmlns:a16="http://schemas.microsoft.com/office/drawing/2014/main" id="{0CC9DA8C-6703-9A8F-9855-25CAAE982261}"/>
                </a:ext>
              </a:extLst>
            </p:cNvPr>
            <p:cNvCxnSpPr>
              <a:cxnSpLocks/>
            </p:cNvCxnSpPr>
            <p:nvPr/>
          </p:nvCxnSpPr>
          <p:spPr>
            <a:xfrm flipH="1">
              <a:off x="6805528" y="3661578"/>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F165E8F-A3A7-FBB6-986B-F718C33DED49}"/>
                </a:ext>
              </a:extLst>
            </p:cNvPr>
            <p:cNvCxnSpPr>
              <a:cxnSpLocks/>
            </p:cNvCxnSpPr>
            <p:nvPr/>
          </p:nvCxnSpPr>
          <p:spPr>
            <a:xfrm>
              <a:off x="6794100" y="3661578"/>
              <a:ext cx="295276" cy="42544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pic>
          <p:nvPicPr>
            <p:cNvPr id="43" name="Picture 42" descr="A picture containing chart&#10;&#10;Description automatically generated">
              <a:extLst>
                <a:ext uri="{FF2B5EF4-FFF2-40B4-BE49-F238E27FC236}">
                  <a16:creationId xmlns:a16="http://schemas.microsoft.com/office/drawing/2014/main" id="{CAC18109-9CF8-BE58-7330-0738A61266CA}"/>
                </a:ext>
              </a:extLst>
            </p:cNvPr>
            <p:cNvPicPr>
              <a:picLocks noChangeAspect="1"/>
            </p:cNvPicPr>
            <p:nvPr/>
          </p:nvPicPr>
          <p:blipFill rotWithShape="1">
            <a:blip r:embed="rId2">
              <a:extLst>
                <a:ext uri="{28A0092B-C50C-407E-A947-70E740481C1C}">
                  <a14:useLocalDpi xmlns:a14="http://schemas.microsoft.com/office/drawing/2010/main" val="0"/>
                </a:ext>
              </a:extLst>
            </a:blip>
            <a:srcRect t="31741" b="37522"/>
            <a:stretch/>
          </p:blipFill>
          <p:spPr>
            <a:xfrm>
              <a:off x="6372658" y="5344531"/>
              <a:ext cx="4801034" cy="547521"/>
            </a:xfrm>
            <a:prstGeom prst="rect">
              <a:avLst/>
            </a:prstGeom>
          </p:spPr>
        </p:pic>
        <p:pic>
          <p:nvPicPr>
            <p:cNvPr id="44" name="Picture 43" descr="A picture containing chart&#10;&#10;Description automatically generated">
              <a:extLst>
                <a:ext uri="{FF2B5EF4-FFF2-40B4-BE49-F238E27FC236}">
                  <a16:creationId xmlns:a16="http://schemas.microsoft.com/office/drawing/2014/main" id="{B48B4C05-E80A-7A99-0B8F-5652808174A0}"/>
                </a:ext>
              </a:extLst>
            </p:cNvPr>
            <p:cNvPicPr>
              <a:picLocks noChangeAspect="1"/>
            </p:cNvPicPr>
            <p:nvPr/>
          </p:nvPicPr>
          <p:blipFill rotWithShape="1">
            <a:blip r:embed="rId2">
              <a:extLst>
                <a:ext uri="{28A0092B-C50C-407E-A947-70E740481C1C}">
                  <a14:useLocalDpi xmlns:a14="http://schemas.microsoft.com/office/drawing/2010/main" val="0"/>
                </a:ext>
              </a:extLst>
            </a:blip>
            <a:srcRect b="67531"/>
            <a:stretch/>
          </p:blipFill>
          <p:spPr>
            <a:xfrm>
              <a:off x="6372658" y="4509544"/>
              <a:ext cx="4801034" cy="578376"/>
            </a:xfrm>
            <a:prstGeom prst="rect">
              <a:avLst/>
            </a:prstGeom>
          </p:spPr>
        </p:pic>
        <p:sp>
          <p:nvSpPr>
            <p:cNvPr id="46" name="Rectangle 45">
              <a:extLst>
                <a:ext uri="{FF2B5EF4-FFF2-40B4-BE49-F238E27FC236}">
                  <a16:creationId xmlns:a16="http://schemas.microsoft.com/office/drawing/2014/main" id="{59069AAE-CB43-EF8B-43E6-68BF639ACAB9}"/>
                </a:ext>
              </a:extLst>
            </p:cNvPr>
            <p:cNvSpPr/>
            <p:nvPr/>
          </p:nvSpPr>
          <p:spPr>
            <a:xfrm>
              <a:off x="6794100" y="4544146"/>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Rectangle 46">
              <a:extLst>
                <a:ext uri="{FF2B5EF4-FFF2-40B4-BE49-F238E27FC236}">
                  <a16:creationId xmlns:a16="http://schemas.microsoft.com/office/drawing/2014/main" id="{D5B33CEC-D4A0-2B99-F604-521746AD2A59}"/>
                </a:ext>
              </a:extLst>
            </p:cNvPr>
            <p:cNvSpPr/>
            <p:nvPr/>
          </p:nvSpPr>
          <p:spPr>
            <a:xfrm>
              <a:off x="6791159" y="5344531"/>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48" name="Straight Connector 47">
              <a:extLst>
                <a:ext uri="{FF2B5EF4-FFF2-40B4-BE49-F238E27FC236}">
                  <a16:creationId xmlns:a16="http://schemas.microsoft.com/office/drawing/2014/main" id="{71FF5161-3C88-A87C-2BBA-7E269F42EF3A}"/>
                </a:ext>
              </a:extLst>
            </p:cNvPr>
            <p:cNvCxnSpPr>
              <a:cxnSpLocks/>
            </p:cNvCxnSpPr>
            <p:nvPr/>
          </p:nvCxnSpPr>
          <p:spPr>
            <a:xfrm flipH="1">
              <a:off x="6805528" y="4530699"/>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EF1B40B3-134C-7234-CA56-A3B3179DF61E}"/>
                </a:ext>
              </a:extLst>
            </p:cNvPr>
            <p:cNvCxnSpPr>
              <a:cxnSpLocks/>
            </p:cNvCxnSpPr>
            <p:nvPr/>
          </p:nvCxnSpPr>
          <p:spPr>
            <a:xfrm flipH="1">
              <a:off x="6805528" y="5344531"/>
              <a:ext cx="295275" cy="471761"/>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9B649417-E7C2-10A2-CD4F-D56D6E6E10FD}"/>
                </a:ext>
              </a:extLst>
            </p:cNvPr>
            <p:cNvCxnSpPr>
              <a:cxnSpLocks/>
            </p:cNvCxnSpPr>
            <p:nvPr/>
          </p:nvCxnSpPr>
          <p:spPr>
            <a:xfrm>
              <a:off x="7118651" y="3615225"/>
              <a:ext cx="3095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0BD9D2BD-7A90-F5C7-1B49-B8EC6DC4240C}"/>
                </a:ext>
              </a:extLst>
            </p:cNvPr>
            <p:cNvCxnSpPr>
              <a:cxnSpLocks/>
            </p:cNvCxnSpPr>
            <p:nvPr/>
          </p:nvCxnSpPr>
          <p:spPr>
            <a:xfrm>
              <a:off x="7143724" y="4507885"/>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744537C5-ECA7-1806-92B4-2A0E742AE585}"/>
                </a:ext>
              </a:extLst>
            </p:cNvPr>
            <p:cNvCxnSpPr>
              <a:cxnSpLocks/>
            </p:cNvCxnSpPr>
            <p:nvPr/>
          </p:nvCxnSpPr>
          <p:spPr>
            <a:xfrm>
              <a:off x="7124673" y="5317510"/>
              <a:ext cx="25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6D84FB3E-0DDC-B305-6AD7-E0EE46288D80}"/>
                </a:ext>
              </a:extLst>
            </p:cNvPr>
            <p:cNvSpPr txBox="1"/>
            <p:nvPr/>
          </p:nvSpPr>
          <p:spPr>
            <a:xfrm>
              <a:off x="6308859" y="1285067"/>
              <a:ext cx="3629687" cy="126827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If a window fails in any single feature, all the corresponding windows will also be discarded</a:t>
              </a:r>
              <a:endParaRPr lang="en-PK" dirty="0"/>
            </a:p>
          </p:txBody>
        </p:sp>
      </p:grpSp>
      <p:sp>
        <p:nvSpPr>
          <p:cNvPr id="58" name="TextBox 57">
            <a:extLst>
              <a:ext uri="{FF2B5EF4-FFF2-40B4-BE49-F238E27FC236}">
                <a16:creationId xmlns:a16="http://schemas.microsoft.com/office/drawing/2014/main" id="{3010308D-9C64-F31D-4FC8-E6EC8FA6B55A}"/>
              </a:ext>
            </a:extLst>
          </p:cNvPr>
          <p:cNvSpPr txBox="1"/>
          <p:nvPr/>
        </p:nvSpPr>
        <p:spPr>
          <a:xfrm>
            <a:off x="1030366" y="1038814"/>
            <a:ext cx="4365362" cy="2034531"/>
          </a:xfrm>
          <a:prstGeom prst="rect">
            <a:avLst/>
          </a:prstGeom>
          <a:noFill/>
        </p:spPr>
        <p:txBody>
          <a:bodyPr wrap="none" rtlCol="0">
            <a:spAutoFit/>
          </a:bodyPr>
          <a:lstStyle/>
          <a:p>
            <a:pPr marL="342900" indent="-342900">
              <a:lnSpc>
                <a:spcPct val="150000"/>
              </a:lnSpc>
              <a:buClr>
                <a:srgbClr val="C00000"/>
              </a:buClr>
              <a:buFont typeface="Wingdings" panose="05000000000000000000" pitchFamily="2" charset="2"/>
              <a:buChar char="§"/>
            </a:pPr>
            <a:r>
              <a:rPr lang="en-US" dirty="0"/>
              <a:t>Total expected values inside the window </a:t>
            </a:r>
          </a:p>
          <a:p>
            <a:pPr marL="742950" lvl="1" indent="-285750">
              <a:lnSpc>
                <a:spcPct val="150000"/>
              </a:lnSpc>
              <a:buClr>
                <a:srgbClr val="C00000"/>
              </a:buClr>
              <a:buFont typeface="Arial" panose="020B0604020202020204" pitchFamily="34" charset="0"/>
              <a:buChar char="•"/>
            </a:pPr>
            <a:r>
              <a:rPr lang="en-US" sz="1600" i="1" dirty="0"/>
              <a:t>3D acceleration: 500 values</a:t>
            </a:r>
          </a:p>
          <a:p>
            <a:pPr marL="742950" lvl="1" indent="-285750">
              <a:lnSpc>
                <a:spcPct val="150000"/>
              </a:lnSpc>
              <a:buClr>
                <a:srgbClr val="C00000"/>
              </a:buClr>
              <a:buFont typeface="Arial" panose="020B0604020202020204" pitchFamily="34" charset="0"/>
              <a:buChar char="•"/>
            </a:pPr>
            <a:r>
              <a:rPr lang="en-US" sz="1600" i="1" dirty="0"/>
              <a:t>Heart rate &amp; Temperature: 10 values</a:t>
            </a:r>
          </a:p>
          <a:p>
            <a:pPr marL="285750" indent="-285750">
              <a:lnSpc>
                <a:spcPct val="150000"/>
              </a:lnSpc>
              <a:buClr>
                <a:srgbClr val="C00000"/>
              </a:buClr>
              <a:buFont typeface="Wingdings" panose="05000000000000000000" pitchFamily="2" charset="2"/>
              <a:buChar char="§"/>
            </a:pPr>
            <a:r>
              <a:rPr lang="en-US" dirty="0"/>
              <a:t>Interpolation threshold: 15%</a:t>
            </a:r>
          </a:p>
          <a:p>
            <a:pPr marL="285750" indent="-285750">
              <a:lnSpc>
                <a:spcPct val="150000"/>
              </a:lnSpc>
              <a:buClr>
                <a:srgbClr val="C00000"/>
              </a:buClr>
              <a:buFont typeface="Wingdings" panose="05000000000000000000" pitchFamily="2" charset="2"/>
              <a:buChar char="§"/>
            </a:pPr>
            <a:r>
              <a:rPr lang="en-US" dirty="0"/>
              <a:t>No overlap</a:t>
            </a:r>
          </a:p>
        </p:txBody>
      </p:sp>
      <p:sp>
        <p:nvSpPr>
          <p:cNvPr id="7" name="Slide Number Placeholder 6">
            <a:extLst>
              <a:ext uri="{FF2B5EF4-FFF2-40B4-BE49-F238E27FC236}">
                <a16:creationId xmlns:a16="http://schemas.microsoft.com/office/drawing/2014/main" id="{D6ACA5ED-0B61-E0D5-6E92-3E0A9F79BC88}"/>
              </a:ext>
            </a:extLst>
          </p:cNvPr>
          <p:cNvSpPr>
            <a:spLocks noGrp="1"/>
          </p:cNvSpPr>
          <p:nvPr>
            <p:ph type="sldNum" sz="quarter" idx="12"/>
          </p:nvPr>
        </p:nvSpPr>
        <p:spPr/>
        <p:txBody>
          <a:bodyPr/>
          <a:lstStyle/>
          <a:p>
            <a:fld id="{D73EE620-6A7D-49ED-9892-2549EE96C797}" type="slidenum">
              <a:rPr lang="en-US" smtClean="0"/>
              <a:t>15</a:t>
            </a:fld>
            <a:endParaRPr lang="en-US"/>
          </a:p>
        </p:txBody>
      </p:sp>
      <p:sp>
        <p:nvSpPr>
          <p:cNvPr id="10" name="Title 1">
            <a:extLst>
              <a:ext uri="{FF2B5EF4-FFF2-40B4-BE49-F238E27FC236}">
                <a16:creationId xmlns:a16="http://schemas.microsoft.com/office/drawing/2014/main" id="{F99E9D21-E1EA-7FE7-F456-C7EE01ED55D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Windowing</a:t>
            </a:r>
            <a:endParaRPr lang="en-PK" sz="2800" i="1" dirty="0">
              <a:solidFill>
                <a:srgbClr val="C00000"/>
              </a:solidFill>
            </a:endParaRPr>
          </a:p>
        </p:txBody>
      </p:sp>
      <p:grpSp>
        <p:nvGrpSpPr>
          <p:cNvPr id="9" name="Group 8">
            <a:extLst>
              <a:ext uri="{FF2B5EF4-FFF2-40B4-BE49-F238E27FC236}">
                <a16:creationId xmlns:a16="http://schemas.microsoft.com/office/drawing/2014/main" id="{577756AA-75B2-BBC5-5E18-7FA717001AE1}"/>
              </a:ext>
            </a:extLst>
          </p:cNvPr>
          <p:cNvGrpSpPr/>
          <p:nvPr/>
        </p:nvGrpSpPr>
        <p:grpSpPr>
          <a:xfrm>
            <a:off x="867490" y="3698195"/>
            <a:ext cx="5228510" cy="2192570"/>
            <a:chOff x="867490" y="3698195"/>
            <a:chExt cx="5228510" cy="2192570"/>
          </a:xfrm>
        </p:grpSpPr>
        <p:grpSp>
          <p:nvGrpSpPr>
            <p:cNvPr id="2" name="Group 1">
              <a:extLst>
                <a:ext uri="{FF2B5EF4-FFF2-40B4-BE49-F238E27FC236}">
                  <a16:creationId xmlns:a16="http://schemas.microsoft.com/office/drawing/2014/main" id="{FE24A7DD-BAFA-5388-F698-EAA6B0CFB8CC}"/>
                </a:ext>
              </a:extLst>
            </p:cNvPr>
            <p:cNvGrpSpPr/>
            <p:nvPr/>
          </p:nvGrpSpPr>
          <p:grpSpPr>
            <a:xfrm>
              <a:off x="867490" y="3698195"/>
              <a:ext cx="5228510" cy="2192570"/>
              <a:chOff x="776391" y="2142058"/>
              <a:chExt cx="4801033" cy="1972814"/>
            </a:xfrm>
          </p:grpSpPr>
          <p:pic>
            <p:nvPicPr>
              <p:cNvPr id="5" name="Picture 4" descr="A picture containing chart&#10;&#10;Description automatically generated">
                <a:extLst>
                  <a:ext uri="{FF2B5EF4-FFF2-40B4-BE49-F238E27FC236}">
                    <a16:creationId xmlns:a16="http://schemas.microsoft.com/office/drawing/2014/main" id="{BFF9277F-795E-2C87-2028-7D8669E53673}"/>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2771832"/>
                <a:ext cx="4801033" cy="654789"/>
              </a:xfrm>
              <a:prstGeom prst="rect">
                <a:avLst/>
              </a:prstGeom>
            </p:spPr>
          </p:pic>
          <p:sp>
            <p:nvSpPr>
              <p:cNvPr id="8" name="Rectangle 7">
                <a:extLst>
                  <a:ext uri="{FF2B5EF4-FFF2-40B4-BE49-F238E27FC236}">
                    <a16:creationId xmlns:a16="http://schemas.microsoft.com/office/drawing/2014/main" id="{4F06D50C-38CD-F1C5-2514-678BFB72A815}"/>
                  </a:ext>
                </a:extLst>
              </p:cNvPr>
              <p:cNvSpPr/>
              <p:nvPr/>
            </p:nvSpPr>
            <p:spPr>
              <a:xfrm>
                <a:off x="1209260" y="2765238"/>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5" name="Picture 14" descr="A picture containing chart&#10;&#10;Description automatically generated">
                <a:extLst>
                  <a:ext uri="{FF2B5EF4-FFF2-40B4-BE49-F238E27FC236}">
                    <a16:creationId xmlns:a16="http://schemas.microsoft.com/office/drawing/2014/main" id="{7C5FA421-41E6-A329-7CC8-77946CA2AD3A}"/>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3460083"/>
                <a:ext cx="4801033" cy="654789"/>
              </a:xfrm>
              <a:prstGeom prst="rect">
                <a:avLst/>
              </a:prstGeom>
            </p:spPr>
          </p:pic>
          <p:sp>
            <p:nvSpPr>
              <p:cNvPr id="16" name="Rectangle 15">
                <a:extLst>
                  <a:ext uri="{FF2B5EF4-FFF2-40B4-BE49-F238E27FC236}">
                    <a16:creationId xmlns:a16="http://schemas.microsoft.com/office/drawing/2014/main" id="{055D339A-0185-A319-57A0-CF6F2D6E2929}"/>
                  </a:ext>
                </a:extLst>
              </p:cNvPr>
              <p:cNvSpPr/>
              <p:nvPr/>
            </p:nvSpPr>
            <p:spPr>
              <a:xfrm>
                <a:off x="1523585" y="3443964"/>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8" name="Straight Arrow Connector 17">
                <a:extLst>
                  <a:ext uri="{FF2B5EF4-FFF2-40B4-BE49-F238E27FC236}">
                    <a16:creationId xmlns:a16="http://schemas.microsoft.com/office/drawing/2014/main" id="{4FFF554D-2542-EAFB-29A8-8AAB9D477DCB}"/>
                  </a:ext>
                </a:extLst>
              </p:cNvPr>
              <p:cNvCxnSpPr/>
              <p:nvPr/>
            </p:nvCxnSpPr>
            <p:spPr>
              <a:xfrm>
                <a:off x="1209260" y="3340612"/>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D7161BF7-D357-C267-B4DF-66865146E13B}"/>
                  </a:ext>
                </a:extLst>
              </p:cNvPr>
              <p:cNvSpPr/>
              <p:nvPr/>
            </p:nvSpPr>
            <p:spPr>
              <a:xfrm>
                <a:off x="1203546" y="3443909"/>
                <a:ext cx="295275" cy="45988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0" name="TextBox 49">
                <a:extLst>
                  <a:ext uri="{FF2B5EF4-FFF2-40B4-BE49-F238E27FC236}">
                    <a16:creationId xmlns:a16="http://schemas.microsoft.com/office/drawing/2014/main" id="{83C4CBA4-7257-6686-AAFA-871CF2A0D63C}"/>
                  </a:ext>
                </a:extLst>
              </p:cNvPr>
              <p:cNvSpPr txBox="1"/>
              <p:nvPr/>
            </p:nvSpPr>
            <p:spPr>
              <a:xfrm>
                <a:off x="844536" y="2142058"/>
                <a:ext cx="1009399" cy="249236"/>
              </a:xfrm>
              <a:prstGeom prst="rect">
                <a:avLst/>
              </a:prstGeom>
              <a:noFill/>
            </p:spPr>
            <p:txBody>
              <a:bodyPr wrap="square" rtlCol="0">
                <a:spAutoFit/>
              </a:bodyPr>
              <a:lstStyle/>
              <a:p>
                <a:r>
                  <a:rPr lang="en-US" sz="1200" dirty="0"/>
                  <a:t>10 s window</a:t>
                </a:r>
                <a:endParaRPr lang="en-PK" sz="1200" dirty="0"/>
              </a:p>
            </p:txBody>
          </p:sp>
        </p:grpSp>
        <p:cxnSp>
          <p:nvCxnSpPr>
            <p:cNvPr id="17" name="Straight Connector 16">
              <a:extLst>
                <a:ext uri="{FF2B5EF4-FFF2-40B4-BE49-F238E27FC236}">
                  <a16:creationId xmlns:a16="http://schemas.microsoft.com/office/drawing/2014/main" id="{4F18137F-F6D0-F44D-8575-F790CED115C5}"/>
                </a:ext>
              </a:extLst>
            </p:cNvPr>
            <p:cNvCxnSpPr>
              <a:cxnSpLocks/>
              <a:stCxn id="50" idx="2"/>
              <a:endCxn id="8" idx="0"/>
            </p:cNvCxnSpPr>
            <p:nvPr/>
          </p:nvCxnSpPr>
          <p:spPr>
            <a:xfrm>
              <a:off x="1491340" y="3975194"/>
              <a:ext cx="8344" cy="41559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947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8">
                                            <p:txEl>
                                              <p:pRg st="0" end="0"/>
                                            </p:txEl>
                                          </p:spTgt>
                                        </p:tgtEl>
                                        <p:attrNameLst>
                                          <p:attrName>style.visibility</p:attrName>
                                        </p:attrNameLst>
                                      </p:cBhvr>
                                      <p:to>
                                        <p:strVal val="visible"/>
                                      </p:to>
                                    </p:set>
                                    <p:animEffect transition="in" filter="wipe(up)">
                                      <p:cBhvr>
                                        <p:cTn id="14" dur="500"/>
                                        <p:tgtEl>
                                          <p:spTgt spid="58">
                                            <p:txEl>
                                              <p:pRg st="0" end="0"/>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8">
                                            <p:txEl>
                                              <p:pRg st="1" end="1"/>
                                            </p:txEl>
                                          </p:spTgt>
                                        </p:tgtEl>
                                        <p:attrNameLst>
                                          <p:attrName>style.visibility</p:attrName>
                                        </p:attrNameLst>
                                      </p:cBhvr>
                                      <p:to>
                                        <p:strVal val="visible"/>
                                      </p:to>
                                    </p:set>
                                    <p:animEffect transition="in" filter="wipe(up)">
                                      <p:cBhvr>
                                        <p:cTn id="17" dur="500"/>
                                        <p:tgtEl>
                                          <p:spTgt spid="58">
                                            <p:txEl>
                                              <p:pRg st="1" end="1"/>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8">
                                            <p:txEl>
                                              <p:pRg st="2" end="2"/>
                                            </p:txEl>
                                          </p:spTgt>
                                        </p:tgtEl>
                                        <p:attrNameLst>
                                          <p:attrName>style.visibility</p:attrName>
                                        </p:attrNameLst>
                                      </p:cBhvr>
                                      <p:to>
                                        <p:strVal val="visible"/>
                                      </p:to>
                                    </p:set>
                                    <p:animEffect transition="in" filter="wipe(up)">
                                      <p:cBhvr>
                                        <p:cTn id="20" dur="500"/>
                                        <p:tgtEl>
                                          <p:spTgt spid="58">
                                            <p:txEl>
                                              <p:pRg st="2" end="2"/>
                                            </p:txEl>
                                          </p:spTgt>
                                        </p:tgtEl>
                                      </p:cBhvr>
                                    </p:animEffect>
                                  </p:childTnLst>
                                </p:cTn>
                              </p:par>
                              <p:par>
                                <p:cTn id="21" presetID="22" presetClass="entr" presetSubtype="1" fill="hold" grpId="0" nodeType="withEffect">
                                  <p:stCondLst>
                                    <p:cond delay="750"/>
                                  </p:stCondLst>
                                  <p:childTnLst>
                                    <p:set>
                                      <p:cBhvr>
                                        <p:cTn id="22" dur="1" fill="hold">
                                          <p:stCondLst>
                                            <p:cond delay="0"/>
                                          </p:stCondLst>
                                        </p:cTn>
                                        <p:tgtEl>
                                          <p:spTgt spid="58">
                                            <p:txEl>
                                              <p:pRg st="3" end="3"/>
                                            </p:txEl>
                                          </p:spTgt>
                                        </p:tgtEl>
                                        <p:attrNameLst>
                                          <p:attrName>style.visibility</p:attrName>
                                        </p:attrNameLst>
                                      </p:cBhvr>
                                      <p:to>
                                        <p:strVal val="visible"/>
                                      </p:to>
                                    </p:set>
                                    <p:animEffect transition="in" filter="wipe(up)">
                                      <p:cBhvr>
                                        <p:cTn id="23" dur="500"/>
                                        <p:tgtEl>
                                          <p:spTgt spid="58">
                                            <p:txEl>
                                              <p:pRg st="3" end="3"/>
                                            </p:txEl>
                                          </p:spTgt>
                                        </p:tgtEl>
                                      </p:cBhvr>
                                    </p:animEffect>
                                  </p:childTnLst>
                                </p:cTn>
                              </p:par>
                              <p:par>
                                <p:cTn id="24" presetID="22" presetClass="entr" presetSubtype="1" fill="hold" grpId="0" nodeType="withEffect">
                                  <p:stCondLst>
                                    <p:cond delay="1500"/>
                                  </p:stCondLst>
                                  <p:childTnLst>
                                    <p:set>
                                      <p:cBhvr>
                                        <p:cTn id="25" dur="1" fill="hold">
                                          <p:stCondLst>
                                            <p:cond delay="0"/>
                                          </p:stCondLst>
                                        </p:cTn>
                                        <p:tgtEl>
                                          <p:spTgt spid="58">
                                            <p:txEl>
                                              <p:pRg st="4" end="4"/>
                                            </p:txEl>
                                          </p:spTgt>
                                        </p:tgtEl>
                                        <p:attrNameLst>
                                          <p:attrName>style.visibility</p:attrName>
                                        </p:attrNameLst>
                                      </p:cBhvr>
                                      <p:to>
                                        <p:strVal val="visible"/>
                                      </p:to>
                                    </p:set>
                                    <p:animEffect transition="in" filter="wipe(up)">
                                      <p:cBhvr>
                                        <p:cTn id="26" dur="500"/>
                                        <p:tgtEl>
                                          <p:spTgt spid="5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3A7F34B-E545-8F1B-B0D3-C39C3776F61E}"/>
              </a:ext>
            </a:extLst>
          </p:cNvPr>
          <p:cNvGraphicFramePr>
            <a:graphicFrameLocks noGrp="1"/>
          </p:cNvGraphicFramePr>
          <p:nvPr/>
        </p:nvGraphicFramePr>
        <p:xfrm>
          <a:off x="3766409" y="3955978"/>
          <a:ext cx="4697107" cy="1694284"/>
        </p:xfrm>
        <a:graphic>
          <a:graphicData uri="http://schemas.openxmlformats.org/drawingml/2006/table">
            <a:tbl>
              <a:tblPr firstRow="1" bandRow="1">
                <a:solidFill>
                  <a:srgbClr val="ED7D31"/>
                </a:solidFill>
                <a:tableStyleId>{F5AB1C69-6EDB-4FF4-983F-18BD219EF322}</a:tableStyleId>
              </a:tblPr>
              <a:tblGrid>
                <a:gridCol w="1587754">
                  <a:extLst>
                    <a:ext uri="{9D8B030D-6E8A-4147-A177-3AD203B41FA5}">
                      <a16:colId xmlns:a16="http://schemas.microsoft.com/office/drawing/2014/main" val="2775245717"/>
                    </a:ext>
                  </a:extLst>
                </a:gridCol>
                <a:gridCol w="1344265">
                  <a:extLst>
                    <a:ext uri="{9D8B030D-6E8A-4147-A177-3AD203B41FA5}">
                      <a16:colId xmlns:a16="http://schemas.microsoft.com/office/drawing/2014/main" val="3656671978"/>
                    </a:ext>
                  </a:extLst>
                </a:gridCol>
                <a:gridCol w="1765088">
                  <a:extLst>
                    <a:ext uri="{9D8B030D-6E8A-4147-A177-3AD203B41FA5}">
                      <a16:colId xmlns:a16="http://schemas.microsoft.com/office/drawing/2014/main" val="3262746779"/>
                    </a:ext>
                  </a:extLst>
                </a:gridCol>
              </a:tblGrid>
              <a:tr h="750813">
                <a:tc>
                  <a:txBody>
                    <a:bodyPr/>
                    <a:lstStyle/>
                    <a:p>
                      <a:pPr algn="l"/>
                      <a:r>
                        <a:rPr lang="en-US" b="1" dirty="0">
                          <a:solidFill>
                            <a:sysClr val="windowText" lastClr="000000"/>
                          </a:solidFill>
                        </a:rPr>
                        <a:t>Dataset</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Seizure windows </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ysClr val="windowText" lastClr="000000"/>
                          </a:solidFill>
                        </a:rPr>
                        <a:t># of Non-seizure</a:t>
                      </a:r>
                    </a:p>
                    <a:p>
                      <a:pPr algn="ctr"/>
                      <a:r>
                        <a:rPr lang="en-US" b="1" dirty="0">
                          <a:solidFill>
                            <a:sysClr val="windowText" lastClr="000000"/>
                          </a:solidFill>
                        </a:rPr>
                        <a:t>windows</a:t>
                      </a:r>
                      <a:endParaRPr lang="en-PK"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488429">
                <a:tc>
                  <a:txBody>
                    <a:bodyPr/>
                    <a:lstStyle/>
                    <a:p>
                      <a:pPr algn="l"/>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9</a:t>
                      </a:r>
                      <a:r>
                        <a:rPr lang="en-PK" sz="1600" b="0" kern="1200" dirty="0">
                          <a:solidFill>
                            <a:schemeClr val="dk1"/>
                          </a:solidFill>
                          <a:effectLst/>
                        </a:rPr>
                        <a:t>41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PK" sz="1600" b="0" kern="1200" dirty="0">
                          <a:solidFill>
                            <a:schemeClr val="dk1"/>
                          </a:solidFill>
                          <a:effectLst/>
                        </a:rPr>
                        <a:t>648399</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55042">
                <a:tc>
                  <a:txBody>
                    <a:bodyPr/>
                    <a:lstStyle/>
                    <a:p>
                      <a:pPr algn="l"/>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785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PK" sz="1600" b="0" kern="1200" dirty="0">
                          <a:solidFill>
                            <a:schemeClr val="dk1"/>
                          </a:solidFill>
                          <a:effectLst/>
                        </a:rPr>
                        <a:t>584737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23" name="TextBox 22">
            <a:extLst>
              <a:ext uri="{FF2B5EF4-FFF2-40B4-BE49-F238E27FC236}">
                <a16:creationId xmlns:a16="http://schemas.microsoft.com/office/drawing/2014/main" id="{8CBE56DB-7180-ACDC-D96C-AEF9D4187D9A}"/>
              </a:ext>
            </a:extLst>
          </p:cNvPr>
          <p:cNvSpPr txBox="1"/>
          <p:nvPr/>
        </p:nvSpPr>
        <p:spPr>
          <a:xfrm>
            <a:off x="1030366" y="1447085"/>
            <a:ext cx="6465569"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Labelling the windows: </a:t>
            </a:r>
          </a:p>
          <a:p>
            <a:pPr marL="742950" lvl="1" indent="-285750">
              <a:buClr>
                <a:srgbClr val="C00000"/>
              </a:buClr>
              <a:buFont typeface="Arial" panose="020B0604020202020204" pitchFamily="34" charset="0"/>
              <a:buChar char="•"/>
            </a:pPr>
            <a:r>
              <a:rPr lang="en-US" sz="1600" i="1" dirty="0"/>
              <a:t>if any part of the window lies within the seizure area, the window is labeled as “1:seizure” </a:t>
            </a:r>
          </a:p>
          <a:p>
            <a:pPr marL="742950" lvl="1" indent="-285750">
              <a:buClr>
                <a:srgbClr val="C00000"/>
              </a:buClr>
              <a:buFont typeface="Arial" panose="020B0604020202020204" pitchFamily="34" charset="0"/>
              <a:buChar char="•"/>
            </a:pPr>
            <a:r>
              <a:rPr lang="en-US" sz="1600" i="1" dirty="0"/>
              <a:t>else, the window is labeled as “0:non-seizure” </a:t>
            </a:r>
          </a:p>
          <a:p>
            <a:endParaRPr lang="en-PK" dirty="0"/>
          </a:p>
        </p:txBody>
      </p:sp>
      <p:graphicFrame>
        <p:nvGraphicFramePr>
          <p:cNvPr id="30" name="Table 30">
            <a:extLst>
              <a:ext uri="{FF2B5EF4-FFF2-40B4-BE49-F238E27FC236}">
                <a16:creationId xmlns:a16="http://schemas.microsoft.com/office/drawing/2014/main" id="{A85423B8-C16B-5AA2-EA21-DEE0D0D87FF3}"/>
              </a:ext>
            </a:extLst>
          </p:cNvPr>
          <p:cNvGraphicFramePr>
            <a:graphicFrameLocks noGrp="1"/>
          </p:cNvGraphicFramePr>
          <p:nvPr/>
        </p:nvGraphicFramePr>
        <p:xfrm>
          <a:off x="8773939" y="3425222"/>
          <a:ext cx="2743200" cy="2225040"/>
        </p:xfrm>
        <a:graphic>
          <a:graphicData uri="http://schemas.openxmlformats.org/drawingml/2006/table">
            <a:tbl>
              <a:tblPr firstRow="1" bandRow="1">
                <a:tableStyleId>{2A488322-F2BA-4B5B-9748-0D474271808F}</a:tableStyleId>
              </a:tblPr>
              <a:tblGrid>
                <a:gridCol w="1488576">
                  <a:extLst>
                    <a:ext uri="{9D8B030D-6E8A-4147-A177-3AD203B41FA5}">
                      <a16:colId xmlns:a16="http://schemas.microsoft.com/office/drawing/2014/main" val="2563291082"/>
                    </a:ext>
                  </a:extLst>
                </a:gridCol>
                <a:gridCol w="1254624">
                  <a:extLst>
                    <a:ext uri="{9D8B030D-6E8A-4147-A177-3AD203B41FA5}">
                      <a16:colId xmlns:a16="http://schemas.microsoft.com/office/drawing/2014/main" val="1944518844"/>
                    </a:ext>
                  </a:extLst>
                </a:gridCol>
              </a:tblGrid>
              <a:tr h="370840">
                <a:tc gridSpan="2">
                  <a:txBody>
                    <a:bodyPr/>
                    <a:lstStyle/>
                    <a:p>
                      <a:r>
                        <a:rPr lang="en-US" dirty="0"/>
                        <a:t>Three-feature dataset</a:t>
                      </a:r>
                      <a:endParaRPr lang="en-PK" dirty="0"/>
                    </a:p>
                  </a:txBody>
                  <a:tcPr/>
                </a:tc>
                <a:tc hMerge="1">
                  <a:txBody>
                    <a:bodyPr/>
                    <a:lstStyle/>
                    <a:p>
                      <a:endParaRPr lang="en-PK" dirty="0"/>
                    </a:p>
                  </a:txBody>
                  <a:tcPr/>
                </a:tc>
                <a:extLst>
                  <a:ext uri="{0D108BD9-81ED-4DB2-BD59-A6C34878D82A}">
                    <a16:rowId xmlns:a16="http://schemas.microsoft.com/office/drawing/2014/main" val="2335140238"/>
                  </a:ext>
                </a:extLst>
              </a:tr>
              <a:tr h="370840">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60</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31" name="Table 30">
            <a:extLst>
              <a:ext uri="{FF2B5EF4-FFF2-40B4-BE49-F238E27FC236}">
                <a16:creationId xmlns:a16="http://schemas.microsoft.com/office/drawing/2014/main" id="{21B6C529-01E5-0A04-52FF-E0E8265BBDC3}"/>
              </a:ext>
            </a:extLst>
          </p:cNvPr>
          <p:cNvGraphicFramePr>
            <a:graphicFrameLocks noGrp="1"/>
          </p:cNvGraphicFramePr>
          <p:nvPr/>
        </p:nvGraphicFramePr>
        <p:xfrm>
          <a:off x="511341" y="3391786"/>
          <a:ext cx="2795385" cy="2258478"/>
        </p:xfrm>
        <a:graphic>
          <a:graphicData uri="http://schemas.openxmlformats.org/drawingml/2006/table">
            <a:tbl>
              <a:tblPr firstRow="1" bandRow="1">
                <a:tableStyleId>{85BE263C-DBD7-4A20-BB59-AAB30ACAA65A}</a:tableStyleId>
              </a:tblPr>
              <a:tblGrid>
                <a:gridCol w="1516893">
                  <a:extLst>
                    <a:ext uri="{9D8B030D-6E8A-4147-A177-3AD203B41FA5}">
                      <a16:colId xmlns:a16="http://schemas.microsoft.com/office/drawing/2014/main" val="2563291082"/>
                    </a:ext>
                  </a:extLst>
                </a:gridCol>
                <a:gridCol w="1278492">
                  <a:extLst>
                    <a:ext uri="{9D8B030D-6E8A-4147-A177-3AD203B41FA5}">
                      <a16:colId xmlns:a16="http://schemas.microsoft.com/office/drawing/2014/main" val="1944518844"/>
                    </a:ext>
                  </a:extLst>
                </a:gridCol>
              </a:tblGrid>
              <a:tr h="37641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txBody>
                  <a:tcPr/>
                </a:tc>
                <a:tc hMerge="1">
                  <a:txBody>
                    <a:bodyPr/>
                    <a:lstStyle/>
                    <a:p>
                      <a:endParaRPr lang="en-PK" dirty="0"/>
                    </a:p>
                  </a:txBody>
                  <a:tcPr/>
                </a:tc>
                <a:extLst>
                  <a:ext uri="{0D108BD9-81ED-4DB2-BD59-A6C34878D82A}">
                    <a16:rowId xmlns:a16="http://schemas.microsoft.com/office/drawing/2014/main" val="1973336288"/>
                  </a:ext>
                </a:extLst>
              </a:tr>
              <a:tr h="376413">
                <a:tc>
                  <a:txBody>
                    <a:bodyPr/>
                    <a:lstStyle/>
                    <a:p>
                      <a:r>
                        <a:rPr lang="en-US" sz="1600" b="1" dirty="0"/>
                        <a:t>Seizure Types</a:t>
                      </a:r>
                      <a:endParaRPr lang="en-PK" sz="1600" b="1" dirty="0"/>
                    </a:p>
                  </a:txBody>
                  <a:tcPr/>
                </a:tc>
                <a:tc>
                  <a:txBody>
                    <a:bodyPr/>
                    <a:lstStyle/>
                    <a:p>
                      <a:r>
                        <a:rPr lang="en-US" sz="1600" b="1" dirty="0"/>
                        <a:t># of events</a:t>
                      </a:r>
                      <a:endParaRPr lang="en-PK" sz="1600" b="1" dirty="0"/>
                    </a:p>
                  </a:txBody>
                  <a:tcPr/>
                </a:tc>
                <a:extLst>
                  <a:ext uri="{0D108BD9-81ED-4DB2-BD59-A6C34878D82A}">
                    <a16:rowId xmlns:a16="http://schemas.microsoft.com/office/drawing/2014/main" val="1096740963"/>
                  </a:ext>
                </a:extLst>
              </a:tr>
              <a:tr h="376413">
                <a:tc>
                  <a:txBody>
                    <a:bodyPr/>
                    <a:lstStyle/>
                    <a:p>
                      <a:r>
                        <a:rPr lang="en-US" sz="1600" dirty="0"/>
                        <a:t>FIAS</a:t>
                      </a:r>
                      <a:endParaRPr lang="en-PK" sz="1600" dirty="0"/>
                    </a:p>
                  </a:txBody>
                  <a:tcPr/>
                </a:tc>
                <a:tc>
                  <a:txBody>
                    <a:bodyPr/>
                    <a:lstStyle/>
                    <a:p>
                      <a:r>
                        <a:rPr lang="en-US" sz="1600" dirty="0"/>
                        <a:t>54</a:t>
                      </a:r>
                      <a:endParaRPr lang="en-PK" sz="1600" dirty="0"/>
                    </a:p>
                  </a:txBody>
                  <a:tcPr/>
                </a:tc>
                <a:extLst>
                  <a:ext uri="{0D108BD9-81ED-4DB2-BD59-A6C34878D82A}">
                    <a16:rowId xmlns:a16="http://schemas.microsoft.com/office/drawing/2014/main" val="1097752568"/>
                  </a:ext>
                </a:extLst>
              </a:tr>
              <a:tr h="376413">
                <a:tc>
                  <a:txBody>
                    <a:bodyPr/>
                    <a:lstStyle/>
                    <a:p>
                      <a:r>
                        <a:rPr lang="en-US" sz="1600" dirty="0"/>
                        <a:t>FAS</a:t>
                      </a:r>
                      <a:endParaRPr lang="en-PK" sz="1600" dirty="0"/>
                    </a:p>
                  </a:txBody>
                  <a:tcPr/>
                </a:tc>
                <a:tc>
                  <a:txBody>
                    <a:bodyPr/>
                    <a:lstStyle/>
                    <a:p>
                      <a:r>
                        <a:rPr lang="en-US" sz="1600" dirty="0"/>
                        <a:t>21</a:t>
                      </a:r>
                      <a:endParaRPr lang="en-PK" sz="1600" dirty="0"/>
                    </a:p>
                  </a:txBody>
                  <a:tcPr/>
                </a:tc>
                <a:extLst>
                  <a:ext uri="{0D108BD9-81ED-4DB2-BD59-A6C34878D82A}">
                    <a16:rowId xmlns:a16="http://schemas.microsoft.com/office/drawing/2014/main" val="1126075977"/>
                  </a:ext>
                </a:extLst>
              </a:tr>
              <a:tr h="376413">
                <a:tc>
                  <a:txBody>
                    <a:bodyPr/>
                    <a:lstStyle/>
                    <a:p>
                      <a:r>
                        <a:rPr lang="en-US" sz="1600" dirty="0"/>
                        <a:t>TCS</a:t>
                      </a:r>
                      <a:endParaRPr lang="en-PK" sz="1600" dirty="0"/>
                    </a:p>
                  </a:txBody>
                  <a:tcPr/>
                </a:tc>
                <a:tc>
                  <a:txBody>
                    <a:bodyPr/>
                    <a:lstStyle/>
                    <a:p>
                      <a:r>
                        <a:rPr lang="en-US" sz="1600" dirty="0"/>
                        <a:t>11</a:t>
                      </a:r>
                      <a:endParaRPr lang="en-PK" sz="1600" dirty="0"/>
                    </a:p>
                  </a:txBody>
                  <a:tcPr/>
                </a:tc>
                <a:extLst>
                  <a:ext uri="{0D108BD9-81ED-4DB2-BD59-A6C34878D82A}">
                    <a16:rowId xmlns:a16="http://schemas.microsoft.com/office/drawing/2014/main" val="3955096699"/>
                  </a:ext>
                </a:extLst>
              </a:tr>
              <a:tr h="376413">
                <a:tc>
                  <a:txBody>
                    <a:bodyPr/>
                    <a:lstStyle/>
                    <a:p>
                      <a:r>
                        <a:rPr lang="en-US" sz="1600" dirty="0"/>
                        <a:t>GMS</a:t>
                      </a:r>
                      <a:endParaRPr lang="en-PK" sz="1600" dirty="0"/>
                    </a:p>
                  </a:txBody>
                  <a:tcPr/>
                </a:tc>
                <a:tc>
                  <a:txBody>
                    <a:bodyPr/>
                    <a:lstStyle/>
                    <a:p>
                      <a:r>
                        <a:rPr lang="en-US" sz="1600" dirty="0"/>
                        <a:t>2</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D843F52F-B489-F7BF-B0A5-1FB29DCE00FE}"/>
              </a:ext>
            </a:extLst>
          </p:cNvPr>
          <p:cNvSpPr>
            <a:spLocks noGrp="1"/>
          </p:cNvSpPr>
          <p:nvPr>
            <p:ph type="sldNum" sz="quarter" idx="12"/>
          </p:nvPr>
        </p:nvSpPr>
        <p:spPr/>
        <p:txBody>
          <a:bodyPr/>
          <a:lstStyle/>
          <a:p>
            <a:fld id="{D73EE620-6A7D-49ED-9892-2549EE96C797}" type="slidenum">
              <a:rPr lang="en-US" smtClean="0"/>
              <a:t>16</a:t>
            </a:fld>
            <a:endParaRPr lang="en-US"/>
          </a:p>
        </p:txBody>
      </p:sp>
      <p:sp>
        <p:nvSpPr>
          <p:cNvPr id="5" name="TextBox 4">
            <a:extLst>
              <a:ext uri="{FF2B5EF4-FFF2-40B4-BE49-F238E27FC236}">
                <a16:creationId xmlns:a16="http://schemas.microsoft.com/office/drawing/2014/main" id="{F5F39DE6-E4BC-88DE-FB3A-8F44069C9F2B}"/>
              </a:ext>
            </a:extLst>
          </p:cNvPr>
          <p:cNvSpPr txBox="1"/>
          <p:nvPr/>
        </p:nvSpPr>
        <p:spPr>
          <a:xfrm>
            <a:off x="8773939" y="5727592"/>
            <a:ext cx="1492524" cy="584775"/>
          </a:xfrm>
          <a:prstGeom prst="rect">
            <a:avLst/>
          </a:prstGeom>
          <a:noFill/>
        </p:spPr>
        <p:txBody>
          <a:bodyPr wrap="none" rtlCol="0">
            <a:spAutoFit/>
          </a:bodyPr>
          <a:lstStyle/>
          <a:p>
            <a:r>
              <a:rPr lang="en-US" sz="1600" b="0" i="0" u="none" strike="noStrike" baseline="0" dirty="0"/>
              <a:t>total: 1803.72 h</a:t>
            </a:r>
          </a:p>
          <a:p>
            <a:r>
              <a:rPr lang="en-US" sz="1600" b="0" i="0" u="none" strike="noStrike" baseline="0" dirty="0"/>
              <a:t>seizure: 2.61 h</a:t>
            </a:r>
            <a:endParaRPr lang="en-US" sz="1600" dirty="0"/>
          </a:p>
        </p:txBody>
      </p:sp>
      <p:sp>
        <p:nvSpPr>
          <p:cNvPr id="6" name="TextBox 5">
            <a:extLst>
              <a:ext uri="{FF2B5EF4-FFF2-40B4-BE49-F238E27FC236}">
                <a16:creationId xmlns:a16="http://schemas.microsoft.com/office/drawing/2014/main" id="{56CD2FFA-E494-484E-7CCB-33FDDBD7746B}"/>
              </a:ext>
            </a:extLst>
          </p:cNvPr>
          <p:cNvSpPr txBox="1"/>
          <p:nvPr/>
        </p:nvSpPr>
        <p:spPr>
          <a:xfrm>
            <a:off x="511341" y="5694947"/>
            <a:ext cx="1492524" cy="584775"/>
          </a:xfrm>
          <a:prstGeom prst="rect">
            <a:avLst/>
          </a:prstGeom>
          <a:noFill/>
        </p:spPr>
        <p:txBody>
          <a:bodyPr wrap="none" rtlCol="0">
            <a:spAutoFit/>
          </a:bodyPr>
          <a:lstStyle/>
          <a:p>
            <a:r>
              <a:rPr lang="en-US" sz="1600" b="0" i="0" u="none" strike="noStrike" baseline="0" dirty="0"/>
              <a:t>total: 1626.45 h</a:t>
            </a:r>
          </a:p>
          <a:p>
            <a:r>
              <a:rPr lang="en-US" sz="1600" b="0" i="0" u="none" strike="noStrike" baseline="0" dirty="0"/>
              <a:t>seizure: 2.18 h</a:t>
            </a:r>
            <a:endParaRPr lang="en-US" sz="1600" dirty="0"/>
          </a:p>
        </p:txBody>
      </p:sp>
      <p:sp>
        <p:nvSpPr>
          <p:cNvPr id="8" name="Title 1">
            <a:extLst>
              <a:ext uri="{FF2B5EF4-FFF2-40B4-BE49-F238E27FC236}">
                <a16:creationId xmlns:a16="http://schemas.microsoft.com/office/drawing/2014/main" id="{9DF59872-4C75-02F4-522C-9BC0847180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Labelling</a:t>
            </a:r>
            <a:endParaRPr lang="en-PK" sz="2800" i="1" dirty="0">
              <a:solidFill>
                <a:srgbClr val="C00000"/>
              </a:solidFill>
            </a:endParaRPr>
          </a:p>
        </p:txBody>
      </p:sp>
    </p:spTree>
    <p:extLst>
      <p:ext uri="{BB962C8B-B14F-4D97-AF65-F5344CB8AC3E}">
        <p14:creationId xmlns:p14="http://schemas.microsoft.com/office/powerpoint/2010/main" val="13776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30">
            <a:extLst>
              <a:ext uri="{FF2B5EF4-FFF2-40B4-BE49-F238E27FC236}">
                <a16:creationId xmlns:a16="http://schemas.microsoft.com/office/drawing/2014/main" id="{85EA09D3-EA31-7B35-B6FE-AA781BE88FCF}"/>
              </a:ext>
            </a:extLst>
          </p:cNvPr>
          <p:cNvGraphicFramePr>
            <a:graphicFrameLocks noGrp="1"/>
          </p:cNvGraphicFramePr>
          <p:nvPr/>
        </p:nvGraphicFramePr>
        <p:xfrm>
          <a:off x="3939631" y="2921849"/>
          <a:ext cx="3560445" cy="2412151"/>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4967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1" name="Table 30">
            <a:extLst>
              <a:ext uri="{FF2B5EF4-FFF2-40B4-BE49-F238E27FC236}">
                <a16:creationId xmlns:a16="http://schemas.microsoft.com/office/drawing/2014/main" id="{74B00941-43E0-85DD-F2F2-06D3B7C1A280}"/>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17</a:t>
            </a:fld>
            <a:endParaRPr lang="en-US"/>
          </a:p>
        </p:txBody>
      </p:sp>
      <p:sp>
        <p:nvSpPr>
          <p:cNvPr id="10" name="TextBox 9">
            <a:extLst>
              <a:ext uri="{FF2B5EF4-FFF2-40B4-BE49-F238E27FC236}">
                <a16:creationId xmlns:a16="http://schemas.microsoft.com/office/drawing/2014/main" id="{87BE381C-A6FA-ED2A-91C1-176241C2428D}"/>
              </a:ext>
            </a:extLst>
          </p:cNvPr>
          <p:cNvSpPr txBox="1"/>
          <p:nvPr/>
        </p:nvSpPr>
        <p:spPr>
          <a:xfrm>
            <a:off x="1030366" y="1125289"/>
            <a:ext cx="7210917" cy="1384995"/>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 </a:t>
            </a:r>
          </a:p>
          <a:p>
            <a:pPr marL="742950" lvl="1" indent="-285750">
              <a:buClr>
                <a:srgbClr val="C00000"/>
              </a:buClr>
              <a:buFont typeface="Arial" panose="020B0604020202020204" pitchFamily="34" charset="0"/>
              <a:buChar char="•"/>
            </a:pPr>
            <a:r>
              <a:rPr lang="en-US" sz="1600" i="1" dirty="0"/>
              <a:t>Train: 37 patients Test:  9 patients</a:t>
            </a:r>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4" name="Title 1">
            <a:extLst>
              <a:ext uri="{FF2B5EF4-FFF2-40B4-BE49-F238E27FC236}">
                <a16:creationId xmlns:a16="http://schemas.microsoft.com/office/drawing/2014/main" id="{78B828FF-91C0-ACA3-FBB2-DA79D3F60BA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45474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0">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47F980F-4E93-91E3-6EE8-77EA2B20075C}"/>
              </a:ext>
            </a:extLst>
          </p:cNvPr>
          <p:cNvGraphicFramePr>
            <a:graphicFrameLocks noGrp="1"/>
          </p:cNvGraphicFramePr>
          <p:nvPr/>
        </p:nvGraphicFramePr>
        <p:xfrm>
          <a:off x="7680981" y="1188641"/>
          <a:ext cx="4337865" cy="1780010"/>
        </p:xfrm>
        <a:graphic>
          <a:graphicData uri="http://schemas.openxmlformats.org/drawingml/2006/table">
            <a:tbl>
              <a:tblPr firstRow="1" bandRow="1">
                <a:tableStyleId>{F5AB1C69-6EDB-4FF4-983F-18BD219EF322}</a:tableStyleId>
              </a:tblPr>
              <a:tblGrid>
                <a:gridCol w="1587754">
                  <a:extLst>
                    <a:ext uri="{9D8B030D-6E8A-4147-A177-3AD203B41FA5}">
                      <a16:colId xmlns:a16="http://schemas.microsoft.com/office/drawing/2014/main" val="2775245717"/>
                    </a:ext>
                  </a:extLst>
                </a:gridCol>
                <a:gridCol w="1168961">
                  <a:extLst>
                    <a:ext uri="{9D8B030D-6E8A-4147-A177-3AD203B41FA5}">
                      <a16:colId xmlns:a16="http://schemas.microsoft.com/office/drawing/2014/main" val="3656671978"/>
                    </a:ext>
                  </a:extLst>
                </a:gridCol>
                <a:gridCol w="158115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791</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581295</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660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525367</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graphicFrame>
        <p:nvGraphicFramePr>
          <p:cNvPr id="5" name="Table 4">
            <a:extLst>
              <a:ext uri="{FF2B5EF4-FFF2-40B4-BE49-F238E27FC236}">
                <a16:creationId xmlns:a16="http://schemas.microsoft.com/office/drawing/2014/main" id="{D8069702-5471-6359-F740-24E114DD726B}"/>
              </a:ext>
            </a:extLst>
          </p:cNvPr>
          <p:cNvGraphicFramePr>
            <a:graphicFrameLocks noGrp="1"/>
          </p:cNvGraphicFramePr>
          <p:nvPr/>
        </p:nvGraphicFramePr>
        <p:xfrm>
          <a:off x="7718755" y="3544679"/>
          <a:ext cx="4300091" cy="1780010"/>
        </p:xfrm>
        <a:graphic>
          <a:graphicData uri="http://schemas.openxmlformats.org/drawingml/2006/table">
            <a:tbl>
              <a:tblPr firstRow="1" bandRow="1">
                <a:tableStyleId>{F5AB1C69-6EDB-4FF4-983F-18BD219EF322}</a:tableStyleId>
              </a:tblPr>
              <a:tblGrid>
                <a:gridCol w="1505570">
                  <a:extLst>
                    <a:ext uri="{9D8B030D-6E8A-4147-A177-3AD203B41FA5}">
                      <a16:colId xmlns:a16="http://schemas.microsoft.com/office/drawing/2014/main" val="2775245717"/>
                    </a:ext>
                  </a:extLst>
                </a:gridCol>
                <a:gridCol w="1169581">
                  <a:extLst>
                    <a:ext uri="{9D8B030D-6E8A-4147-A177-3AD203B41FA5}">
                      <a16:colId xmlns:a16="http://schemas.microsoft.com/office/drawing/2014/main" val="3656671978"/>
                    </a:ext>
                  </a:extLst>
                </a:gridCol>
                <a:gridCol w="1624940">
                  <a:extLst>
                    <a:ext uri="{9D8B030D-6E8A-4147-A177-3AD203B41FA5}">
                      <a16:colId xmlns:a16="http://schemas.microsoft.com/office/drawing/2014/main" val="3262746779"/>
                    </a:ext>
                  </a:extLst>
                </a:gridCol>
              </a:tblGrid>
              <a:tr h="788802">
                <a:tc>
                  <a:txBody>
                    <a:bodyPr/>
                    <a:lstStyle/>
                    <a:p>
                      <a:pPr algn="ctr"/>
                      <a:r>
                        <a:rPr lang="en-US" sz="1600" b="1" dirty="0">
                          <a:solidFill>
                            <a:sysClr val="windowText" lastClr="000000"/>
                          </a:solidFill>
                        </a:rPr>
                        <a:t>Dataset</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Seizure windows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ysClr val="windowText" lastClr="000000"/>
                          </a:solidFill>
                        </a:rPr>
                        <a:t># of Non-seizure</a:t>
                      </a:r>
                    </a:p>
                    <a:p>
                      <a:pPr algn="ctr"/>
                      <a:r>
                        <a:rPr lang="en-US" sz="1600" b="1" dirty="0">
                          <a:solidFill>
                            <a:sysClr val="windowText" lastClr="000000"/>
                          </a:solidFill>
                        </a:rPr>
                        <a:t>Windows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157842"/>
                  </a:ext>
                </a:extLst>
              </a:tr>
              <a:tr h="513142">
                <a:tc>
                  <a:txBody>
                    <a:bodyPr/>
                    <a:lstStyle/>
                    <a:p>
                      <a:pPr algn="ctr"/>
                      <a:r>
                        <a:rPr lang="en-US" sz="1600" b="1" dirty="0"/>
                        <a:t>Three- 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kern="1200" dirty="0">
                          <a:solidFill>
                            <a:schemeClr val="dk1"/>
                          </a:solidFill>
                          <a:effectLst/>
                        </a:rPr>
                        <a:t>150</a:t>
                      </a:r>
                      <a:r>
                        <a:rPr lang="en-PK" sz="1600" b="0" kern="1200" dirty="0">
                          <a:solidFill>
                            <a:schemeClr val="dk1"/>
                          </a:solidFill>
                          <a:effectLst/>
                        </a:rPr>
                        <a:t>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600" b="0" dirty="0"/>
                        <a:t>67104</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6915656"/>
                  </a:ext>
                </a:extLst>
              </a:tr>
              <a:tr h="478066">
                <a:tc>
                  <a:txBody>
                    <a:bodyPr/>
                    <a:lstStyle/>
                    <a:p>
                      <a:pPr algn="ctr"/>
                      <a:r>
                        <a:rPr lang="en-US" sz="1600" b="1" dirty="0"/>
                        <a:t>Five-feature</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dirty="0"/>
                        <a:t>125</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tc>
                  <a:txBody>
                    <a:bodyPr/>
                    <a:lstStyle/>
                    <a:p>
                      <a:r>
                        <a:rPr lang="en-US" sz="1600" b="0" kern="1200" dirty="0">
                          <a:solidFill>
                            <a:schemeClr val="dk1"/>
                          </a:solidFill>
                          <a:effectLst/>
                        </a:rPr>
                        <a:t>59370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488"/>
                    </a:solidFill>
                  </a:tcPr>
                </a:tc>
                <a:extLst>
                  <a:ext uri="{0D108BD9-81ED-4DB2-BD59-A6C34878D82A}">
                    <a16:rowId xmlns:a16="http://schemas.microsoft.com/office/drawing/2014/main" val="1204553914"/>
                  </a:ext>
                </a:extLst>
              </a:tr>
            </a:tbl>
          </a:graphicData>
        </a:graphic>
      </p:graphicFrame>
      <p:sp>
        <p:nvSpPr>
          <p:cNvPr id="6" name="TextBox 5">
            <a:extLst>
              <a:ext uri="{FF2B5EF4-FFF2-40B4-BE49-F238E27FC236}">
                <a16:creationId xmlns:a16="http://schemas.microsoft.com/office/drawing/2014/main" id="{8A98CC85-E791-8403-493B-8F21CDEDB1F3}"/>
              </a:ext>
            </a:extLst>
          </p:cNvPr>
          <p:cNvSpPr txBox="1"/>
          <p:nvPr/>
        </p:nvSpPr>
        <p:spPr>
          <a:xfrm>
            <a:off x="9348821" y="718731"/>
            <a:ext cx="643318" cy="369332"/>
          </a:xfrm>
          <a:prstGeom prst="rect">
            <a:avLst/>
          </a:prstGeom>
          <a:noFill/>
        </p:spPr>
        <p:txBody>
          <a:bodyPr wrap="none" rtlCol="0">
            <a:spAutoFit/>
          </a:bodyPr>
          <a:lstStyle/>
          <a:p>
            <a:r>
              <a:rPr lang="en-US" dirty="0"/>
              <a:t>Train</a:t>
            </a:r>
            <a:endParaRPr lang="en-PK" dirty="0"/>
          </a:p>
        </p:txBody>
      </p:sp>
      <p:sp>
        <p:nvSpPr>
          <p:cNvPr id="7" name="TextBox 6">
            <a:extLst>
              <a:ext uri="{FF2B5EF4-FFF2-40B4-BE49-F238E27FC236}">
                <a16:creationId xmlns:a16="http://schemas.microsoft.com/office/drawing/2014/main" id="{39569F2C-2D38-1965-0012-7B73336E1170}"/>
              </a:ext>
            </a:extLst>
          </p:cNvPr>
          <p:cNvSpPr txBox="1"/>
          <p:nvPr/>
        </p:nvSpPr>
        <p:spPr>
          <a:xfrm>
            <a:off x="9323100" y="3011075"/>
            <a:ext cx="555921" cy="369332"/>
          </a:xfrm>
          <a:prstGeom prst="rect">
            <a:avLst/>
          </a:prstGeom>
          <a:noFill/>
        </p:spPr>
        <p:txBody>
          <a:bodyPr wrap="none" rtlCol="0">
            <a:spAutoFit/>
          </a:bodyPr>
          <a:lstStyle/>
          <a:p>
            <a:r>
              <a:rPr lang="en-US" dirty="0"/>
              <a:t>Test</a:t>
            </a:r>
            <a:endParaRPr lang="en-PK" dirty="0"/>
          </a:p>
        </p:txBody>
      </p:sp>
      <p:sp>
        <p:nvSpPr>
          <p:cNvPr id="13" name="TextBox 12">
            <a:extLst>
              <a:ext uri="{FF2B5EF4-FFF2-40B4-BE49-F238E27FC236}">
                <a16:creationId xmlns:a16="http://schemas.microsoft.com/office/drawing/2014/main" id="{57EA5E68-9754-6712-01ED-B355B5734695}"/>
              </a:ext>
            </a:extLst>
          </p:cNvPr>
          <p:cNvSpPr txBox="1"/>
          <p:nvPr/>
        </p:nvSpPr>
        <p:spPr>
          <a:xfrm>
            <a:off x="452946" y="5669152"/>
            <a:ext cx="7423786" cy="64633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Undersampling is applied to the train set to balance the classes</a:t>
            </a:r>
          </a:p>
          <a:p>
            <a:pPr marL="285750" indent="-285750">
              <a:buClr>
                <a:srgbClr val="C00000"/>
              </a:buClr>
              <a:buFont typeface="Arial" panose="020B0604020202020204" pitchFamily="34" charset="0"/>
              <a:buChar char="•"/>
            </a:pPr>
            <a:r>
              <a:rPr lang="en-US" dirty="0"/>
              <a:t>Z-standardization is applied to both train and test set</a:t>
            </a:r>
          </a:p>
        </p:txBody>
      </p:sp>
      <p:sp>
        <p:nvSpPr>
          <p:cNvPr id="2" name="Slide Number Placeholder 1">
            <a:extLst>
              <a:ext uri="{FF2B5EF4-FFF2-40B4-BE49-F238E27FC236}">
                <a16:creationId xmlns:a16="http://schemas.microsoft.com/office/drawing/2014/main" id="{FBAD030D-D52B-FB01-4080-F7FEBDD4A981}"/>
              </a:ext>
            </a:extLst>
          </p:cNvPr>
          <p:cNvSpPr>
            <a:spLocks noGrp="1"/>
          </p:cNvSpPr>
          <p:nvPr>
            <p:ph type="sldNum" sz="quarter" idx="12"/>
          </p:nvPr>
        </p:nvSpPr>
        <p:spPr/>
        <p:txBody>
          <a:bodyPr/>
          <a:lstStyle/>
          <a:p>
            <a:fld id="{D73EE620-6A7D-49ED-9892-2549EE96C797}" type="slidenum">
              <a:rPr lang="en-US" smtClean="0"/>
              <a:t>18</a:t>
            </a:fld>
            <a:endParaRPr lang="en-US" dirty="0"/>
          </a:p>
        </p:txBody>
      </p:sp>
      <p:graphicFrame>
        <p:nvGraphicFramePr>
          <p:cNvPr id="12" name="Table 30">
            <a:extLst>
              <a:ext uri="{FF2B5EF4-FFF2-40B4-BE49-F238E27FC236}">
                <a16:creationId xmlns:a16="http://schemas.microsoft.com/office/drawing/2014/main" id="{E9806E06-2C89-C189-02D9-F79DC8A6608B}"/>
              </a:ext>
            </a:extLst>
          </p:cNvPr>
          <p:cNvGraphicFramePr>
            <a:graphicFrameLocks noGrp="1"/>
          </p:cNvGraphicFramePr>
          <p:nvPr/>
        </p:nvGraphicFramePr>
        <p:xfrm>
          <a:off x="3939631" y="2921849"/>
          <a:ext cx="3560445" cy="2397760"/>
        </p:xfrm>
        <a:graphic>
          <a:graphicData uri="http://schemas.openxmlformats.org/drawingml/2006/table">
            <a:tbl>
              <a:tblPr firstRow="1" bandRow="1">
                <a:tableStyleId>{2A488322-F2BA-4B5B-9748-0D474271808F}</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Three-feature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439890408"/>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370840">
                <a:tc>
                  <a:txBody>
                    <a:bodyPr/>
                    <a:lstStyle/>
                    <a:p>
                      <a:r>
                        <a:rPr lang="en-US" sz="1600" dirty="0"/>
                        <a:t>FIAS</a:t>
                      </a:r>
                      <a:endParaRPr lang="en-PK" sz="1600" dirty="0"/>
                    </a:p>
                  </a:txBody>
                  <a:tcPr/>
                </a:tc>
                <a:tc>
                  <a:txBody>
                    <a:bodyPr/>
                    <a:lstStyle/>
                    <a:p>
                      <a:r>
                        <a:rPr lang="en-US" sz="1600" dirty="0"/>
                        <a:t>48</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30621">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graphicFrame>
        <p:nvGraphicFramePr>
          <p:cNvPr id="14" name="Table 30">
            <a:extLst>
              <a:ext uri="{FF2B5EF4-FFF2-40B4-BE49-F238E27FC236}">
                <a16:creationId xmlns:a16="http://schemas.microsoft.com/office/drawing/2014/main" id="{B748F5CB-89AC-2D2C-8F8E-F629A1472409}"/>
              </a:ext>
            </a:extLst>
          </p:cNvPr>
          <p:cNvGraphicFramePr>
            <a:graphicFrameLocks noGrp="1"/>
          </p:cNvGraphicFramePr>
          <p:nvPr/>
        </p:nvGraphicFramePr>
        <p:xfrm>
          <a:off x="334173" y="2926929"/>
          <a:ext cx="3560445" cy="2397760"/>
        </p:xfrm>
        <a:graphic>
          <a:graphicData uri="http://schemas.openxmlformats.org/drawingml/2006/table">
            <a:tbl>
              <a:tblPr firstRow="1" bandRow="1">
                <a:tableStyleId>{85BE263C-DBD7-4A20-BB59-AAB30ACAA65A}</a:tableStyleId>
              </a:tblPr>
              <a:tblGrid>
                <a:gridCol w="998220">
                  <a:extLst>
                    <a:ext uri="{9D8B030D-6E8A-4147-A177-3AD203B41FA5}">
                      <a16:colId xmlns:a16="http://schemas.microsoft.com/office/drawing/2014/main" val="2563291082"/>
                    </a:ext>
                  </a:extLst>
                </a:gridCol>
                <a:gridCol w="1272921">
                  <a:extLst>
                    <a:ext uri="{9D8B030D-6E8A-4147-A177-3AD203B41FA5}">
                      <a16:colId xmlns:a16="http://schemas.microsoft.com/office/drawing/2014/main" val="1944518844"/>
                    </a:ext>
                  </a:extLst>
                </a:gridCol>
                <a:gridCol w="1289304">
                  <a:extLst>
                    <a:ext uri="{9D8B030D-6E8A-4147-A177-3AD203B41FA5}">
                      <a16:colId xmlns:a16="http://schemas.microsoft.com/office/drawing/2014/main" val="2105465556"/>
                    </a:ext>
                  </a:extLst>
                </a:gridCol>
              </a:tblGrid>
              <a:tr h="370840">
                <a:tc gridSpan="3">
                  <a:txBody>
                    <a:bodyPr/>
                    <a:lstStyle/>
                    <a:p>
                      <a:r>
                        <a:rPr lang="en-US" dirty="0"/>
                        <a:t>Five-feature dataset</a:t>
                      </a:r>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4124219315"/>
                  </a:ext>
                </a:extLst>
              </a:tr>
              <a:tr h="370840">
                <a:tc>
                  <a:txBody>
                    <a:bodyPr/>
                    <a:lstStyle/>
                    <a:p>
                      <a:r>
                        <a:rPr lang="en-US" sz="1600" b="1" dirty="0"/>
                        <a:t>Seizure Types</a:t>
                      </a:r>
                      <a:endParaRPr lang="en-PK" sz="1600" b="1" dirty="0"/>
                    </a:p>
                  </a:txBody>
                  <a:tcPr/>
                </a:tc>
                <a:tc>
                  <a:txBody>
                    <a:bodyPr/>
                    <a:lstStyle/>
                    <a:p>
                      <a:r>
                        <a:rPr lang="en-US" sz="1600" b="1" dirty="0"/>
                        <a:t># of events</a:t>
                      </a:r>
                    </a:p>
                    <a:p>
                      <a:r>
                        <a:rPr lang="en-US" sz="1600" b="1" dirty="0"/>
                        <a:t>Train</a:t>
                      </a:r>
                      <a:endParaRPr lang="en-PK" sz="1600" b="1" dirty="0"/>
                    </a:p>
                  </a:txBody>
                  <a:tcPr/>
                </a:tc>
                <a:tc>
                  <a:txBody>
                    <a:bodyPr/>
                    <a:lstStyle/>
                    <a:p>
                      <a:r>
                        <a:rPr lang="en-US" sz="1600" b="1" dirty="0"/>
                        <a:t># of events</a:t>
                      </a:r>
                    </a:p>
                    <a:p>
                      <a:r>
                        <a:rPr lang="en-US" sz="1600" b="1" dirty="0"/>
                        <a:t>Test</a:t>
                      </a:r>
                      <a:endParaRPr lang="en-PK" sz="1600" b="1" dirty="0"/>
                    </a:p>
                  </a:txBody>
                  <a:tcPr/>
                </a:tc>
                <a:extLst>
                  <a:ext uri="{0D108BD9-81ED-4DB2-BD59-A6C34878D82A}">
                    <a16:rowId xmlns:a16="http://schemas.microsoft.com/office/drawing/2014/main" val="1096740963"/>
                  </a:ext>
                </a:extLst>
              </a:tr>
              <a:tr h="287268">
                <a:tc>
                  <a:txBody>
                    <a:bodyPr/>
                    <a:lstStyle/>
                    <a:p>
                      <a:r>
                        <a:rPr lang="en-US" sz="1600" dirty="0"/>
                        <a:t>FIAS</a:t>
                      </a:r>
                      <a:endParaRPr lang="en-PK" sz="1600" dirty="0"/>
                    </a:p>
                  </a:txBody>
                  <a:tcPr/>
                </a:tc>
                <a:tc>
                  <a:txBody>
                    <a:bodyPr/>
                    <a:lstStyle/>
                    <a:p>
                      <a:r>
                        <a:rPr lang="en-US" sz="1600" dirty="0"/>
                        <a:t>42</a:t>
                      </a:r>
                      <a:endParaRPr lang="en-PK" sz="1600" dirty="0"/>
                    </a:p>
                  </a:txBody>
                  <a:tcPr/>
                </a:tc>
                <a:tc>
                  <a:txBody>
                    <a:bodyPr/>
                    <a:lstStyle/>
                    <a:p>
                      <a:r>
                        <a:rPr lang="en-US" sz="1600" dirty="0"/>
                        <a:t>12</a:t>
                      </a:r>
                      <a:endParaRPr lang="en-PK" sz="1600" dirty="0"/>
                    </a:p>
                  </a:txBody>
                  <a:tcPr/>
                </a:tc>
                <a:extLst>
                  <a:ext uri="{0D108BD9-81ED-4DB2-BD59-A6C34878D82A}">
                    <a16:rowId xmlns:a16="http://schemas.microsoft.com/office/drawing/2014/main" val="1097752568"/>
                  </a:ext>
                </a:extLst>
              </a:tr>
              <a:tr h="370840">
                <a:tc>
                  <a:txBody>
                    <a:bodyPr/>
                    <a:lstStyle/>
                    <a:p>
                      <a:r>
                        <a:rPr lang="en-US" sz="1600" dirty="0"/>
                        <a:t>FAS</a:t>
                      </a:r>
                      <a:endParaRPr lang="en-PK" sz="1600" dirty="0"/>
                    </a:p>
                  </a:txBody>
                  <a:tcPr/>
                </a:tc>
                <a:tc>
                  <a:txBody>
                    <a:bodyPr/>
                    <a:lstStyle/>
                    <a:p>
                      <a:r>
                        <a:rPr lang="en-US" sz="1600" dirty="0"/>
                        <a:t>18</a:t>
                      </a:r>
                      <a:endParaRPr lang="en-PK" sz="1600" dirty="0"/>
                    </a:p>
                  </a:txBody>
                  <a:tcPr/>
                </a:tc>
                <a:tc>
                  <a:txBody>
                    <a:bodyPr/>
                    <a:lstStyle/>
                    <a:p>
                      <a:r>
                        <a:rPr lang="en-US" sz="1600" dirty="0"/>
                        <a:t>3</a:t>
                      </a:r>
                      <a:endParaRPr lang="en-PK" sz="1600" dirty="0"/>
                    </a:p>
                  </a:txBody>
                  <a:tcPr/>
                </a:tc>
                <a:extLst>
                  <a:ext uri="{0D108BD9-81ED-4DB2-BD59-A6C34878D82A}">
                    <a16:rowId xmlns:a16="http://schemas.microsoft.com/office/drawing/2014/main" val="1126075977"/>
                  </a:ext>
                </a:extLst>
              </a:tr>
              <a:tr h="370840">
                <a:tc>
                  <a:txBody>
                    <a:bodyPr/>
                    <a:lstStyle/>
                    <a:p>
                      <a:r>
                        <a:rPr lang="en-US" sz="1600" dirty="0"/>
                        <a:t>TCS</a:t>
                      </a:r>
                      <a:endParaRPr lang="en-PK" sz="1600" dirty="0"/>
                    </a:p>
                  </a:txBody>
                  <a:tcPr/>
                </a:tc>
                <a:tc>
                  <a:txBody>
                    <a:bodyPr/>
                    <a:lstStyle/>
                    <a:p>
                      <a:r>
                        <a:rPr lang="en-US" sz="1600" dirty="0"/>
                        <a:t>7</a:t>
                      </a:r>
                      <a:endParaRPr lang="en-PK" sz="1600" dirty="0"/>
                    </a:p>
                  </a:txBody>
                  <a:tcPr/>
                </a:tc>
                <a:tc>
                  <a:txBody>
                    <a:bodyPr/>
                    <a:lstStyle/>
                    <a:p>
                      <a:r>
                        <a:rPr lang="en-US" sz="1600" dirty="0"/>
                        <a:t>4</a:t>
                      </a:r>
                      <a:endParaRPr lang="en-PK" sz="1600" dirty="0"/>
                    </a:p>
                  </a:txBody>
                  <a:tcPr/>
                </a:tc>
                <a:extLst>
                  <a:ext uri="{0D108BD9-81ED-4DB2-BD59-A6C34878D82A}">
                    <a16:rowId xmlns:a16="http://schemas.microsoft.com/office/drawing/2014/main" val="3955096699"/>
                  </a:ext>
                </a:extLst>
              </a:tr>
              <a:tr h="370840">
                <a:tc>
                  <a:txBody>
                    <a:bodyPr/>
                    <a:lstStyle/>
                    <a:p>
                      <a:r>
                        <a:rPr lang="en-US" sz="1600" dirty="0"/>
                        <a:t>GMS</a:t>
                      </a:r>
                      <a:endParaRPr lang="en-PK" sz="1600" dirty="0"/>
                    </a:p>
                  </a:txBody>
                  <a:tcPr/>
                </a:tc>
                <a:tc>
                  <a:txBody>
                    <a:bodyPr/>
                    <a:lstStyle/>
                    <a:p>
                      <a:r>
                        <a:rPr lang="en-US" sz="1600" dirty="0"/>
                        <a:t>1</a:t>
                      </a:r>
                      <a:endParaRPr lang="en-PK" sz="1600" dirty="0"/>
                    </a:p>
                  </a:txBody>
                  <a:tcPr/>
                </a:tc>
                <a:tc>
                  <a:txBody>
                    <a:bodyPr/>
                    <a:lstStyle/>
                    <a:p>
                      <a:r>
                        <a:rPr lang="en-US" sz="1600" dirty="0"/>
                        <a:t>1</a:t>
                      </a:r>
                      <a:endParaRPr lang="en-PK" sz="1600" dirty="0"/>
                    </a:p>
                  </a:txBody>
                  <a:tcPr/>
                </a:tc>
                <a:extLst>
                  <a:ext uri="{0D108BD9-81ED-4DB2-BD59-A6C34878D82A}">
                    <a16:rowId xmlns:a16="http://schemas.microsoft.com/office/drawing/2014/main" val="298965779"/>
                  </a:ext>
                </a:extLst>
              </a:tr>
            </a:tbl>
          </a:graphicData>
        </a:graphic>
      </p:graphicFrame>
      <p:sp>
        <p:nvSpPr>
          <p:cNvPr id="9" name="TextBox 8">
            <a:extLst>
              <a:ext uri="{FF2B5EF4-FFF2-40B4-BE49-F238E27FC236}">
                <a16:creationId xmlns:a16="http://schemas.microsoft.com/office/drawing/2014/main" id="{5563C376-FBBF-8E49-2336-DDE49AE1D0A7}"/>
              </a:ext>
            </a:extLst>
          </p:cNvPr>
          <p:cNvSpPr txBox="1"/>
          <p:nvPr/>
        </p:nvSpPr>
        <p:spPr>
          <a:xfrm>
            <a:off x="1030366" y="1125289"/>
            <a:ext cx="7210917" cy="1631216"/>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Train-Test split is done based on the Patients</a:t>
            </a:r>
          </a:p>
          <a:p>
            <a:pPr marL="742950" lvl="1" indent="-285750">
              <a:buClr>
                <a:srgbClr val="C00000"/>
              </a:buClr>
              <a:buFont typeface="Arial" panose="020B0604020202020204" pitchFamily="34" charset="0"/>
              <a:buChar char="•"/>
            </a:pPr>
            <a:r>
              <a:rPr lang="en-US" sz="1600" i="1" dirty="0"/>
              <a:t>Train: 37 patients Test:  9 patients</a:t>
            </a:r>
          </a:p>
          <a:p>
            <a:pPr lvl="1">
              <a:buClr>
                <a:srgbClr val="C00000"/>
              </a:buClr>
            </a:pPr>
            <a:endParaRPr lang="en-US" sz="1600" i="1" dirty="0"/>
          </a:p>
          <a:p>
            <a:pPr marL="285750" indent="-285750">
              <a:buClr>
                <a:srgbClr val="C00000"/>
              </a:buClr>
              <a:buFont typeface="Wingdings" panose="05000000000000000000" pitchFamily="2" charset="2"/>
              <a:buChar char="§"/>
            </a:pPr>
            <a:r>
              <a:rPr lang="en-US" dirty="0"/>
              <a:t>Test set:</a:t>
            </a:r>
          </a:p>
          <a:p>
            <a:pPr marL="742950" lvl="1" indent="-285750">
              <a:buClr>
                <a:srgbClr val="C00000"/>
              </a:buClr>
              <a:buFont typeface="Arial" panose="020B0604020202020204" pitchFamily="34" charset="0"/>
              <a:buChar char="•"/>
            </a:pPr>
            <a:r>
              <a:rPr lang="en-US" sz="1600" i="1" dirty="0"/>
              <a:t>all motoric seizure types </a:t>
            </a:r>
          </a:p>
          <a:p>
            <a:pPr marL="742950" lvl="1" indent="-285750">
              <a:buClr>
                <a:srgbClr val="C00000"/>
              </a:buClr>
              <a:buFont typeface="Arial" panose="020B0604020202020204" pitchFamily="34" charset="0"/>
              <a:buChar char="•"/>
            </a:pPr>
            <a:r>
              <a:rPr lang="en-US" sz="1600" i="1" dirty="0"/>
              <a:t>patients with high and low numbers of seizures</a:t>
            </a:r>
          </a:p>
        </p:txBody>
      </p:sp>
      <p:sp>
        <p:nvSpPr>
          <p:cNvPr id="11" name="Title 1">
            <a:extLst>
              <a:ext uri="{FF2B5EF4-FFF2-40B4-BE49-F238E27FC236}">
                <a16:creationId xmlns:a16="http://schemas.microsoft.com/office/drawing/2014/main" id="{FD262427-A28B-189E-A0B8-A22E24C0AE3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preprocessing – </a:t>
            </a:r>
            <a:r>
              <a:rPr lang="en-US" sz="2800" i="1" dirty="0">
                <a:solidFill>
                  <a:srgbClr val="C00000"/>
                </a:solidFill>
              </a:rPr>
              <a:t>Train-Test split</a:t>
            </a:r>
            <a:endParaRPr lang="en-PK" sz="2800" i="1" dirty="0">
              <a:solidFill>
                <a:srgbClr val="C00000"/>
              </a:solidFill>
            </a:endParaRPr>
          </a:p>
        </p:txBody>
      </p:sp>
    </p:spTree>
    <p:extLst>
      <p:ext uri="{BB962C8B-B14F-4D97-AF65-F5344CB8AC3E}">
        <p14:creationId xmlns:p14="http://schemas.microsoft.com/office/powerpoint/2010/main" val="358586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3A1D70-F306-E100-56CD-065574714772}"/>
              </a:ext>
            </a:extLst>
          </p:cNvPr>
          <p:cNvSpPr/>
          <p:nvPr/>
        </p:nvSpPr>
        <p:spPr>
          <a:xfrm>
            <a:off x="2233996" y="3538444"/>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64,ReLU</a:t>
            </a:r>
            <a:endParaRPr lang="en-PK" sz="1200" dirty="0"/>
          </a:p>
        </p:txBody>
      </p:sp>
      <p:sp>
        <p:nvSpPr>
          <p:cNvPr id="5" name="Rectangle 4">
            <a:extLst>
              <a:ext uri="{FF2B5EF4-FFF2-40B4-BE49-F238E27FC236}">
                <a16:creationId xmlns:a16="http://schemas.microsoft.com/office/drawing/2014/main" id="{1D6D361A-3C85-0401-1430-2A274CFA8A94}"/>
              </a:ext>
            </a:extLst>
          </p:cNvPr>
          <p:cNvSpPr/>
          <p:nvPr/>
        </p:nvSpPr>
        <p:spPr>
          <a:xfrm>
            <a:off x="2233993" y="3815952"/>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6" name="Rectangle 5">
            <a:extLst>
              <a:ext uri="{FF2B5EF4-FFF2-40B4-BE49-F238E27FC236}">
                <a16:creationId xmlns:a16="http://schemas.microsoft.com/office/drawing/2014/main" id="{914F89FC-C23C-26F5-3832-136A19FAE91D}"/>
              </a:ext>
            </a:extLst>
          </p:cNvPr>
          <p:cNvSpPr/>
          <p:nvPr/>
        </p:nvSpPr>
        <p:spPr>
          <a:xfrm>
            <a:off x="2233990" y="4032829"/>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7" name="Rectangle 6">
            <a:extLst>
              <a:ext uri="{FF2B5EF4-FFF2-40B4-BE49-F238E27FC236}">
                <a16:creationId xmlns:a16="http://schemas.microsoft.com/office/drawing/2014/main" id="{4CB775A7-0611-7297-25A0-C704C523EED4}"/>
              </a:ext>
            </a:extLst>
          </p:cNvPr>
          <p:cNvSpPr/>
          <p:nvPr/>
        </p:nvSpPr>
        <p:spPr>
          <a:xfrm>
            <a:off x="2233990" y="4675685"/>
            <a:ext cx="1499095" cy="277509"/>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24" name="Rectangle 23">
            <a:extLst>
              <a:ext uri="{FF2B5EF4-FFF2-40B4-BE49-F238E27FC236}">
                <a16:creationId xmlns:a16="http://schemas.microsoft.com/office/drawing/2014/main" id="{25CEC2B4-96A4-450E-B4C7-7C2FF16E2A57}"/>
              </a:ext>
            </a:extLst>
          </p:cNvPr>
          <p:cNvSpPr/>
          <p:nvPr/>
        </p:nvSpPr>
        <p:spPr>
          <a:xfrm>
            <a:off x="4156617" y="5333679"/>
            <a:ext cx="3375129"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32" name="Rectangle 31">
            <a:extLst>
              <a:ext uri="{FF2B5EF4-FFF2-40B4-BE49-F238E27FC236}">
                <a16:creationId xmlns:a16="http://schemas.microsoft.com/office/drawing/2014/main" id="{5144EDC1-6BBF-BA30-ADE4-7BBC0EBBD527}"/>
              </a:ext>
            </a:extLst>
          </p:cNvPr>
          <p:cNvSpPr/>
          <p:nvPr/>
        </p:nvSpPr>
        <p:spPr>
          <a:xfrm>
            <a:off x="2233990" y="4247114"/>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33" name="Rectangle 32">
            <a:extLst>
              <a:ext uri="{FF2B5EF4-FFF2-40B4-BE49-F238E27FC236}">
                <a16:creationId xmlns:a16="http://schemas.microsoft.com/office/drawing/2014/main" id="{305FC998-E337-32D9-5E0F-C08A3396DE25}"/>
              </a:ext>
            </a:extLst>
          </p:cNvPr>
          <p:cNvSpPr/>
          <p:nvPr/>
        </p:nvSpPr>
        <p:spPr>
          <a:xfrm>
            <a:off x="2233990" y="4461400"/>
            <a:ext cx="1499095" cy="216876"/>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34" name="Rectangle 33">
            <a:extLst>
              <a:ext uri="{FF2B5EF4-FFF2-40B4-BE49-F238E27FC236}">
                <a16:creationId xmlns:a16="http://schemas.microsoft.com/office/drawing/2014/main" id="{2311D7EB-DE1F-F277-A6AD-AF2544979964}"/>
              </a:ext>
            </a:extLst>
          </p:cNvPr>
          <p:cNvSpPr/>
          <p:nvPr/>
        </p:nvSpPr>
        <p:spPr>
          <a:xfrm>
            <a:off x="4698885" y="5550557"/>
            <a:ext cx="2290591" cy="216876"/>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37" name="Rectangle 36">
            <a:extLst>
              <a:ext uri="{FF2B5EF4-FFF2-40B4-BE49-F238E27FC236}">
                <a16:creationId xmlns:a16="http://schemas.microsoft.com/office/drawing/2014/main" id="{056338DC-C765-AA99-399A-94F7AA39DBCE}"/>
              </a:ext>
            </a:extLst>
          </p:cNvPr>
          <p:cNvSpPr/>
          <p:nvPr/>
        </p:nvSpPr>
        <p:spPr>
          <a:xfrm>
            <a:off x="5094644" y="3562765"/>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38" name="Rectangle 37">
            <a:extLst>
              <a:ext uri="{FF2B5EF4-FFF2-40B4-BE49-F238E27FC236}">
                <a16:creationId xmlns:a16="http://schemas.microsoft.com/office/drawing/2014/main" id="{D2034179-9334-4008-E597-8413EAF9FCFA}"/>
              </a:ext>
            </a:extLst>
          </p:cNvPr>
          <p:cNvSpPr/>
          <p:nvPr/>
        </p:nvSpPr>
        <p:spPr>
          <a:xfrm>
            <a:off x="5094641" y="3840273"/>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39" name="Rectangle 38">
            <a:extLst>
              <a:ext uri="{FF2B5EF4-FFF2-40B4-BE49-F238E27FC236}">
                <a16:creationId xmlns:a16="http://schemas.microsoft.com/office/drawing/2014/main" id="{D16D7D42-B9DF-96F1-45C5-4C656D7BC7D3}"/>
              </a:ext>
            </a:extLst>
          </p:cNvPr>
          <p:cNvSpPr/>
          <p:nvPr/>
        </p:nvSpPr>
        <p:spPr>
          <a:xfrm>
            <a:off x="5094638" y="405715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0" name="Rectangle 39">
            <a:extLst>
              <a:ext uri="{FF2B5EF4-FFF2-40B4-BE49-F238E27FC236}">
                <a16:creationId xmlns:a16="http://schemas.microsoft.com/office/drawing/2014/main" id="{E7271F42-9331-8CA6-3BDE-95483B5501BE}"/>
              </a:ext>
            </a:extLst>
          </p:cNvPr>
          <p:cNvSpPr/>
          <p:nvPr/>
        </p:nvSpPr>
        <p:spPr>
          <a:xfrm>
            <a:off x="5094638" y="4700006"/>
            <a:ext cx="1499095" cy="2775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1" name="Rectangle 40">
            <a:extLst>
              <a:ext uri="{FF2B5EF4-FFF2-40B4-BE49-F238E27FC236}">
                <a16:creationId xmlns:a16="http://schemas.microsoft.com/office/drawing/2014/main" id="{83E746B7-0698-C098-81A4-DE89DF5033B7}"/>
              </a:ext>
            </a:extLst>
          </p:cNvPr>
          <p:cNvSpPr/>
          <p:nvPr/>
        </p:nvSpPr>
        <p:spPr>
          <a:xfrm>
            <a:off x="5094638" y="4271436"/>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ReLU</a:t>
            </a:r>
            <a:endParaRPr lang="en-PK" sz="1200" dirty="0"/>
          </a:p>
        </p:txBody>
      </p:sp>
      <p:sp>
        <p:nvSpPr>
          <p:cNvPr id="42" name="Rectangle 41">
            <a:extLst>
              <a:ext uri="{FF2B5EF4-FFF2-40B4-BE49-F238E27FC236}">
                <a16:creationId xmlns:a16="http://schemas.microsoft.com/office/drawing/2014/main" id="{39F037F5-B69F-EB8F-C386-B9401CA29C2B}"/>
              </a:ext>
            </a:extLst>
          </p:cNvPr>
          <p:cNvSpPr/>
          <p:nvPr/>
        </p:nvSpPr>
        <p:spPr>
          <a:xfrm>
            <a:off x="5094638" y="4485721"/>
            <a:ext cx="1499095" cy="21687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3" name="Rectangle 42">
            <a:extLst>
              <a:ext uri="{FF2B5EF4-FFF2-40B4-BE49-F238E27FC236}">
                <a16:creationId xmlns:a16="http://schemas.microsoft.com/office/drawing/2014/main" id="{C0E98453-255F-80CF-048A-E00E9288852A}"/>
              </a:ext>
            </a:extLst>
          </p:cNvPr>
          <p:cNvSpPr/>
          <p:nvPr/>
        </p:nvSpPr>
        <p:spPr>
          <a:xfrm>
            <a:off x="7952587" y="3562765"/>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Conv1D, 2, 64, ReLU</a:t>
            </a:r>
            <a:endParaRPr lang="en-PK" sz="1200" dirty="0"/>
          </a:p>
        </p:txBody>
      </p:sp>
      <p:sp>
        <p:nvSpPr>
          <p:cNvPr id="44" name="Rectangle 43">
            <a:extLst>
              <a:ext uri="{FF2B5EF4-FFF2-40B4-BE49-F238E27FC236}">
                <a16:creationId xmlns:a16="http://schemas.microsoft.com/office/drawing/2014/main" id="{E732F21F-99BF-B077-751D-B1C744EB11A6}"/>
              </a:ext>
            </a:extLst>
          </p:cNvPr>
          <p:cNvSpPr/>
          <p:nvPr/>
        </p:nvSpPr>
        <p:spPr>
          <a:xfrm>
            <a:off x="7952584" y="3840273"/>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Max-Pool, 2</a:t>
            </a:r>
            <a:endParaRPr lang="en-PK" sz="1200" dirty="0"/>
          </a:p>
        </p:txBody>
      </p:sp>
      <p:sp>
        <p:nvSpPr>
          <p:cNvPr id="45" name="Rectangle 44">
            <a:extLst>
              <a:ext uri="{FF2B5EF4-FFF2-40B4-BE49-F238E27FC236}">
                <a16:creationId xmlns:a16="http://schemas.microsoft.com/office/drawing/2014/main" id="{7528429F-A5DF-9916-D218-1A6028BD068F}"/>
              </a:ext>
            </a:extLst>
          </p:cNvPr>
          <p:cNvSpPr/>
          <p:nvPr/>
        </p:nvSpPr>
        <p:spPr>
          <a:xfrm>
            <a:off x="7952581" y="405715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sp>
        <p:nvSpPr>
          <p:cNvPr id="46" name="Rectangle 45">
            <a:extLst>
              <a:ext uri="{FF2B5EF4-FFF2-40B4-BE49-F238E27FC236}">
                <a16:creationId xmlns:a16="http://schemas.microsoft.com/office/drawing/2014/main" id="{51666704-9509-B4CF-2773-240EEBBE6FCF}"/>
              </a:ext>
            </a:extLst>
          </p:cNvPr>
          <p:cNvSpPr/>
          <p:nvPr/>
        </p:nvSpPr>
        <p:spPr>
          <a:xfrm>
            <a:off x="7952581" y="4700006"/>
            <a:ext cx="1499095" cy="277509"/>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Global Avg. Pool</a:t>
            </a:r>
            <a:endParaRPr lang="en-PK" sz="1200" dirty="0"/>
          </a:p>
        </p:txBody>
      </p:sp>
      <p:sp>
        <p:nvSpPr>
          <p:cNvPr id="47" name="Rectangle 46">
            <a:extLst>
              <a:ext uri="{FF2B5EF4-FFF2-40B4-BE49-F238E27FC236}">
                <a16:creationId xmlns:a16="http://schemas.microsoft.com/office/drawing/2014/main" id="{C89392A8-CD4B-E51A-E611-FE66A870CB09}"/>
              </a:ext>
            </a:extLst>
          </p:cNvPr>
          <p:cNvSpPr/>
          <p:nvPr/>
        </p:nvSpPr>
        <p:spPr>
          <a:xfrm>
            <a:off x="7952581" y="4271436"/>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Dense, 50 , ReLU</a:t>
            </a:r>
            <a:endParaRPr lang="en-PK" sz="1200" dirty="0"/>
          </a:p>
        </p:txBody>
      </p:sp>
      <p:sp>
        <p:nvSpPr>
          <p:cNvPr id="48" name="Rectangle 47">
            <a:extLst>
              <a:ext uri="{FF2B5EF4-FFF2-40B4-BE49-F238E27FC236}">
                <a16:creationId xmlns:a16="http://schemas.microsoft.com/office/drawing/2014/main" id="{0D55D2E1-C14A-F94A-3404-2A4610AA0DD0}"/>
              </a:ext>
            </a:extLst>
          </p:cNvPr>
          <p:cNvSpPr/>
          <p:nvPr/>
        </p:nvSpPr>
        <p:spPr>
          <a:xfrm>
            <a:off x="7952581" y="4485721"/>
            <a:ext cx="1499095" cy="21687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Dropout, 0.7</a:t>
            </a:r>
            <a:endParaRPr lang="en-PK" sz="1200" dirty="0"/>
          </a:p>
        </p:txBody>
      </p:sp>
      <p:pic>
        <p:nvPicPr>
          <p:cNvPr id="159" name="Picture 158" descr="A picture containing chart&#10;&#10;Description automatically generated">
            <a:extLst>
              <a:ext uri="{FF2B5EF4-FFF2-40B4-BE49-F238E27FC236}">
                <a16:creationId xmlns:a16="http://schemas.microsoft.com/office/drawing/2014/main" id="{E0C52E9A-5515-AE7D-7156-A330613AE401}"/>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6231575" y="2475200"/>
            <a:ext cx="5169708" cy="712859"/>
          </a:xfrm>
          <a:prstGeom prst="rect">
            <a:avLst/>
          </a:prstGeom>
        </p:spPr>
      </p:pic>
      <p:pic>
        <p:nvPicPr>
          <p:cNvPr id="157" name="Picture 156" descr="A picture containing chart&#10;&#10;Description automatically generated">
            <a:extLst>
              <a:ext uri="{FF2B5EF4-FFF2-40B4-BE49-F238E27FC236}">
                <a16:creationId xmlns:a16="http://schemas.microsoft.com/office/drawing/2014/main" id="{A3590595-82CF-38C8-199F-8F8A37F6F640}"/>
              </a:ext>
            </a:extLst>
          </p:cNvPr>
          <p:cNvPicPr>
            <a:picLocks noChangeAspect="1"/>
          </p:cNvPicPr>
          <p:nvPr/>
        </p:nvPicPr>
        <p:blipFill rotWithShape="1">
          <a:blip r:embed="rId2">
            <a:extLst>
              <a:ext uri="{28A0092B-C50C-407E-A947-70E740481C1C}">
                <a14:useLocalDpi xmlns:a14="http://schemas.microsoft.com/office/drawing/2010/main" val="0"/>
              </a:ext>
            </a:extLst>
          </a:blip>
          <a:srcRect t="31741" b="37522"/>
          <a:stretch/>
        </p:blipFill>
        <p:spPr>
          <a:xfrm>
            <a:off x="3443663" y="1875747"/>
            <a:ext cx="4801034" cy="547521"/>
          </a:xfrm>
          <a:prstGeom prst="rect">
            <a:avLst/>
          </a:prstGeom>
        </p:spPr>
      </p:pic>
      <p:pic>
        <p:nvPicPr>
          <p:cNvPr id="153" name="Picture 152" descr="A picture containing chart&#10;&#10;Description automatically generated">
            <a:extLst>
              <a:ext uri="{FF2B5EF4-FFF2-40B4-BE49-F238E27FC236}">
                <a16:creationId xmlns:a16="http://schemas.microsoft.com/office/drawing/2014/main" id="{1C8C1BC6-CDD5-BF57-01DF-1CF6657701F5}"/>
              </a:ext>
            </a:extLst>
          </p:cNvPr>
          <p:cNvPicPr>
            <a:picLocks noChangeAspect="1"/>
          </p:cNvPicPr>
          <p:nvPr/>
        </p:nvPicPr>
        <p:blipFill rotWithShape="1">
          <a:blip r:embed="rId2">
            <a:extLst>
              <a:ext uri="{28A0092B-C50C-407E-A947-70E740481C1C}">
                <a14:useLocalDpi xmlns:a14="http://schemas.microsoft.com/office/drawing/2010/main" val="0"/>
              </a:ext>
            </a:extLst>
          </a:blip>
          <a:srcRect b="67531"/>
          <a:stretch/>
        </p:blipFill>
        <p:spPr>
          <a:xfrm>
            <a:off x="581167" y="1235133"/>
            <a:ext cx="4801034" cy="578376"/>
          </a:xfrm>
          <a:prstGeom prst="rect">
            <a:avLst/>
          </a:prstGeom>
        </p:spPr>
      </p:pic>
      <p:cxnSp>
        <p:nvCxnSpPr>
          <p:cNvPr id="203" name="Straight Connector 202">
            <a:extLst>
              <a:ext uri="{FF2B5EF4-FFF2-40B4-BE49-F238E27FC236}">
                <a16:creationId xmlns:a16="http://schemas.microsoft.com/office/drawing/2014/main" id="{9B57C1F7-9CFB-7945-2B77-CA9A48142A3D}"/>
              </a:ext>
            </a:extLst>
          </p:cNvPr>
          <p:cNvCxnSpPr>
            <a:cxnSpLocks/>
            <a:stCxn id="153" idx="2"/>
            <a:endCxn id="4" idx="0"/>
          </p:cNvCxnSpPr>
          <p:nvPr/>
        </p:nvCxnSpPr>
        <p:spPr>
          <a:xfrm>
            <a:off x="2981684" y="1813509"/>
            <a:ext cx="1860" cy="1724935"/>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1A038193-3C57-5902-CBF0-41F99E9B086E}"/>
              </a:ext>
            </a:extLst>
          </p:cNvPr>
          <p:cNvCxnSpPr>
            <a:cxnSpLocks/>
            <a:stCxn id="157" idx="2"/>
            <a:endCxn id="37" idx="0"/>
          </p:cNvCxnSpPr>
          <p:nvPr/>
        </p:nvCxnSpPr>
        <p:spPr>
          <a:xfrm>
            <a:off x="5844180" y="2423268"/>
            <a:ext cx="12" cy="1139497"/>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199ADFEF-F01F-D669-B6A3-2B4BC496513A}"/>
              </a:ext>
            </a:extLst>
          </p:cNvPr>
          <p:cNvCxnSpPr>
            <a:cxnSpLocks/>
            <a:endCxn id="43" idx="0"/>
          </p:cNvCxnSpPr>
          <p:nvPr/>
        </p:nvCxnSpPr>
        <p:spPr>
          <a:xfrm>
            <a:off x="8702135" y="2982227"/>
            <a:ext cx="0" cy="580538"/>
          </a:xfrm>
          <a:prstGeom prst="line">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6923EB9E-01F4-513F-71A4-BDD50BDB412B}"/>
              </a:ext>
            </a:extLst>
          </p:cNvPr>
          <p:cNvCxnSpPr>
            <a:stCxn id="7" idx="2"/>
            <a:endCxn id="24" idx="0"/>
          </p:cNvCxnSpPr>
          <p:nvPr/>
        </p:nvCxnSpPr>
        <p:spPr>
          <a:xfrm>
            <a:off x="2983538" y="4953194"/>
            <a:ext cx="2860644" cy="38048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3" name="Straight Connector 212">
            <a:extLst>
              <a:ext uri="{FF2B5EF4-FFF2-40B4-BE49-F238E27FC236}">
                <a16:creationId xmlns:a16="http://schemas.microsoft.com/office/drawing/2014/main" id="{286FD4A1-D105-D866-5D11-E686D97E030A}"/>
              </a:ext>
            </a:extLst>
          </p:cNvPr>
          <p:cNvCxnSpPr>
            <a:stCxn id="40" idx="2"/>
            <a:endCxn id="24" idx="0"/>
          </p:cNvCxnSpPr>
          <p:nvPr/>
        </p:nvCxnSpPr>
        <p:spPr>
          <a:xfrm flipH="1">
            <a:off x="5844182" y="4977515"/>
            <a:ext cx="4" cy="356165"/>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217" name="Straight Connector 216">
            <a:extLst>
              <a:ext uri="{FF2B5EF4-FFF2-40B4-BE49-F238E27FC236}">
                <a16:creationId xmlns:a16="http://schemas.microsoft.com/office/drawing/2014/main" id="{05E8ED62-5335-1ACD-7ABB-74F22FF36005}"/>
              </a:ext>
            </a:extLst>
          </p:cNvPr>
          <p:cNvCxnSpPr>
            <a:stCxn id="46" idx="2"/>
            <a:endCxn id="24" idx="0"/>
          </p:cNvCxnSpPr>
          <p:nvPr/>
        </p:nvCxnSpPr>
        <p:spPr>
          <a:xfrm flipH="1">
            <a:off x="5844182" y="4977515"/>
            <a:ext cx="2857947" cy="356164"/>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230" name="TextBox 229">
            <a:extLst>
              <a:ext uri="{FF2B5EF4-FFF2-40B4-BE49-F238E27FC236}">
                <a16:creationId xmlns:a16="http://schemas.microsoft.com/office/drawing/2014/main" id="{0964B763-3DD9-41FE-5D27-5224A6C9E684}"/>
              </a:ext>
            </a:extLst>
          </p:cNvPr>
          <p:cNvSpPr txBox="1"/>
          <p:nvPr/>
        </p:nvSpPr>
        <p:spPr>
          <a:xfrm>
            <a:off x="4209809" y="6114756"/>
            <a:ext cx="3268742" cy="338554"/>
          </a:xfrm>
          <a:prstGeom prst="rect">
            <a:avLst/>
          </a:prstGeom>
          <a:noFill/>
        </p:spPr>
        <p:txBody>
          <a:bodyPr wrap="square" rtlCol="0">
            <a:spAutoFit/>
          </a:bodyPr>
          <a:lstStyle/>
          <a:p>
            <a:pPr algn="ctr"/>
            <a:r>
              <a:rPr lang="en-US" sz="1600" b="1" dirty="0"/>
              <a:t>Seizure</a:t>
            </a:r>
            <a:r>
              <a:rPr lang="en-US" sz="1600" dirty="0"/>
              <a:t> (1) / Non-Seizure (0)</a:t>
            </a:r>
            <a:endParaRPr lang="en-PK" sz="1600" dirty="0"/>
          </a:p>
        </p:txBody>
      </p:sp>
      <p:cxnSp>
        <p:nvCxnSpPr>
          <p:cNvPr id="232" name="Straight Arrow Connector 231">
            <a:extLst>
              <a:ext uri="{FF2B5EF4-FFF2-40B4-BE49-F238E27FC236}">
                <a16:creationId xmlns:a16="http://schemas.microsoft.com/office/drawing/2014/main" id="{D5468B74-CF5F-52EA-4468-BC62648C0444}"/>
              </a:ext>
            </a:extLst>
          </p:cNvPr>
          <p:cNvCxnSpPr>
            <a:cxnSpLocks/>
            <a:stCxn id="34" idx="2"/>
            <a:endCxn id="230" idx="0"/>
          </p:cNvCxnSpPr>
          <p:nvPr/>
        </p:nvCxnSpPr>
        <p:spPr>
          <a:xfrm flipH="1">
            <a:off x="5844180" y="5767433"/>
            <a:ext cx="1" cy="347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63B24A7C-6089-277B-2EF8-5965B49F683C}"/>
              </a:ext>
            </a:extLst>
          </p:cNvPr>
          <p:cNvSpPr txBox="1"/>
          <p:nvPr/>
        </p:nvSpPr>
        <p:spPr>
          <a:xfrm>
            <a:off x="2410274" y="3127292"/>
            <a:ext cx="746361" cy="307777"/>
          </a:xfrm>
          <a:prstGeom prst="rect">
            <a:avLst/>
          </a:prstGeom>
          <a:noFill/>
        </p:spPr>
        <p:txBody>
          <a:bodyPr wrap="square" rtlCol="0">
            <a:spAutoFit/>
          </a:bodyPr>
          <a:lstStyle/>
          <a:p>
            <a:r>
              <a:rPr lang="en-US" sz="1400" dirty="0"/>
              <a:t>Acc x</a:t>
            </a:r>
            <a:endParaRPr lang="en-PK" sz="1400" dirty="0"/>
          </a:p>
        </p:txBody>
      </p:sp>
      <p:sp>
        <p:nvSpPr>
          <p:cNvPr id="238" name="TextBox 237">
            <a:extLst>
              <a:ext uri="{FF2B5EF4-FFF2-40B4-BE49-F238E27FC236}">
                <a16:creationId xmlns:a16="http://schemas.microsoft.com/office/drawing/2014/main" id="{3D947C6E-E449-7572-CC21-18B6263956A2}"/>
              </a:ext>
            </a:extLst>
          </p:cNvPr>
          <p:cNvSpPr txBox="1"/>
          <p:nvPr/>
        </p:nvSpPr>
        <p:spPr>
          <a:xfrm>
            <a:off x="5018742" y="3157805"/>
            <a:ext cx="748714" cy="307777"/>
          </a:xfrm>
          <a:prstGeom prst="rect">
            <a:avLst/>
          </a:prstGeom>
          <a:noFill/>
        </p:spPr>
        <p:txBody>
          <a:bodyPr wrap="square" rtlCol="0">
            <a:spAutoFit/>
          </a:bodyPr>
          <a:lstStyle/>
          <a:p>
            <a:r>
              <a:rPr lang="en-US" sz="1400" dirty="0"/>
              <a:t>Acc y</a:t>
            </a:r>
            <a:endParaRPr lang="en-PK" sz="1400" dirty="0"/>
          </a:p>
        </p:txBody>
      </p:sp>
      <p:sp>
        <p:nvSpPr>
          <p:cNvPr id="239" name="TextBox 238">
            <a:extLst>
              <a:ext uri="{FF2B5EF4-FFF2-40B4-BE49-F238E27FC236}">
                <a16:creationId xmlns:a16="http://schemas.microsoft.com/office/drawing/2014/main" id="{906283BE-3F4F-8E28-5FF2-249E4CD405C6}"/>
              </a:ext>
            </a:extLst>
          </p:cNvPr>
          <p:cNvSpPr txBox="1"/>
          <p:nvPr/>
        </p:nvSpPr>
        <p:spPr>
          <a:xfrm>
            <a:off x="8079479" y="3157805"/>
            <a:ext cx="736950" cy="307777"/>
          </a:xfrm>
          <a:prstGeom prst="rect">
            <a:avLst/>
          </a:prstGeom>
          <a:noFill/>
        </p:spPr>
        <p:txBody>
          <a:bodyPr wrap="square" rtlCol="0">
            <a:spAutoFit/>
          </a:bodyPr>
          <a:lstStyle/>
          <a:p>
            <a:r>
              <a:rPr lang="en-US" sz="1400" dirty="0"/>
              <a:t>Acc z</a:t>
            </a:r>
            <a:endParaRPr lang="en-PK" sz="1400" dirty="0"/>
          </a:p>
        </p:txBody>
      </p:sp>
      <p:sp>
        <p:nvSpPr>
          <p:cNvPr id="8" name="Slide Number Placeholder 1">
            <a:extLst>
              <a:ext uri="{FF2B5EF4-FFF2-40B4-BE49-F238E27FC236}">
                <a16:creationId xmlns:a16="http://schemas.microsoft.com/office/drawing/2014/main" id="{999EA324-4B81-79D2-51BE-1132980F4015}"/>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19</a:t>
            </a:fld>
            <a:endParaRPr lang="en-US" dirty="0"/>
          </a:p>
        </p:txBody>
      </p:sp>
      <p:sp>
        <p:nvSpPr>
          <p:cNvPr id="10" name="Title 1">
            <a:extLst>
              <a:ext uri="{FF2B5EF4-FFF2-40B4-BE49-F238E27FC236}">
                <a16:creationId xmlns:a16="http://schemas.microsoft.com/office/drawing/2014/main" id="{857EF8D7-FC40-4B4B-E84A-C3698968FDEB}"/>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three inputs</a:t>
            </a:r>
            <a:endParaRPr lang="en-PK" sz="2800" i="1" dirty="0">
              <a:solidFill>
                <a:srgbClr val="C00000"/>
              </a:solidFill>
            </a:endParaRPr>
          </a:p>
        </p:txBody>
      </p:sp>
    </p:spTree>
    <p:extLst>
      <p:ext uri="{BB962C8B-B14F-4D97-AF65-F5344CB8AC3E}">
        <p14:creationId xmlns:p14="http://schemas.microsoft.com/office/powerpoint/2010/main" val="305440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1000"/>
                                        <p:tgtEl>
                                          <p:spTgt spid="153"/>
                                        </p:tgtEl>
                                      </p:cBhvr>
                                    </p:animEffect>
                                    <p:anim calcmode="lin" valueType="num">
                                      <p:cBhvr>
                                        <p:cTn id="38" dur="1000" fill="hold"/>
                                        <p:tgtEl>
                                          <p:spTgt spid="153"/>
                                        </p:tgtEl>
                                        <p:attrNameLst>
                                          <p:attrName>ppt_x</p:attrName>
                                        </p:attrNameLst>
                                      </p:cBhvr>
                                      <p:tavLst>
                                        <p:tav tm="0">
                                          <p:val>
                                            <p:strVal val="#ppt_x"/>
                                          </p:val>
                                        </p:tav>
                                        <p:tav tm="100000">
                                          <p:val>
                                            <p:strVal val="#ppt_x"/>
                                          </p:val>
                                        </p:tav>
                                      </p:tavLst>
                                    </p:anim>
                                    <p:anim calcmode="lin" valueType="num">
                                      <p:cBhvr>
                                        <p:cTn id="39" dur="1000" fill="hold"/>
                                        <p:tgtEl>
                                          <p:spTgt spid="15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1000"/>
                                        <p:tgtEl>
                                          <p:spTgt spid="203"/>
                                        </p:tgtEl>
                                      </p:cBhvr>
                                    </p:animEffect>
                                    <p:anim calcmode="lin" valueType="num">
                                      <p:cBhvr>
                                        <p:cTn id="43" dur="1000" fill="hold"/>
                                        <p:tgtEl>
                                          <p:spTgt spid="203"/>
                                        </p:tgtEl>
                                        <p:attrNameLst>
                                          <p:attrName>ppt_x</p:attrName>
                                        </p:attrNameLst>
                                      </p:cBhvr>
                                      <p:tavLst>
                                        <p:tav tm="0">
                                          <p:val>
                                            <p:strVal val="#ppt_x"/>
                                          </p:val>
                                        </p:tav>
                                        <p:tav tm="100000">
                                          <p:val>
                                            <p:strVal val="#ppt_x"/>
                                          </p:val>
                                        </p:tav>
                                      </p:tavLst>
                                    </p:anim>
                                    <p:anim calcmode="lin" valueType="num">
                                      <p:cBhvr>
                                        <p:cTn id="44" dur="1000" fill="hold"/>
                                        <p:tgtEl>
                                          <p:spTgt spid="20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7"/>
                                        </p:tgtEl>
                                        <p:attrNameLst>
                                          <p:attrName>style.visibility</p:attrName>
                                        </p:attrNameLst>
                                      </p:cBhvr>
                                      <p:to>
                                        <p:strVal val="visible"/>
                                      </p:to>
                                    </p:set>
                                    <p:animEffect transition="in" filter="fade">
                                      <p:cBhvr>
                                        <p:cTn id="47" dur="750"/>
                                        <p:tgtEl>
                                          <p:spTgt spid="237"/>
                                        </p:tgtEl>
                                      </p:cBhvr>
                                    </p:animEffect>
                                    <p:anim calcmode="lin" valueType="num">
                                      <p:cBhvr>
                                        <p:cTn id="48" dur="750" fill="hold"/>
                                        <p:tgtEl>
                                          <p:spTgt spid="237"/>
                                        </p:tgtEl>
                                        <p:attrNameLst>
                                          <p:attrName>ppt_x</p:attrName>
                                        </p:attrNameLst>
                                      </p:cBhvr>
                                      <p:tavLst>
                                        <p:tav tm="0">
                                          <p:val>
                                            <p:strVal val="#ppt_x"/>
                                          </p:val>
                                        </p:tav>
                                        <p:tav tm="100000">
                                          <p:val>
                                            <p:strVal val="#ppt_x"/>
                                          </p:val>
                                        </p:tav>
                                      </p:tavLst>
                                    </p:anim>
                                    <p:anim calcmode="lin" valueType="num">
                                      <p:cBhvr>
                                        <p:cTn id="49" dur="750" fill="hold"/>
                                        <p:tgtEl>
                                          <p:spTgt spid="2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1000"/>
                                        <p:tgtEl>
                                          <p:spTgt spid="211"/>
                                        </p:tgtEl>
                                      </p:cBhvr>
                                    </p:animEffect>
                                    <p:anim calcmode="lin" valueType="num">
                                      <p:cBhvr>
                                        <p:cTn id="53" dur="1000" fill="hold"/>
                                        <p:tgtEl>
                                          <p:spTgt spid="211"/>
                                        </p:tgtEl>
                                        <p:attrNameLst>
                                          <p:attrName>ppt_x</p:attrName>
                                        </p:attrNameLst>
                                      </p:cBhvr>
                                      <p:tavLst>
                                        <p:tav tm="0">
                                          <p:val>
                                            <p:strVal val="#ppt_x"/>
                                          </p:val>
                                        </p:tav>
                                        <p:tav tm="100000">
                                          <p:val>
                                            <p:strVal val="#ppt_x"/>
                                          </p:val>
                                        </p:tav>
                                      </p:tavLst>
                                    </p:anim>
                                    <p:anim calcmode="lin" valueType="num">
                                      <p:cBhvr>
                                        <p:cTn id="5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1000"/>
                                        <p:tgtEl>
                                          <p:spTgt spid="39"/>
                                        </p:tgtEl>
                                      </p:cBhvr>
                                    </p:animEffect>
                                    <p:anim calcmode="lin" valueType="num">
                                      <p:cBhvr>
                                        <p:cTn id="70" dur="1000" fill="hold"/>
                                        <p:tgtEl>
                                          <p:spTgt spid="39"/>
                                        </p:tgtEl>
                                        <p:attrNameLst>
                                          <p:attrName>ppt_x</p:attrName>
                                        </p:attrNameLst>
                                      </p:cBhvr>
                                      <p:tavLst>
                                        <p:tav tm="0">
                                          <p:val>
                                            <p:strVal val="#ppt_x"/>
                                          </p:val>
                                        </p:tav>
                                        <p:tav tm="100000">
                                          <p:val>
                                            <p:strVal val="#ppt_x"/>
                                          </p:val>
                                        </p:tav>
                                      </p:tavLst>
                                    </p:anim>
                                    <p:anim calcmode="lin" valueType="num">
                                      <p:cBhvr>
                                        <p:cTn id="71" dur="1000" fill="hold"/>
                                        <p:tgtEl>
                                          <p:spTgt spid="3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57"/>
                                        </p:tgtEl>
                                        <p:attrNameLst>
                                          <p:attrName>style.visibility</p:attrName>
                                        </p:attrNameLst>
                                      </p:cBhvr>
                                      <p:to>
                                        <p:strVal val="visible"/>
                                      </p:to>
                                    </p:set>
                                    <p:animEffect transition="in" filter="fade">
                                      <p:cBhvr>
                                        <p:cTn id="89" dur="1000"/>
                                        <p:tgtEl>
                                          <p:spTgt spid="157"/>
                                        </p:tgtEl>
                                      </p:cBhvr>
                                    </p:animEffect>
                                    <p:anim calcmode="lin" valueType="num">
                                      <p:cBhvr>
                                        <p:cTn id="90" dur="1000" fill="hold"/>
                                        <p:tgtEl>
                                          <p:spTgt spid="157"/>
                                        </p:tgtEl>
                                        <p:attrNameLst>
                                          <p:attrName>ppt_x</p:attrName>
                                        </p:attrNameLst>
                                      </p:cBhvr>
                                      <p:tavLst>
                                        <p:tav tm="0">
                                          <p:val>
                                            <p:strVal val="#ppt_x"/>
                                          </p:val>
                                        </p:tav>
                                        <p:tav tm="100000">
                                          <p:val>
                                            <p:strVal val="#ppt_x"/>
                                          </p:val>
                                        </p:tav>
                                      </p:tavLst>
                                    </p:anim>
                                    <p:anim calcmode="lin" valueType="num">
                                      <p:cBhvr>
                                        <p:cTn id="91" dur="1000" fill="hold"/>
                                        <p:tgtEl>
                                          <p:spTgt spid="157"/>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05"/>
                                        </p:tgtEl>
                                        <p:attrNameLst>
                                          <p:attrName>style.visibility</p:attrName>
                                        </p:attrNameLst>
                                      </p:cBhvr>
                                      <p:to>
                                        <p:strVal val="visible"/>
                                      </p:to>
                                    </p:set>
                                    <p:animEffect transition="in" filter="fade">
                                      <p:cBhvr>
                                        <p:cTn id="94" dur="1000"/>
                                        <p:tgtEl>
                                          <p:spTgt spid="205"/>
                                        </p:tgtEl>
                                      </p:cBhvr>
                                    </p:animEffect>
                                    <p:anim calcmode="lin" valueType="num">
                                      <p:cBhvr>
                                        <p:cTn id="95" dur="1000" fill="hold"/>
                                        <p:tgtEl>
                                          <p:spTgt spid="205"/>
                                        </p:tgtEl>
                                        <p:attrNameLst>
                                          <p:attrName>ppt_x</p:attrName>
                                        </p:attrNameLst>
                                      </p:cBhvr>
                                      <p:tavLst>
                                        <p:tav tm="0">
                                          <p:val>
                                            <p:strVal val="#ppt_x"/>
                                          </p:val>
                                        </p:tav>
                                        <p:tav tm="100000">
                                          <p:val>
                                            <p:strVal val="#ppt_x"/>
                                          </p:val>
                                        </p:tav>
                                      </p:tavLst>
                                    </p:anim>
                                    <p:anim calcmode="lin" valueType="num">
                                      <p:cBhvr>
                                        <p:cTn id="96" dur="1000" fill="hold"/>
                                        <p:tgtEl>
                                          <p:spTgt spid="205"/>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13"/>
                                        </p:tgtEl>
                                        <p:attrNameLst>
                                          <p:attrName>style.visibility</p:attrName>
                                        </p:attrNameLst>
                                      </p:cBhvr>
                                      <p:to>
                                        <p:strVal val="visible"/>
                                      </p:to>
                                    </p:set>
                                    <p:animEffect transition="in" filter="fade">
                                      <p:cBhvr>
                                        <p:cTn id="99" dur="1000"/>
                                        <p:tgtEl>
                                          <p:spTgt spid="213"/>
                                        </p:tgtEl>
                                      </p:cBhvr>
                                    </p:animEffect>
                                    <p:anim calcmode="lin" valueType="num">
                                      <p:cBhvr>
                                        <p:cTn id="100" dur="1000" fill="hold"/>
                                        <p:tgtEl>
                                          <p:spTgt spid="213"/>
                                        </p:tgtEl>
                                        <p:attrNameLst>
                                          <p:attrName>ppt_x</p:attrName>
                                        </p:attrNameLst>
                                      </p:cBhvr>
                                      <p:tavLst>
                                        <p:tav tm="0">
                                          <p:val>
                                            <p:strVal val="#ppt_x"/>
                                          </p:val>
                                        </p:tav>
                                        <p:tav tm="100000">
                                          <p:val>
                                            <p:strVal val="#ppt_x"/>
                                          </p:val>
                                        </p:tav>
                                      </p:tavLst>
                                    </p:anim>
                                    <p:anim calcmode="lin" valueType="num">
                                      <p:cBhvr>
                                        <p:cTn id="101" dur="1000" fill="hold"/>
                                        <p:tgtEl>
                                          <p:spTgt spid="21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750"/>
                                        <p:tgtEl>
                                          <p:spTgt spid="238"/>
                                        </p:tgtEl>
                                      </p:cBhvr>
                                    </p:animEffect>
                                    <p:anim calcmode="lin" valueType="num">
                                      <p:cBhvr>
                                        <p:cTn id="105" dur="750" fill="hold"/>
                                        <p:tgtEl>
                                          <p:spTgt spid="238"/>
                                        </p:tgtEl>
                                        <p:attrNameLst>
                                          <p:attrName>ppt_x</p:attrName>
                                        </p:attrNameLst>
                                      </p:cBhvr>
                                      <p:tavLst>
                                        <p:tav tm="0">
                                          <p:val>
                                            <p:strVal val="#ppt_x"/>
                                          </p:val>
                                        </p:tav>
                                        <p:tav tm="100000">
                                          <p:val>
                                            <p:strVal val="#ppt_x"/>
                                          </p:val>
                                        </p:tav>
                                      </p:tavLst>
                                    </p:anim>
                                    <p:anim calcmode="lin" valueType="num">
                                      <p:cBhvr>
                                        <p:cTn id="106" dur="75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1000"/>
                                        <p:tgtEl>
                                          <p:spTgt spid="43"/>
                                        </p:tgtEl>
                                      </p:cBhvr>
                                    </p:animEffect>
                                    <p:anim calcmode="lin" valueType="num">
                                      <p:cBhvr>
                                        <p:cTn id="112" dur="1000" fill="hold"/>
                                        <p:tgtEl>
                                          <p:spTgt spid="43"/>
                                        </p:tgtEl>
                                        <p:attrNameLst>
                                          <p:attrName>ppt_x</p:attrName>
                                        </p:attrNameLst>
                                      </p:cBhvr>
                                      <p:tavLst>
                                        <p:tav tm="0">
                                          <p:val>
                                            <p:strVal val="#ppt_x"/>
                                          </p:val>
                                        </p:tav>
                                        <p:tav tm="100000">
                                          <p:val>
                                            <p:strVal val="#ppt_x"/>
                                          </p:val>
                                        </p:tav>
                                      </p:tavLst>
                                    </p:anim>
                                    <p:anim calcmode="lin" valueType="num">
                                      <p:cBhvr>
                                        <p:cTn id="113" dur="1000" fill="hold"/>
                                        <p:tgtEl>
                                          <p:spTgt spid="4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1000"/>
                                        <p:tgtEl>
                                          <p:spTgt spid="44"/>
                                        </p:tgtEl>
                                      </p:cBhvr>
                                    </p:animEffect>
                                    <p:anim calcmode="lin" valueType="num">
                                      <p:cBhvr>
                                        <p:cTn id="117" dur="1000" fill="hold"/>
                                        <p:tgtEl>
                                          <p:spTgt spid="44"/>
                                        </p:tgtEl>
                                        <p:attrNameLst>
                                          <p:attrName>ppt_x</p:attrName>
                                        </p:attrNameLst>
                                      </p:cBhvr>
                                      <p:tavLst>
                                        <p:tav tm="0">
                                          <p:val>
                                            <p:strVal val="#ppt_x"/>
                                          </p:val>
                                        </p:tav>
                                        <p:tav tm="100000">
                                          <p:val>
                                            <p:strVal val="#ppt_x"/>
                                          </p:val>
                                        </p:tav>
                                      </p:tavLst>
                                    </p:anim>
                                    <p:anim calcmode="lin" valueType="num">
                                      <p:cBhvr>
                                        <p:cTn id="118" dur="1000" fill="hold"/>
                                        <p:tgtEl>
                                          <p:spTgt spid="4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1000"/>
                                        <p:tgtEl>
                                          <p:spTgt spid="45"/>
                                        </p:tgtEl>
                                      </p:cBhvr>
                                    </p:animEffect>
                                    <p:anim calcmode="lin" valueType="num">
                                      <p:cBhvr>
                                        <p:cTn id="122" dur="1000" fill="hold"/>
                                        <p:tgtEl>
                                          <p:spTgt spid="45"/>
                                        </p:tgtEl>
                                        <p:attrNameLst>
                                          <p:attrName>ppt_x</p:attrName>
                                        </p:attrNameLst>
                                      </p:cBhvr>
                                      <p:tavLst>
                                        <p:tav tm="0">
                                          <p:val>
                                            <p:strVal val="#ppt_x"/>
                                          </p:val>
                                        </p:tav>
                                        <p:tav tm="100000">
                                          <p:val>
                                            <p:strVal val="#ppt_x"/>
                                          </p:val>
                                        </p:tav>
                                      </p:tavLst>
                                    </p:anim>
                                    <p:anim calcmode="lin" valueType="num">
                                      <p:cBhvr>
                                        <p:cTn id="123" dur="1000" fill="hold"/>
                                        <p:tgtEl>
                                          <p:spTgt spid="4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1000"/>
                                        <p:tgtEl>
                                          <p:spTgt spid="46"/>
                                        </p:tgtEl>
                                      </p:cBhvr>
                                    </p:animEffect>
                                    <p:anim calcmode="lin" valueType="num">
                                      <p:cBhvr>
                                        <p:cTn id="127" dur="1000" fill="hold"/>
                                        <p:tgtEl>
                                          <p:spTgt spid="46"/>
                                        </p:tgtEl>
                                        <p:attrNameLst>
                                          <p:attrName>ppt_x</p:attrName>
                                        </p:attrNameLst>
                                      </p:cBhvr>
                                      <p:tavLst>
                                        <p:tav tm="0">
                                          <p:val>
                                            <p:strVal val="#ppt_x"/>
                                          </p:val>
                                        </p:tav>
                                        <p:tav tm="100000">
                                          <p:val>
                                            <p:strVal val="#ppt_x"/>
                                          </p:val>
                                        </p:tav>
                                      </p:tavLst>
                                    </p:anim>
                                    <p:anim calcmode="lin" valueType="num">
                                      <p:cBhvr>
                                        <p:cTn id="128" dur="1000" fill="hold"/>
                                        <p:tgtEl>
                                          <p:spTgt spid="46"/>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1000"/>
                                        <p:tgtEl>
                                          <p:spTgt spid="47"/>
                                        </p:tgtEl>
                                      </p:cBhvr>
                                    </p:animEffect>
                                    <p:anim calcmode="lin" valueType="num">
                                      <p:cBhvr>
                                        <p:cTn id="132" dur="1000" fill="hold"/>
                                        <p:tgtEl>
                                          <p:spTgt spid="47"/>
                                        </p:tgtEl>
                                        <p:attrNameLst>
                                          <p:attrName>ppt_x</p:attrName>
                                        </p:attrNameLst>
                                      </p:cBhvr>
                                      <p:tavLst>
                                        <p:tav tm="0">
                                          <p:val>
                                            <p:strVal val="#ppt_x"/>
                                          </p:val>
                                        </p:tav>
                                        <p:tav tm="100000">
                                          <p:val>
                                            <p:strVal val="#ppt_x"/>
                                          </p:val>
                                        </p:tav>
                                      </p:tavLst>
                                    </p:anim>
                                    <p:anim calcmode="lin" valueType="num">
                                      <p:cBhvr>
                                        <p:cTn id="133" dur="1000" fill="hold"/>
                                        <p:tgtEl>
                                          <p:spTgt spid="4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0"/>
                                        <p:tgtEl>
                                          <p:spTgt spid="48"/>
                                        </p:tgtEl>
                                      </p:cBhvr>
                                    </p:animEffect>
                                    <p:anim calcmode="lin" valueType="num">
                                      <p:cBhvr>
                                        <p:cTn id="137" dur="1000" fill="hold"/>
                                        <p:tgtEl>
                                          <p:spTgt spid="48"/>
                                        </p:tgtEl>
                                        <p:attrNameLst>
                                          <p:attrName>ppt_x</p:attrName>
                                        </p:attrNameLst>
                                      </p:cBhvr>
                                      <p:tavLst>
                                        <p:tav tm="0">
                                          <p:val>
                                            <p:strVal val="#ppt_x"/>
                                          </p:val>
                                        </p:tav>
                                        <p:tav tm="100000">
                                          <p:val>
                                            <p:strVal val="#ppt_x"/>
                                          </p:val>
                                        </p:tav>
                                      </p:tavLst>
                                    </p:anim>
                                    <p:anim calcmode="lin" valueType="num">
                                      <p:cBhvr>
                                        <p:cTn id="138" dur="1000" fill="hold"/>
                                        <p:tgtEl>
                                          <p:spTgt spid="4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209"/>
                                        </p:tgtEl>
                                        <p:attrNameLst>
                                          <p:attrName>style.visibility</p:attrName>
                                        </p:attrNameLst>
                                      </p:cBhvr>
                                      <p:to>
                                        <p:strVal val="visible"/>
                                      </p:to>
                                    </p:set>
                                    <p:animEffect transition="in" filter="fade">
                                      <p:cBhvr>
                                        <p:cTn id="141" dur="1000"/>
                                        <p:tgtEl>
                                          <p:spTgt spid="209"/>
                                        </p:tgtEl>
                                      </p:cBhvr>
                                    </p:animEffect>
                                    <p:anim calcmode="lin" valueType="num">
                                      <p:cBhvr>
                                        <p:cTn id="142" dur="1000" fill="hold"/>
                                        <p:tgtEl>
                                          <p:spTgt spid="209"/>
                                        </p:tgtEl>
                                        <p:attrNameLst>
                                          <p:attrName>ppt_x</p:attrName>
                                        </p:attrNameLst>
                                      </p:cBhvr>
                                      <p:tavLst>
                                        <p:tav tm="0">
                                          <p:val>
                                            <p:strVal val="#ppt_x"/>
                                          </p:val>
                                        </p:tav>
                                        <p:tav tm="100000">
                                          <p:val>
                                            <p:strVal val="#ppt_x"/>
                                          </p:val>
                                        </p:tav>
                                      </p:tavLst>
                                    </p:anim>
                                    <p:anim calcmode="lin" valueType="num">
                                      <p:cBhvr>
                                        <p:cTn id="143" dur="1000" fill="hold"/>
                                        <p:tgtEl>
                                          <p:spTgt spid="209"/>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39"/>
                                        </p:tgtEl>
                                        <p:attrNameLst>
                                          <p:attrName>style.visibility</p:attrName>
                                        </p:attrNameLst>
                                      </p:cBhvr>
                                      <p:to>
                                        <p:strVal val="visible"/>
                                      </p:to>
                                    </p:set>
                                    <p:animEffect transition="in" filter="fade">
                                      <p:cBhvr>
                                        <p:cTn id="146" dur="750"/>
                                        <p:tgtEl>
                                          <p:spTgt spid="239"/>
                                        </p:tgtEl>
                                      </p:cBhvr>
                                    </p:animEffect>
                                    <p:anim calcmode="lin" valueType="num">
                                      <p:cBhvr>
                                        <p:cTn id="147" dur="750" fill="hold"/>
                                        <p:tgtEl>
                                          <p:spTgt spid="239"/>
                                        </p:tgtEl>
                                        <p:attrNameLst>
                                          <p:attrName>ppt_x</p:attrName>
                                        </p:attrNameLst>
                                      </p:cBhvr>
                                      <p:tavLst>
                                        <p:tav tm="0">
                                          <p:val>
                                            <p:strVal val="#ppt_x"/>
                                          </p:val>
                                        </p:tav>
                                        <p:tav tm="100000">
                                          <p:val>
                                            <p:strVal val="#ppt_x"/>
                                          </p:val>
                                        </p:tav>
                                      </p:tavLst>
                                    </p:anim>
                                    <p:anim calcmode="lin" valueType="num">
                                      <p:cBhvr>
                                        <p:cTn id="148" dur="750" fill="hold"/>
                                        <p:tgtEl>
                                          <p:spTgt spid="239"/>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159"/>
                                        </p:tgtEl>
                                        <p:attrNameLst>
                                          <p:attrName>style.visibility</p:attrName>
                                        </p:attrNameLst>
                                      </p:cBhvr>
                                      <p:to>
                                        <p:strVal val="visible"/>
                                      </p:to>
                                    </p:set>
                                    <p:animEffect transition="in" filter="fade">
                                      <p:cBhvr>
                                        <p:cTn id="151" dur="1000"/>
                                        <p:tgtEl>
                                          <p:spTgt spid="159"/>
                                        </p:tgtEl>
                                      </p:cBhvr>
                                    </p:animEffect>
                                    <p:anim calcmode="lin" valueType="num">
                                      <p:cBhvr>
                                        <p:cTn id="152" dur="1000" fill="hold"/>
                                        <p:tgtEl>
                                          <p:spTgt spid="159"/>
                                        </p:tgtEl>
                                        <p:attrNameLst>
                                          <p:attrName>ppt_x</p:attrName>
                                        </p:attrNameLst>
                                      </p:cBhvr>
                                      <p:tavLst>
                                        <p:tav tm="0">
                                          <p:val>
                                            <p:strVal val="#ppt_x"/>
                                          </p:val>
                                        </p:tav>
                                        <p:tav tm="100000">
                                          <p:val>
                                            <p:strVal val="#ppt_x"/>
                                          </p:val>
                                        </p:tav>
                                      </p:tavLst>
                                    </p:anim>
                                    <p:anim calcmode="lin" valueType="num">
                                      <p:cBhvr>
                                        <p:cTn id="153" dur="1000" fill="hold"/>
                                        <p:tgtEl>
                                          <p:spTgt spid="159"/>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17"/>
                                        </p:tgtEl>
                                        <p:attrNameLst>
                                          <p:attrName>style.visibility</p:attrName>
                                        </p:attrNameLst>
                                      </p:cBhvr>
                                      <p:to>
                                        <p:strVal val="visible"/>
                                      </p:to>
                                    </p:set>
                                    <p:animEffect transition="in" filter="fade">
                                      <p:cBhvr>
                                        <p:cTn id="156" dur="1000"/>
                                        <p:tgtEl>
                                          <p:spTgt spid="217"/>
                                        </p:tgtEl>
                                      </p:cBhvr>
                                    </p:animEffect>
                                    <p:anim calcmode="lin" valueType="num">
                                      <p:cBhvr>
                                        <p:cTn id="157" dur="1000" fill="hold"/>
                                        <p:tgtEl>
                                          <p:spTgt spid="217"/>
                                        </p:tgtEl>
                                        <p:attrNameLst>
                                          <p:attrName>ppt_x</p:attrName>
                                        </p:attrNameLst>
                                      </p:cBhvr>
                                      <p:tavLst>
                                        <p:tav tm="0">
                                          <p:val>
                                            <p:strVal val="#ppt_x"/>
                                          </p:val>
                                        </p:tav>
                                        <p:tav tm="100000">
                                          <p:val>
                                            <p:strVal val="#ppt_x"/>
                                          </p:val>
                                        </p:tav>
                                      </p:tavLst>
                                    </p:anim>
                                    <p:anim calcmode="lin" valueType="num">
                                      <p:cBhvr>
                                        <p:cTn id="158"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24"/>
                                        </p:tgtEl>
                                        <p:attrNameLst>
                                          <p:attrName>style.visibility</p:attrName>
                                        </p:attrNameLst>
                                      </p:cBhvr>
                                      <p:to>
                                        <p:strVal val="visible"/>
                                      </p:to>
                                    </p:set>
                                    <p:animEffect transition="in" filter="wipe(down)">
                                      <p:cBhvr>
                                        <p:cTn id="163" dur="500"/>
                                        <p:tgtEl>
                                          <p:spTgt spid="2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34"/>
                                        </p:tgtEl>
                                        <p:attrNameLst>
                                          <p:attrName>style.visibility</p:attrName>
                                        </p:attrNameLst>
                                      </p:cBhvr>
                                      <p:to>
                                        <p:strVal val="visible"/>
                                      </p:to>
                                    </p:set>
                                    <p:animEffect transition="in" filter="wipe(down)">
                                      <p:cBhvr>
                                        <p:cTn id="166" dur="500"/>
                                        <p:tgtEl>
                                          <p:spTgt spid="3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30"/>
                                        </p:tgtEl>
                                        <p:attrNameLst>
                                          <p:attrName>style.visibility</p:attrName>
                                        </p:attrNameLst>
                                      </p:cBhvr>
                                      <p:to>
                                        <p:strVal val="visible"/>
                                      </p:to>
                                    </p:set>
                                    <p:animEffect transition="in" filter="wipe(down)">
                                      <p:cBhvr>
                                        <p:cTn id="169" dur="500"/>
                                        <p:tgtEl>
                                          <p:spTgt spid="230"/>
                                        </p:tgtEl>
                                      </p:cBhvr>
                                    </p:animEffect>
                                  </p:childTnLst>
                                </p:cTn>
                              </p:par>
                              <p:par>
                                <p:cTn id="170" presetID="22" presetClass="entr" presetSubtype="4" fill="hold" nodeType="withEffect">
                                  <p:stCondLst>
                                    <p:cond delay="0"/>
                                  </p:stCondLst>
                                  <p:childTnLst>
                                    <p:set>
                                      <p:cBhvr>
                                        <p:cTn id="171" dur="1" fill="hold">
                                          <p:stCondLst>
                                            <p:cond delay="0"/>
                                          </p:stCondLst>
                                        </p:cTn>
                                        <p:tgtEl>
                                          <p:spTgt spid="232"/>
                                        </p:tgtEl>
                                        <p:attrNameLst>
                                          <p:attrName>style.visibility</p:attrName>
                                        </p:attrNameLst>
                                      </p:cBhvr>
                                      <p:to>
                                        <p:strVal val="visible"/>
                                      </p:to>
                                    </p:set>
                                    <p:animEffect transition="in" filter="wipe(down)">
                                      <p:cBhvr>
                                        <p:cTn id="17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4" grpId="0" animBg="1"/>
      <p:bldP spid="32" grpId="0" animBg="1"/>
      <p:bldP spid="33" grpId="0" animBg="1"/>
      <p:bldP spid="3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230" grpId="0"/>
      <p:bldP spid="237" grpId="0"/>
      <p:bldP spid="238" grpId="0"/>
      <p:bldP spid="2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2021691"/>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dirty="0"/>
              <a:t>Motivation and Objective</a:t>
            </a:r>
          </a:p>
          <a:p>
            <a:pPr marL="285750" indent="-285750">
              <a:lnSpc>
                <a:spcPct val="150000"/>
              </a:lnSpc>
              <a:buClr>
                <a:srgbClr val="C00000"/>
              </a:buClr>
              <a:buSzPct val="100000"/>
              <a:buFont typeface="Wingdings" panose="05000000000000000000" pitchFamily="2" charset="2"/>
              <a:buChar char="§"/>
            </a:pPr>
            <a:r>
              <a:rPr lang="en-US" sz="2000" dirty="0"/>
              <a:t>Dataset</a:t>
            </a:r>
          </a:p>
          <a:p>
            <a:pPr marL="285750" indent="-285750">
              <a:lnSpc>
                <a:spcPct val="150000"/>
              </a:lnSpc>
              <a:buClr>
                <a:srgbClr val="C00000"/>
              </a:buClr>
              <a:buSzPct val="100000"/>
              <a:buFont typeface="Wingdings" panose="05000000000000000000" pitchFamily="2" charset="2"/>
              <a:buChar char="§"/>
            </a:pPr>
            <a:r>
              <a:rPr lang="en-US" sz="2000" dirty="0"/>
              <a:t>Method &amp; Implementation</a:t>
            </a:r>
          </a:p>
          <a:p>
            <a:pPr marL="285750" indent="-285750">
              <a:lnSpc>
                <a:spcPct val="150000"/>
              </a:lnSpc>
              <a:buClr>
                <a:srgbClr val="C00000"/>
              </a:buClr>
              <a:buSzPct val="100000"/>
              <a:buFont typeface="Wingdings" panose="05000000000000000000" pitchFamily="2" charset="2"/>
              <a:buChar char="§"/>
            </a:pPr>
            <a:r>
              <a:rPr lang="en-US" sz="2000" dirty="0"/>
              <a:t>Results &amp; discussion</a:t>
            </a:r>
          </a:p>
          <a:p>
            <a:pPr marL="285750" indent="-285750">
              <a:lnSpc>
                <a:spcPct val="150000"/>
              </a:lnSpc>
              <a:buClr>
                <a:srgbClr val="C00000"/>
              </a:buClr>
              <a:buSzPct val="100000"/>
              <a:buFont typeface="Wingdings" panose="05000000000000000000" pitchFamily="2" charset="2"/>
              <a:buChar char="§"/>
            </a:pPr>
            <a:r>
              <a:rPr lang="en-US" sz="2000" dirty="0"/>
              <a:t>Conclusion</a:t>
            </a:r>
          </a:p>
          <a:p>
            <a:pPr marL="285750" indent="-285750">
              <a:lnSpc>
                <a:spcPct val="150000"/>
              </a:lnSpc>
              <a:buClr>
                <a:srgbClr val="C00000"/>
              </a:buClr>
              <a:buSzPct val="100000"/>
              <a:buFont typeface="Wingdings" panose="05000000000000000000" pitchFamily="2" charset="2"/>
              <a:buChar char="§"/>
            </a:pPr>
            <a:r>
              <a:rPr lang="en-US" sz="2000" dirty="0"/>
              <a:t>Outlook</a:t>
            </a:r>
            <a:endParaRPr lang="en-PK" sz="2000"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a:xfrm>
            <a:off x="8610600" y="6488924"/>
            <a:ext cx="2743200" cy="365125"/>
          </a:xfrm>
        </p:spPr>
        <p:txBody>
          <a:bodyPr/>
          <a:lstStyle/>
          <a:p>
            <a:fld id="{D73EE620-6A7D-49ED-9892-2549EE96C797}" type="slidenum">
              <a:rPr lang="en-US" smtClean="0"/>
              <a:t>2</a:t>
            </a:fld>
            <a:endParaRPr lang="en-US" dirty="0"/>
          </a:p>
        </p:txBody>
      </p:sp>
      <p:sp>
        <p:nvSpPr>
          <p:cNvPr id="5" name="Title 4">
            <a:extLst>
              <a:ext uri="{FF2B5EF4-FFF2-40B4-BE49-F238E27FC236}">
                <a16:creationId xmlns:a16="http://schemas.microsoft.com/office/drawing/2014/main" id="{BFF809EE-BB92-0898-9707-FCEDEE51D2B9}"/>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40846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F8BD70AD-42BC-1A35-2723-5958EF3A495E}"/>
              </a:ext>
            </a:extLst>
          </p:cNvPr>
          <p:cNvCxnSpPr>
            <a:cxnSpLocks/>
          </p:cNvCxnSpPr>
          <p:nvPr/>
        </p:nvCxnSpPr>
        <p:spPr>
          <a:xfrm>
            <a:off x="7307486" y="2809251"/>
            <a:ext cx="0" cy="746086"/>
          </a:xfrm>
          <a:prstGeom prst="line">
            <a:avLst/>
          </a:prstGeom>
          <a:ln w="12700">
            <a:solidFill>
              <a:srgbClr val="7030A0"/>
            </a:solidFill>
            <a:headEnd type="none" w="med" len="med"/>
            <a:tailEnd type="arrow" w="med" len="med"/>
          </a:ln>
        </p:spPr>
        <p:style>
          <a:lnRef idx="2">
            <a:schemeClr val="accent6"/>
          </a:lnRef>
          <a:fillRef idx="0">
            <a:schemeClr val="accent6"/>
          </a:fillRef>
          <a:effectRef idx="1">
            <a:schemeClr val="accent6"/>
          </a:effectRef>
          <a:fontRef idx="minor">
            <a:schemeClr val="tx1"/>
          </a:fontRef>
        </p:style>
      </p:cxnSp>
      <p:pic>
        <p:nvPicPr>
          <p:cNvPr id="94" name="Picture 93">
            <a:extLst>
              <a:ext uri="{FF2B5EF4-FFF2-40B4-BE49-F238E27FC236}">
                <a16:creationId xmlns:a16="http://schemas.microsoft.com/office/drawing/2014/main" id="{B484E4AC-7A87-C367-FF10-38EEF43B3C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72" t="64444" r="7768" b="6051"/>
          <a:stretch/>
        </p:blipFill>
        <p:spPr>
          <a:xfrm>
            <a:off x="7553755" y="2452833"/>
            <a:ext cx="3664724" cy="712838"/>
          </a:xfrm>
          <a:prstGeom prst="rect">
            <a:avLst/>
          </a:prstGeom>
        </p:spPr>
      </p:pic>
      <p:pic>
        <p:nvPicPr>
          <p:cNvPr id="79" name="Picture 78">
            <a:extLst>
              <a:ext uri="{FF2B5EF4-FFF2-40B4-BE49-F238E27FC236}">
                <a16:creationId xmlns:a16="http://schemas.microsoft.com/office/drawing/2014/main" id="{6915685D-3F9C-0DE8-D4F9-EB4D74386F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73" r="9822" b="62837"/>
          <a:stretch/>
        </p:blipFill>
        <p:spPr>
          <a:xfrm>
            <a:off x="5266097" y="1913725"/>
            <a:ext cx="3954011" cy="618980"/>
          </a:xfrm>
          <a:prstGeom prst="rect">
            <a:avLst/>
          </a:prstGeom>
        </p:spPr>
      </p:pic>
      <p:sp>
        <p:nvSpPr>
          <p:cNvPr id="48" name="Rectangle 47">
            <a:extLst>
              <a:ext uri="{FF2B5EF4-FFF2-40B4-BE49-F238E27FC236}">
                <a16:creationId xmlns:a16="http://schemas.microsoft.com/office/drawing/2014/main" id="{30E0B1B1-1BB1-46BF-5842-2917160C768C}"/>
              </a:ext>
            </a:extLst>
          </p:cNvPr>
          <p:cNvSpPr/>
          <p:nvPr/>
        </p:nvSpPr>
        <p:spPr>
          <a:xfrm>
            <a:off x="2176246" y="3598975"/>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64,ReLU</a:t>
            </a:r>
            <a:endParaRPr lang="en-PK" sz="1000" dirty="0"/>
          </a:p>
        </p:txBody>
      </p:sp>
      <p:sp>
        <p:nvSpPr>
          <p:cNvPr id="49" name="Rectangle 48">
            <a:extLst>
              <a:ext uri="{FF2B5EF4-FFF2-40B4-BE49-F238E27FC236}">
                <a16:creationId xmlns:a16="http://schemas.microsoft.com/office/drawing/2014/main" id="{86E618D3-B424-2F95-E3F5-E6A83311ECB1}"/>
              </a:ext>
            </a:extLst>
          </p:cNvPr>
          <p:cNvSpPr/>
          <p:nvPr/>
        </p:nvSpPr>
        <p:spPr>
          <a:xfrm>
            <a:off x="2176244" y="385729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0" name="Rectangle 49">
            <a:extLst>
              <a:ext uri="{FF2B5EF4-FFF2-40B4-BE49-F238E27FC236}">
                <a16:creationId xmlns:a16="http://schemas.microsoft.com/office/drawing/2014/main" id="{CF4384BD-964A-ABAD-24B8-E3AE81FB0EEC}"/>
              </a:ext>
            </a:extLst>
          </p:cNvPr>
          <p:cNvSpPr/>
          <p:nvPr/>
        </p:nvSpPr>
        <p:spPr>
          <a:xfrm>
            <a:off x="2176241" y="4059176"/>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1" name="Rectangle 50">
            <a:extLst>
              <a:ext uri="{FF2B5EF4-FFF2-40B4-BE49-F238E27FC236}">
                <a16:creationId xmlns:a16="http://schemas.microsoft.com/office/drawing/2014/main" id="{A8783914-C887-CF20-A23E-0641AE381E0F}"/>
              </a:ext>
            </a:extLst>
          </p:cNvPr>
          <p:cNvSpPr/>
          <p:nvPr/>
        </p:nvSpPr>
        <p:spPr>
          <a:xfrm>
            <a:off x="2176241" y="4657583"/>
            <a:ext cx="1278452" cy="25832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52" name="Rectangle 51">
            <a:extLst>
              <a:ext uri="{FF2B5EF4-FFF2-40B4-BE49-F238E27FC236}">
                <a16:creationId xmlns:a16="http://schemas.microsoft.com/office/drawing/2014/main" id="{10253EBD-45F7-35D0-A875-0D549B43F9BE}"/>
              </a:ext>
            </a:extLst>
          </p:cNvPr>
          <p:cNvSpPr/>
          <p:nvPr/>
        </p:nvSpPr>
        <p:spPr>
          <a:xfrm>
            <a:off x="4300132" y="5465023"/>
            <a:ext cx="2878365"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Concatenation</a:t>
            </a:r>
            <a:endParaRPr lang="en-PK" sz="1400" dirty="0"/>
          </a:p>
        </p:txBody>
      </p:sp>
      <p:sp>
        <p:nvSpPr>
          <p:cNvPr id="53" name="Rectangle 52">
            <a:extLst>
              <a:ext uri="{FF2B5EF4-FFF2-40B4-BE49-F238E27FC236}">
                <a16:creationId xmlns:a16="http://schemas.microsoft.com/office/drawing/2014/main" id="{FC122E3F-5882-EBD2-9B8F-317C4B7D1B53}"/>
              </a:ext>
            </a:extLst>
          </p:cNvPr>
          <p:cNvSpPr/>
          <p:nvPr/>
        </p:nvSpPr>
        <p:spPr>
          <a:xfrm>
            <a:off x="2176241" y="425864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54" name="Rectangle 53">
            <a:extLst>
              <a:ext uri="{FF2B5EF4-FFF2-40B4-BE49-F238E27FC236}">
                <a16:creationId xmlns:a16="http://schemas.microsoft.com/office/drawing/2014/main" id="{08661DFE-43F2-B8AC-E82F-4F5E9ACF8159}"/>
              </a:ext>
            </a:extLst>
          </p:cNvPr>
          <p:cNvSpPr/>
          <p:nvPr/>
        </p:nvSpPr>
        <p:spPr>
          <a:xfrm>
            <a:off x="2176241" y="4458115"/>
            <a:ext cx="1278452" cy="201881"/>
          </a:xfrm>
          <a:prstGeom prst="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5" name="Rectangle 54">
            <a:extLst>
              <a:ext uri="{FF2B5EF4-FFF2-40B4-BE49-F238E27FC236}">
                <a16:creationId xmlns:a16="http://schemas.microsoft.com/office/drawing/2014/main" id="{4B843208-1734-2BF8-9FC5-BE2EB2E73554}"/>
              </a:ext>
            </a:extLst>
          </p:cNvPr>
          <p:cNvSpPr/>
          <p:nvPr/>
        </p:nvSpPr>
        <p:spPr>
          <a:xfrm>
            <a:off x="4762588" y="5666905"/>
            <a:ext cx="1953453" cy="201881"/>
          </a:xfrm>
          <a:prstGeom prst="rect">
            <a:avLst/>
          </a:prstGeom>
          <a:solidFill>
            <a:schemeClr val="tx1">
              <a:lumMod val="50000"/>
              <a:lumOff val="50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Dense, 2, SoftMax</a:t>
            </a:r>
            <a:endParaRPr lang="en-PK" sz="1400" dirty="0"/>
          </a:p>
        </p:txBody>
      </p:sp>
      <p:sp>
        <p:nvSpPr>
          <p:cNvPr id="56" name="Rectangle 55">
            <a:extLst>
              <a:ext uri="{FF2B5EF4-FFF2-40B4-BE49-F238E27FC236}">
                <a16:creationId xmlns:a16="http://schemas.microsoft.com/office/drawing/2014/main" id="{D00F0588-C221-424F-F331-88269E9AE5E5}"/>
              </a:ext>
            </a:extLst>
          </p:cNvPr>
          <p:cNvSpPr/>
          <p:nvPr/>
        </p:nvSpPr>
        <p:spPr>
          <a:xfrm>
            <a:off x="3584223" y="3621614"/>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57" name="Rectangle 56">
            <a:extLst>
              <a:ext uri="{FF2B5EF4-FFF2-40B4-BE49-F238E27FC236}">
                <a16:creationId xmlns:a16="http://schemas.microsoft.com/office/drawing/2014/main" id="{56EDC8D7-0B11-EBEF-3229-47CCA0FE7CB5}"/>
              </a:ext>
            </a:extLst>
          </p:cNvPr>
          <p:cNvSpPr/>
          <p:nvPr/>
        </p:nvSpPr>
        <p:spPr>
          <a:xfrm>
            <a:off x="3584221" y="3879935"/>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58" name="Rectangle 57">
            <a:extLst>
              <a:ext uri="{FF2B5EF4-FFF2-40B4-BE49-F238E27FC236}">
                <a16:creationId xmlns:a16="http://schemas.microsoft.com/office/drawing/2014/main" id="{62A2895B-5C42-FA53-BEDC-19BC00254571}"/>
              </a:ext>
            </a:extLst>
          </p:cNvPr>
          <p:cNvSpPr/>
          <p:nvPr/>
        </p:nvSpPr>
        <p:spPr>
          <a:xfrm>
            <a:off x="3584218" y="4081817"/>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59" name="Rectangle 58">
            <a:extLst>
              <a:ext uri="{FF2B5EF4-FFF2-40B4-BE49-F238E27FC236}">
                <a16:creationId xmlns:a16="http://schemas.microsoft.com/office/drawing/2014/main" id="{659F314A-1448-7B5A-C1A1-0DC1EC29FA58}"/>
              </a:ext>
            </a:extLst>
          </p:cNvPr>
          <p:cNvSpPr/>
          <p:nvPr/>
        </p:nvSpPr>
        <p:spPr>
          <a:xfrm>
            <a:off x="3584218" y="4680223"/>
            <a:ext cx="1278452" cy="2583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0" name="Rectangle 59">
            <a:extLst>
              <a:ext uri="{FF2B5EF4-FFF2-40B4-BE49-F238E27FC236}">
                <a16:creationId xmlns:a16="http://schemas.microsoft.com/office/drawing/2014/main" id="{97A75BB5-934D-A830-3E53-DB728ADE8024}"/>
              </a:ext>
            </a:extLst>
          </p:cNvPr>
          <p:cNvSpPr/>
          <p:nvPr/>
        </p:nvSpPr>
        <p:spPr>
          <a:xfrm>
            <a:off x="3584218" y="4281286"/>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ReLU</a:t>
            </a:r>
            <a:endParaRPr lang="en-PK" sz="1000" dirty="0"/>
          </a:p>
        </p:txBody>
      </p:sp>
      <p:sp>
        <p:nvSpPr>
          <p:cNvPr id="61" name="Rectangle 60">
            <a:extLst>
              <a:ext uri="{FF2B5EF4-FFF2-40B4-BE49-F238E27FC236}">
                <a16:creationId xmlns:a16="http://schemas.microsoft.com/office/drawing/2014/main" id="{D6D9EE06-9E93-CF18-A338-39BAC9632B94}"/>
              </a:ext>
            </a:extLst>
          </p:cNvPr>
          <p:cNvSpPr/>
          <p:nvPr/>
        </p:nvSpPr>
        <p:spPr>
          <a:xfrm>
            <a:off x="3584218" y="4480754"/>
            <a:ext cx="1278452" cy="20188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2" name="Rectangle 61">
            <a:extLst>
              <a:ext uri="{FF2B5EF4-FFF2-40B4-BE49-F238E27FC236}">
                <a16:creationId xmlns:a16="http://schemas.microsoft.com/office/drawing/2014/main" id="{AFCF56F2-15D0-55A9-C4B6-A3BD053D2820}"/>
              </a:ext>
            </a:extLst>
          </p:cNvPr>
          <p:cNvSpPr/>
          <p:nvPr/>
        </p:nvSpPr>
        <p:spPr>
          <a:xfrm>
            <a:off x="5087370" y="362161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63" name="Rectangle 62">
            <a:extLst>
              <a:ext uri="{FF2B5EF4-FFF2-40B4-BE49-F238E27FC236}">
                <a16:creationId xmlns:a16="http://schemas.microsoft.com/office/drawing/2014/main" id="{10C2A748-DBB4-B4C3-105A-19BB6514E881}"/>
              </a:ext>
            </a:extLst>
          </p:cNvPr>
          <p:cNvSpPr/>
          <p:nvPr/>
        </p:nvSpPr>
        <p:spPr>
          <a:xfrm>
            <a:off x="5087367" y="3879935"/>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64" name="Rectangle 63">
            <a:extLst>
              <a:ext uri="{FF2B5EF4-FFF2-40B4-BE49-F238E27FC236}">
                <a16:creationId xmlns:a16="http://schemas.microsoft.com/office/drawing/2014/main" id="{1ACD9BF4-1DB5-9756-C589-41C5A3FD4D34}"/>
              </a:ext>
            </a:extLst>
          </p:cNvPr>
          <p:cNvSpPr/>
          <p:nvPr/>
        </p:nvSpPr>
        <p:spPr>
          <a:xfrm>
            <a:off x="5087365" y="408181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65" name="Rectangle 64">
            <a:extLst>
              <a:ext uri="{FF2B5EF4-FFF2-40B4-BE49-F238E27FC236}">
                <a16:creationId xmlns:a16="http://schemas.microsoft.com/office/drawing/2014/main" id="{01DC41EB-4731-CF61-D8F5-616F848E79A6}"/>
              </a:ext>
            </a:extLst>
          </p:cNvPr>
          <p:cNvSpPr/>
          <p:nvPr/>
        </p:nvSpPr>
        <p:spPr>
          <a:xfrm>
            <a:off x="5087365" y="4680223"/>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66" name="Rectangle 65">
            <a:extLst>
              <a:ext uri="{FF2B5EF4-FFF2-40B4-BE49-F238E27FC236}">
                <a16:creationId xmlns:a16="http://schemas.microsoft.com/office/drawing/2014/main" id="{9BC679F3-E0C8-A992-6B1B-1321BFA1B2BC}"/>
              </a:ext>
            </a:extLst>
          </p:cNvPr>
          <p:cNvSpPr/>
          <p:nvPr/>
        </p:nvSpPr>
        <p:spPr>
          <a:xfrm>
            <a:off x="5087365" y="428128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67" name="Rectangle 66">
            <a:extLst>
              <a:ext uri="{FF2B5EF4-FFF2-40B4-BE49-F238E27FC236}">
                <a16:creationId xmlns:a16="http://schemas.microsoft.com/office/drawing/2014/main" id="{73CBC958-0F4A-B2DD-DCAB-CAF898F06B77}"/>
              </a:ext>
            </a:extLst>
          </p:cNvPr>
          <p:cNvSpPr/>
          <p:nvPr/>
        </p:nvSpPr>
        <p:spPr>
          <a:xfrm>
            <a:off x="5087365" y="4480754"/>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pic>
        <p:nvPicPr>
          <p:cNvPr id="68" name="Picture 67" descr="A picture containing chart&#10;&#10;Description automatically generated">
            <a:extLst>
              <a:ext uri="{FF2B5EF4-FFF2-40B4-BE49-F238E27FC236}">
                <a16:creationId xmlns:a16="http://schemas.microsoft.com/office/drawing/2014/main" id="{C9E9C45F-E925-DFD6-A5E7-F5C31905489D}"/>
              </a:ext>
            </a:extLst>
          </p:cNvPr>
          <p:cNvPicPr>
            <a:picLocks noChangeAspect="1"/>
          </p:cNvPicPr>
          <p:nvPr/>
        </p:nvPicPr>
        <p:blipFill rotWithShape="1">
          <a:blip r:embed="rId4">
            <a:extLst>
              <a:ext uri="{28A0092B-C50C-407E-A947-70E740481C1C}">
                <a14:useLocalDpi xmlns:a14="http://schemas.microsoft.com/office/drawing/2010/main" val="0"/>
              </a:ext>
            </a:extLst>
          </a:blip>
          <a:srcRect t="62836"/>
          <a:stretch/>
        </p:blipFill>
        <p:spPr>
          <a:xfrm>
            <a:off x="3519455" y="1239778"/>
            <a:ext cx="4408811" cy="663569"/>
          </a:xfrm>
          <a:prstGeom prst="rect">
            <a:avLst/>
          </a:prstGeom>
        </p:spPr>
      </p:pic>
      <p:cxnSp>
        <p:nvCxnSpPr>
          <p:cNvPr id="73" name="Straight Connector 72">
            <a:extLst>
              <a:ext uri="{FF2B5EF4-FFF2-40B4-BE49-F238E27FC236}">
                <a16:creationId xmlns:a16="http://schemas.microsoft.com/office/drawing/2014/main" id="{9FF1340B-F3FC-747B-8013-859325138181}"/>
              </a:ext>
            </a:extLst>
          </p:cNvPr>
          <p:cNvCxnSpPr>
            <a:cxnSpLocks/>
            <a:stCxn id="68" idx="2"/>
            <a:endCxn id="62" idx="0"/>
          </p:cNvCxnSpPr>
          <p:nvPr/>
        </p:nvCxnSpPr>
        <p:spPr>
          <a:xfrm>
            <a:off x="5723860" y="1903347"/>
            <a:ext cx="2736" cy="1718267"/>
          </a:xfrm>
          <a:prstGeom prst="line">
            <a:avLst/>
          </a:prstGeom>
          <a:ln w="127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9" name="Picture 68" descr="A picture containing chart&#10;&#10;Description automatically generated">
            <a:extLst>
              <a:ext uri="{FF2B5EF4-FFF2-40B4-BE49-F238E27FC236}">
                <a16:creationId xmlns:a16="http://schemas.microsoft.com/office/drawing/2014/main" id="{B050D9B3-3E72-A95E-5128-D9C99819C61D}"/>
              </a:ext>
            </a:extLst>
          </p:cNvPr>
          <p:cNvPicPr>
            <a:picLocks noChangeAspect="1"/>
          </p:cNvPicPr>
          <p:nvPr/>
        </p:nvPicPr>
        <p:blipFill rotWithShape="1">
          <a:blip r:embed="rId4">
            <a:extLst>
              <a:ext uri="{28A0092B-C50C-407E-A947-70E740481C1C}">
                <a14:useLocalDpi xmlns:a14="http://schemas.microsoft.com/office/drawing/2010/main" val="0"/>
              </a:ext>
            </a:extLst>
          </a:blip>
          <a:srcRect t="31741" b="37522"/>
          <a:stretch/>
        </p:blipFill>
        <p:spPr>
          <a:xfrm>
            <a:off x="1472255" y="1987064"/>
            <a:ext cx="4094400" cy="509663"/>
          </a:xfrm>
          <a:prstGeom prst="rect">
            <a:avLst/>
          </a:prstGeom>
        </p:spPr>
      </p:pic>
      <p:pic>
        <p:nvPicPr>
          <p:cNvPr id="70" name="Picture 69" descr="A picture containing chart&#10;&#10;Description automatically generated">
            <a:extLst>
              <a:ext uri="{FF2B5EF4-FFF2-40B4-BE49-F238E27FC236}">
                <a16:creationId xmlns:a16="http://schemas.microsoft.com/office/drawing/2014/main" id="{5234FE93-6001-5E4C-26B8-1E072A71E72A}"/>
              </a:ext>
            </a:extLst>
          </p:cNvPr>
          <p:cNvPicPr>
            <a:picLocks noChangeAspect="1"/>
          </p:cNvPicPr>
          <p:nvPr/>
        </p:nvPicPr>
        <p:blipFill rotWithShape="1">
          <a:blip r:embed="rId4">
            <a:extLst>
              <a:ext uri="{28A0092B-C50C-407E-A947-70E740481C1C}">
                <a14:useLocalDpi xmlns:a14="http://schemas.microsoft.com/office/drawing/2010/main" val="0"/>
              </a:ext>
            </a:extLst>
          </a:blip>
          <a:srcRect b="67531"/>
          <a:stretch/>
        </p:blipFill>
        <p:spPr>
          <a:xfrm>
            <a:off x="304700" y="2597668"/>
            <a:ext cx="4094400" cy="538385"/>
          </a:xfrm>
          <a:prstGeom prst="rect">
            <a:avLst/>
          </a:prstGeom>
        </p:spPr>
      </p:pic>
      <p:cxnSp>
        <p:nvCxnSpPr>
          <p:cNvPr id="71" name="Straight Connector 70">
            <a:extLst>
              <a:ext uri="{FF2B5EF4-FFF2-40B4-BE49-F238E27FC236}">
                <a16:creationId xmlns:a16="http://schemas.microsoft.com/office/drawing/2014/main" id="{125C3D43-8528-4F1C-7002-65879DA8212A}"/>
              </a:ext>
            </a:extLst>
          </p:cNvPr>
          <p:cNvCxnSpPr>
            <a:cxnSpLocks/>
            <a:stCxn id="70" idx="2"/>
            <a:endCxn id="48" idx="0"/>
          </p:cNvCxnSpPr>
          <p:nvPr/>
        </p:nvCxnSpPr>
        <p:spPr>
          <a:xfrm>
            <a:off x="2351900" y="3136054"/>
            <a:ext cx="463574" cy="462921"/>
          </a:xfrm>
          <a:prstGeom prst="line">
            <a:avLst/>
          </a:prstGeom>
          <a:ln w="127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C2E9235A-06BA-6E47-05D8-D9F256A1E3F7}"/>
              </a:ext>
            </a:extLst>
          </p:cNvPr>
          <p:cNvCxnSpPr>
            <a:cxnSpLocks/>
          </p:cNvCxnSpPr>
          <p:nvPr/>
        </p:nvCxnSpPr>
        <p:spPr>
          <a:xfrm flipH="1">
            <a:off x="4678823" y="2669850"/>
            <a:ext cx="14323" cy="928850"/>
          </a:xfrm>
          <a:prstGeom prst="line">
            <a:avLst/>
          </a:prstGeom>
          <a:ln w="127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1B8CC7D7-BA2E-278E-D6DA-56742B3CE229}"/>
              </a:ext>
            </a:extLst>
          </p:cNvPr>
          <p:cNvCxnSpPr>
            <a:stCxn id="51" idx="2"/>
            <a:endCxn id="52" idx="0"/>
          </p:cNvCxnSpPr>
          <p:nvPr/>
        </p:nvCxnSpPr>
        <p:spPr>
          <a:xfrm>
            <a:off x="2815468" y="4915904"/>
            <a:ext cx="2923847" cy="549119"/>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5" name="Straight Connector 74">
            <a:extLst>
              <a:ext uri="{FF2B5EF4-FFF2-40B4-BE49-F238E27FC236}">
                <a16:creationId xmlns:a16="http://schemas.microsoft.com/office/drawing/2014/main" id="{837A46A9-E000-E313-D5D1-F954B59469B0}"/>
              </a:ext>
            </a:extLst>
          </p:cNvPr>
          <p:cNvCxnSpPr>
            <a:stCxn id="59" idx="2"/>
            <a:endCxn id="52" idx="0"/>
          </p:cNvCxnSpPr>
          <p:nvPr/>
        </p:nvCxnSpPr>
        <p:spPr>
          <a:xfrm>
            <a:off x="4223445" y="4938543"/>
            <a:ext cx="1515870"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cxnSp>
        <p:nvCxnSpPr>
          <p:cNvPr id="76" name="Straight Connector 75">
            <a:extLst>
              <a:ext uri="{FF2B5EF4-FFF2-40B4-BE49-F238E27FC236}">
                <a16:creationId xmlns:a16="http://schemas.microsoft.com/office/drawing/2014/main" id="{9902C88D-1AB3-220A-03D8-8BEC314AB038}"/>
              </a:ext>
            </a:extLst>
          </p:cNvPr>
          <p:cNvCxnSpPr>
            <a:stCxn id="65" idx="2"/>
            <a:endCxn id="52" idx="0"/>
          </p:cNvCxnSpPr>
          <p:nvPr/>
        </p:nvCxnSpPr>
        <p:spPr>
          <a:xfrm>
            <a:off x="5726592" y="4938543"/>
            <a:ext cx="12723" cy="526480"/>
          </a:xfrm>
          <a:prstGeom prst="line">
            <a:avLst/>
          </a:prstGeom>
          <a:ln>
            <a:solidFill>
              <a:schemeClr val="tx1"/>
            </a:solidFill>
          </a:ln>
        </p:spPr>
        <p:style>
          <a:lnRef idx="3">
            <a:schemeClr val="accent3"/>
          </a:lnRef>
          <a:fillRef idx="0">
            <a:schemeClr val="accent3"/>
          </a:fillRef>
          <a:effectRef idx="2">
            <a:schemeClr val="accent3"/>
          </a:effectRef>
          <a:fontRef idx="minor">
            <a:schemeClr val="tx1"/>
          </a:fontRef>
        </p:style>
      </p:cxnSp>
      <p:sp>
        <p:nvSpPr>
          <p:cNvPr id="77" name="TextBox 76">
            <a:extLst>
              <a:ext uri="{FF2B5EF4-FFF2-40B4-BE49-F238E27FC236}">
                <a16:creationId xmlns:a16="http://schemas.microsoft.com/office/drawing/2014/main" id="{D14DEC67-D3FD-9557-5D10-FAB26E1EF859}"/>
              </a:ext>
            </a:extLst>
          </p:cNvPr>
          <p:cNvSpPr txBox="1"/>
          <p:nvPr/>
        </p:nvSpPr>
        <p:spPr>
          <a:xfrm>
            <a:off x="4601673" y="6107789"/>
            <a:ext cx="2585323" cy="338554"/>
          </a:xfrm>
          <a:prstGeom prst="rect">
            <a:avLst/>
          </a:prstGeom>
          <a:noFill/>
        </p:spPr>
        <p:txBody>
          <a:bodyPr wrap="none" rtlCol="0">
            <a:spAutoFit/>
          </a:bodyPr>
          <a:lstStyle/>
          <a:p>
            <a:r>
              <a:rPr lang="en-US" sz="1600" b="1" dirty="0"/>
              <a:t>Seizure</a:t>
            </a:r>
            <a:r>
              <a:rPr lang="en-US" sz="1600" dirty="0"/>
              <a:t> (1) / Non-Seizure (0)</a:t>
            </a:r>
            <a:endParaRPr lang="en-PK" sz="1600" dirty="0"/>
          </a:p>
        </p:txBody>
      </p:sp>
      <p:cxnSp>
        <p:nvCxnSpPr>
          <p:cNvPr id="78" name="Straight Arrow Connector 77">
            <a:extLst>
              <a:ext uri="{FF2B5EF4-FFF2-40B4-BE49-F238E27FC236}">
                <a16:creationId xmlns:a16="http://schemas.microsoft.com/office/drawing/2014/main" id="{F395FAF5-AEE7-DBC5-68E1-686D6780A6CC}"/>
              </a:ext>
            </a:extLst>
          </p:cNvPr>
          <p:cNvCxnSpPr>
            <a:cxnSpLocks/>
            <a:stCxn id="55" idx="2"/>
          </p:cNvCxnSpPr>
          <p:nvPr/>
        </p:nvCxnSpPr>
        <p:spPr>
          <a:xfrm>
            <a:off x="5739315" y="5868786"/>
            <a:ext cx="0" cy="228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99">
            <a:extLst>
              <a:ext uri="{FF2B5EF4-FFF2-40B4-BE49-F238E27FC236}">
                <a16:creationId xmlns:a16="http://schemas.microsoft.com/office/drawing/2014/main" id="{D96DD48E-5C15-CEB0-BB26-FB9EFE6B6834}"/>
              </a:ext>
            </a:extLst>
          </p:cNvPr>
          <p:cNvSpPr/>
          <p:nvPr/>
        </p:nvSpPr>
        <p:spPr>
          <a:xfrm>
            <a:off x="6604526" y="3621614"/>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1" name="Rectangle 100">
            <a:extLst>
              <a:ext uri="{FF2B5EF4-FFF2-40B4-BE49-F238E27FC236}">
                <a16:creationId xmlns:a16="http://schemas.microsoft.com/office/drawing/2014/main" id="{B6FD08FE-EF60-1EE7-E814-BB1E010CE558}"/>
              </a:ext>
            </a:extLst>
          </p:cNvPr>
          <p:cNvSpPr/>
          <p:nvPr/>
        </p:nvSpPr>
        <p:spPr>
          <a:xfrm>
            <a:off x="6604524" y="3879935"/>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2" name="Rectangle 101">
            <a:extLst>
              <a:ext uri="{FF2B5EF4-FFF2-40B4-BE49-F238E27FC236}">
                <a16:creationId xmlns:a16="http://schemas.microsoft.com/office/drawing/2014/main" id="{1C78B162-141C-BEFF-CA20-8D81AF1759B7}"/>
              </a:ext>
            </a:extLst>
          </p:cNvPr>
          <p:cNvSpPr/>
          <p:nvPr/>
        </p:nvSpPr>
        <p:spPr>
          <a:xfrm>
            <a:off x="6604521" y="4081817"/>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3" name="Rectangle 102">
            <a:extLst>
              <a:ext uri="{FF2B5EF4-FFF2-40B4-BE49-F238E27FC236}">
                <a16:creationId xmlns:a16="http://schemas.microsoft.com/office/drawing/2014/main" id="{1D0B8893-716A-BA21-1B05-B22605EAF9AB}"/>
              </a:ext>
            </a:extLst>
          </p:cNvPr>
          <p:cNvSpPr/>
          <p:nvPr/>
        </p:nvSpPr>
        <p:spPr>
          <a:xfrm>
            <a:off x="6604521" y="4680223"/>
            <a:ext cx="1278452" cy="25832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04" name="Rectangle 103">
            <a:extLst>
              <a:ext uri="{FF2B5EF4-FFF2-40B4-BE49-F238E27FC236}">
                <a16:creationId xmlns:a16="http://schemas.microsoft.com/office/drawing/2014/main" id="{0FA41481-CA2C-D714-DD07-F1C94CEF9347}"/>
              </a:ext>
            </a:extLst>
          </p:cNvPr>
          <p:cNvSpPr/>
          <p:nvPr/>
        </p:nvSpPr>
        <p:spPr>
          <a:xfrm>
            <a:off x="6604521" y="4281286"/>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05" name="Rectangle 104">
            <a:extLst>
              <a:ext uri="{FF2B5EF4-FFF2-40B4-BE49-F238E27FC236}">
                <a16:creationId xmlns:a16="http://schemas.microsoft.com/office/drawing/2014/main" id="{1EF190F4-FC8B-062B-F3E9-800629AEC117}"/>
              </a:ext>
            </a:extLst>
          </p:cNvPr>
          <p:cNvSpPr/>
          <p:nvPr/>
        </p:nvSpPr>
        <p:spPr>
          <a:xfrm>
            <a:off x="6604521" y="4480754"/>
            <a:ext cx="1278452" cy="201881"/>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6" name="Rectangle 105">
            <a:extLst>
              <a:ext uri="{FF2B5EF4-FFF2-40B4-BE49-F238E27FC236}">
                <a16:creationId xmlns:a16="http://schemas.microsoft.com/office/drawing/2014/main" id="{3D14B83C-45FB-2399-0A01-B4DE759BF014}"/>
              </a:ext>
            </a:extLst>
          </p:cNvPr>
          <p:cNvSpPr/>
          <p:nvPr/>
        </p:nvSpPr>
        <p:spPr>
          <a:xfrm>
            <a:off x="8107670" y="3619726"/>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Conv1D, 2, 64, ReLU</a:t>
            </a:r>
            <a:endParaRPr lang="en-PK" sz="1000" dirty="0"/>
          </a:p>
        </p:txBody>
      </p:sp>
      <p:sp>
        <p:nvSpPr>
          <p:cNvPr id="107" name="Rectangle 106">
            <a:extLst>
              <a:ext uri="{FF2B5EF4-FFF2-40B4-BE49-F238E27FC236}">
                <a16:creationId xmlns:a16="http://schemas.microsoft.com/office/drawing/2014/main" id="{54E96C33-AE1B-3F7C-8FEB-D01AAD6926F5}"/>
              </a:ext>
            </a:extLst>
          </p:cNvPr>
          <p:cNvSpPr/>
          <p:nvPr/>
        </p:nvSpPr>
        <p:spPr>
          <a:xfrm>
            <a:off x="8107668" y="387804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Max-Pool, 2</a:t>
            </a:r>
            <a:endParaRPr lang="en-PK" sz="1000" dirty="0"/>
          </a:p>
        </p:txBody>
      </p:sp>
      <p:sp>
        <p:nvSpPr>
          <p:cNvPr id="108" name="Rectangle 107">
            <a:extLst>
              <a:ext uri="{FF2B5EF4-FFF2-40B4-BE49-F238E27FC236}">
                <a16:creationId xmlns:a16="http://schemas.microsoft.com/office/drawing/2014/main" id="{08309A81-72DB-F262-627D-2777B44CA662}"/>
              </a:ext>
            </a:extLst>
          </p:cNvPr>
          <p:cNvSpPr/>
          <p:nvPr/>
        </p:nvSpPr>
        <p:spPr>
          <a:xfrm>
            <a:off x="8107665" y="4079929"/>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sp>
        <p:nvSpPr>
          <p:cNvPr id="109" name="Rectangle 108">
            <a:extLst>
              <a:ext uri="{FF2B5EF4-FFF2-40B4-BE49-F238E27FC236}">
                <a16:creationId xmlns:a16="http://schemas.microsoft.com/office/drawing/2014/main" id="{0D8D6A90-FB30-82CE-7834-26D07FD9D7F2}"/>
              </a:ext>
            </a:extLst>
          </p:cNvPr>
          <p:cNvSpPr/>
          <p:nvPr/>
        </p:nvSpPr>
        <p:spPr>
          <a:xfrm>
            <a:off x="8107665" y="4678334"/>
            <a:ext cx="1278452" cy="25832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Global Avg. Pool</a:t>
            </a:r>
            <a:endParaRPr lang="en-PK" sz="1000" dirty="0"/>
          </a:p>
        </p:txBody>
      </p:sp>
      <p:sp>
        <p:nvSpPr>
          <p:cNvPr id="110" name="Rectangle 109">
            <a:extLst>
              <a:ext uri="{FF2B5EF4-FFF2-40B4-BE49-F238E27FC236}">
                <a16:creationId xmlns:a16="http://schemas.microsoft.com/office/drawing/2014/main" id="{E1CDAD6C-5CE0-63D8-F09E-515A2F91AC83}"/>
              </a:ext>
            </a:extLst>
          </p:cNvPr>
          <p:cNvSpPr/>
          <p:nvPr/>
        </p:nvSpPr>
        <p:spPr>
          <a:xfrm>
            <a:off x="8107665" y="4279397"/>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Dense, 50 , ReLU</a:t>
            </a:r>
            <a:endParaRPr lang="en-PK" sz="1000" dirty="0"/>
          </a:p>
        </p:txBody>
      </p:sp>
      <p:sp>
        <p:nvSpPr>
          <p:cNvPr id="111" name="Rectangle 110">
            <a:extLst>
              <a:ext uri="{FF2B5EF4-FFF2-40B4-BE49-F238E27FC236}">
                <a16:creationId xmlns:a16="http://schemas.microsoft.com/office/drawing/2014/main" id="{7B7774AC-3D01-20BD-869E-7AA1B132D84B}"/>
              </a:ext>
            </a:extLst>
          </p:cNvPr>
          <p:cNvSpPr/>
          <p:nvPr/>
        </p:nvSpPr>
        <p:spPr>
          <a:xfrm>
            <a:off x="8107665" y="4478866"/>
            <a:ext cx="1278452" cy="2018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Dropout, 0.7</a:t>
            </a:r>
            <a:endParaRPr lang="en-PK" sz="1000" dirty="0"/>
          </a:p>
        </p:txBody>
      </p:sp>
      <p:cxnSp>
        <p:nvCxnSpPr>
          <p:cNvPr id="141" name="Straight Connector 140">
            <a:extLst>
              <a:ext uri="{FF2B5EF4-FFF2-40B4-BE49-F238E27FC236}">
                <a16:creationId xmlns:a16="http://schemas.microsoft.com/office/drawing/2014/main" id="{F88C26B8-5E05-C533-8EEF-116A9EB03B7F}"/>
              </a:ext>
            </a:extLst>
          </p:cNvPr>
          <p:cNvCxnSpPr>
            <a:stCxn id="103" idx="2"/>
            <a:endCxn id="52" idx="0"/>
          </p:cNvCxnSpPr>
          <p:nvPr/>
        </p:nvCxnSpPr>
        <p:spPr>
          <a:xfrm flipH="1">
            <a:off x="5739315" y="4938543"/>
            <a:ext cx="1504433" cy="526480"/>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Connector 142">
            <a:extLst>
              <a:ext uri="{FF2B5EF4-FFF2-40B4-BE49-F238E27FC236}">
                <a16:creationId xmlns:a16="http://schemas.microsoft.com/office/drawing/2014/main" id="{684AC2CF-31E3-289D-47A0-122D3A81BF35}"/>
              </a:ext>
            </a:extLst>
          </p:cNvPr>
          <p:cNvCxnSpPr>
            <a:stCxn id="109" idx="2"/>
            <a:endCxn id="52" idx="0"/>
          </p:cNvCxnSpPr>
          <p:nvPr/>
        </p:nvCxnSpPr>
        <p:spPr>
          <a:xfrm flipH="1">
            <a:off x="5739315" y="4936655"/>
            <a:ext cx="3007577" cy="528368"/>
          </a:xfrm>
          <a:prstGeom prst="line">
            <a:avLst/>
          </a:prstGeom>
        </p:spPr>
        <p:style>
          <a:lnRef idx="3">
            <a:schemeClr val="dk1"/>
          </a:lnRef>
          <a:fillRef idx="0">
            <a:schemeClr val="dk1"/>
          </a:fillRef>
          <a:effectRef idx="2">
            <a:schemeClr val="dk1"/>
          </a:effectRef>
          <a:fontRef idx="minor">
            <a:schemeClr val="tx1"/>
          </a:fontRef>
        </p:style>
      </p:cxnSp>
      <p:grpSp>
        <p:nvGrpSpPr>
          <p:cNvPr id="90" name="Group 89">
            <a:extLst>
              <a:ext uri="{FF2B5EF4-FFF2-40B4-BE49-F238E27FC236}">
                <a16:creationId xmlns:a16="http://schemas.microsoft.com/office/drawing/2014/main" id="{087DD73A-BEA0-C0AD-F040-1EBEC8788471}"/>
              </a:ext>
            </a:extLst>
          </p:cNvPr>
          <p:cNvGrpSpPr/>
          <p:nvPr/>
        </p:nvGrpSpPr>
        <p:grpSpPr>
          <a:xfrm>
            <a:off x="1847488" y="3220016"/>
            <a:ext cx="2655712" cy="363428"/>
            <a:chOff x="6194680" y="4289094"/>
            <a:chExt cx="2121506" cy="258836"/>
          </a:xfrm>
        </p:grpSpPr>
        <p:sp>
          <p:nvSpPr>
            <p:cNvPr id="147" name="TextBox 146">
              <a:extLst>
                <a:ext uri="{FF2B5EF4-FFF2-40B4-BE49-F238E27FC236}">
                  <a16:creationId xmlns:a16="http://schemas.microsoft.com/office/drawing/2014/main" id="{6B628921-BF72-51F6-D035-059A85DEA978}"/>
                </a:ext>
              </a:extLst>
            </p:cNvPr>
            <p:cNvSpPr txBox="1"/>
            <p:nvPr/>
          </p:nvSpPr>
          <p:spPr>
            <a:xfrm>
              <a:off x="6194680" y="4306809"/>
              <a:ext cx="488147" cy="241121"/>
            </a:xfrm>
            <a:prstGeom prst="rect">
              <a:avLst/>
            </a:prstGeom>
            <a:noFill/>
          </p:spPr>
          <p:txBody>
            <a:bodyPr wrap="none" rtlCol="0">
              <a:spAutoFit/>
            </a:bodyPr>
            <a:lstStyle/>
            <a:p>
              <a:r>
                <a:rPr lang="en-US" sz="1600" dirty="0"/>
                <a:t>Acc x</a:t>
              </a:r>
              <a:endParaRPr lang="en-PK" sz="1600" dirty="0"/>
            </a:p>
          </p:txBody>
        </p:sp>
        <p:sp>
          <p:nvSpPr>
            <p:cNvPr id="148" name="TextBox 147">
              <a:extLst>
                <a:ext uri="{FF2B5EF4-FFF2-40B4-BE49-F238E27FC236}">
                  <a16:creationId xmlns:a16="http://schemas.microsoft.com/office/drawing/2014/main" id="{67BE15DE-5EF1-46F5-B03C-ECD5ED215292}"/>
                </a:ext>
              </a:extLst>
            </p:cNvPr>
            <p:cNvSpPr txBox="1"/>
            <p:nvPr/>
          </p:nvSpPr>
          <p:spPr>
            <a:xfrm>
              <a:off x="7824197" y="4289094"/>
              <a:ext cx="491989" cy="241121"/>
            </a:xfrm>
            <a:prstGeom prst="rect">
              <a:avLst/>
            </a:prstGeom>
            <a:noFill/>
          </p:spPr>
          <p:txBody>
            <a:bodyPr wrap="none" rtlCol="0">
              <a:spAutoFit/>
            </a:bodyPr>
            <a:lstStyle/>
            <a:p>
              <a:r>
                <a:rPr lang="en-US" sz="1600" dirty="0"/>
                <a:t>Acc y</a:t>
              </a:r>
              <a:endParaRPr lang="en-PK" sz="1600" dirty="0"/>
            </a:p>
          </p:txBody>
        </p:sp>
      </p:grpSp>
      <p:sp>
        <p:nvSpPr>
          <p:cNvPr id="149" name="TextBox 148">
            <a:extLst>
              <a:ext uri="{FF2B5EF4-FFF2-40B4-BE49-F238E27FC236}">
                <a16:creationId xmlns:a16="http://schemas.microsoft.com/office/drawing/2014/main" id="{A2B30A19-678E-1D7C-7EE6-140BDCC47B1F}"/>
              </a:ext>
            </a:extLst>
          </p:cNvPr>
          <p:cNvSpPr txBox="1"/>
          <p:nvPr/>
        </p:nvSpPr>
        <p:spPr>
          <a:xfrm>
            <a:off x="5052806" y="3190726"/>
            <a:ext cx="604653" cy="338554"/>
          </a:xfrm>
          <a:prstGeom prst="rect">
            <a:avLst/>
          </a:prstGeom>
          <a:noFill/>
        </p:spPr>
        <p:txBody>
          <a:bodyPr wrap="none" rtlCol="0">
            <a:spAutoFit/>
          </a:bodyPr>
          <a:lstStyle/>
          <a:p>
            <a:r>
              <a:rPr lang="en-US" sz="1600" dirty="0"/>
              <a:t>Acc z</a:t>
            </a:r>
            <a:endParaRPr lang="en-PK" sz="1600" dirty="0"/>
          </a:p>
        </p:txBody>
      </p:sp>
      <p:sp>
        <p:nvSpPr>
          <p:cNvPr id="150" name="TextBox 149">
            <a:extLst>
              <a:ext uri="{FF2B5EF4-FFF2-40B4-BE49-F238E27FC236}">
                <a16:creationId xmlns:a16="http://schemas.microsoft.com/office/drawing/2014/main" id="{75559599-495F-E2A8-5996-119A7213FB12}"/>
              </a:ext>
            </a:extLst>
          </p:cNvPr>
          <p:cNvSpPr txBox="1"/>
          <p:nvPr/>
        </p:nvSpPr>
        <p:spPr>
          <a:xfrm>
            <a:off x="6139051" y="3229179"/>
            <a:ext cx="1078244" cy="338554"/>
          </a:xfrm>
          <a:prstGeom prst="rect">
            <a:avLst/>
          </a:prstGeom>
          <a:noFill/>
        </p:spPr>
        <p:txBody>
          <a:bodyPr wrap="none" rtlCol="0">
            <a:spAutoFit/>
          </a:bodyPr>
          <a:lstStyle/>
          <a:p>
            <a:r>
              <a:rPr lang="en-US" sz="1600" dirty="0"/>
              <a:t>Heart Rate</a:t>
            </a:r>
            <a:endParaRPr lang="en-PK" sz="1600" dirty="0"/>
          </a:p>
        </p:txBody>
      </p:sp>
      <p:sp>
        <p:nvSpPr>
          <p:cNvPr id="151" name="TextBox 150">
            <a:extLst>
              <a:ext uri="{FF2B5EF4-FFF2-40B4-BE49-F238E27FC236}">
                <a16:creationId xmlns:a16="http://schemas.microsoft.com/office/drawing/2014/main" id="{835FEEA4-C70D-78D8-C619-8FC1FA554257}"/>
              </a:ext>
            </a:extLst>
          </p:cNvPr>
          <p:cNvSpPr txBox="1"/>
          <p:nvPr/>
        </p:nvSpPr>
        <p:spPr>
          <a:xfrm>
            <a:off x="7901296" y="3176048"/>
            <a:ext cx="1254061" cy="338554"/>
          </a:xfrm>
          <a:prstGeom prst="rect">
            <a:avLst/>
          </a:prstGeom>
          <a:noFill/>
        </p:spPr>
        <p:txBody>
          <a:bodyPr wrap="none" rtlCol="0">
            <a:spAutoFit/>
          </a:bodyPr>
          <a:lstStyle/>
          <a:p>
            <a:r>
              <a:rPr lang="en-US" sz="1600" dirty="0"/>
              <a:t>Temperature</a:t>
            </a:r>
            <a:endParaRPr lang="en-PK" sz="1600" dirty="0"/>
          </a:p>
        </p:txBody>
      </p:sp>
      <p:cxnSp>
        <p:nvCxnSpPr>
          <p:cNvPr id="7" name="Straight Connector 6">
            <a:extLst>
              <a:ext uri="{FF2B5EF4-FFF2-40B4-BE49-F238E27FC236}">
                <a16:creationId xmlns:a16="http://schemas.microsoft.com/office/drawing/2014/main" id="{8850E257-DA7A-2DF7-E0DE-7106167A938B}"/>
              </a:ext>
            </a:extLst>
          </p:cNvPr>
          <p:cNvCxnSpPr>
            <a:cxnSpLocks/>
          </p:cNvCxnSpPr>
          <p:nvPr/>
        </p:nvCxnSpPr>
        <p:spPr>
          <a:xfrm flipH="1">
            <a:off x="9220108" y="3188211"/>
            <a:ext cx="460260" cy="314779"/>
          </a:xfrm>
          <a:prstGeom prst="line">
            <a:avLst/>
          </a:prstGeom>
          <a:ln w="127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8089488C-4C0B-C6C3-C9C1-4EC859883AF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 CNN with five inputs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45DDE095-BEA2-A634-9C31-77DD8944AE1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20</a:t>
            </a:fld>
            <a:endParaRPr lang="en-US" sz="1600"/>
          </a:p>
        </p:txBody>
      </p:sp>
    </p:spTree>
    <p:extLst>
      <p:ext uri="{BB962C8B-B14F-4D97-AF65-F5344CB8AC3E}">
        <p14:creationId xmlns:p14="http://schemas.microsoft.com/office/powerpoint/2010/main" val="128437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anim calcmode="lin" valueType="num">
                                      <p:cBhvr>
                                        <p:cTn id="18" dur="1000" fill="hold"/>
                                        <p:tgtEl>
                                          <p:spTgt spid="79"/>
                                        </p:tgtEl>
                                        <p:attrNameLst>
                                          <p:attrName>ppt_x</p:attrName>
                                        </p:attrNameLst>
                                      </p:cBhvr>
                                      <p:tavLst>
                                        <p:tav tm="0">
                                          <p:val>
                                            <p:strVal val="#ppt_x"/>
                                          </p:val>
                                        </p:tav>
                                        <p:tav tm="100000">
                                          <p:val>
                                            <p:strVal val="#ppt_x"/>
                                          </p:val>
                                        </p:tav>
                                      </p:tavLst>
                                    </p:anim>
                                    <p:anim calcmode="lin" valueType="num">
                                      <p:cBhvr>
                                        <p:cTn id="19" dur="10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1000"/>
                                        <p:tgtEl>
                                          <p:spTgt spid="53"/>
                                        </p:tgtEl>
                                      </p:cBhvr>
                                    </p:animEffect>
                                    <p:anim calcmode="lin" valueType="num">
                                      <p:cBhvr>
                                        <p:cTn id="48" dur="1000" fill="hold"/>
                                        <p:tgtEl>
                                          <p:spTgt spid="53"/>
                                        </p:tgtEl>
                                        <p:attrNameLst>
                                          <p:attrName>ppt_x</p:attrName>
                                        </p:attrNameLst>
                                      </p:cBhvr>
                                      <p:tavLst>
                                        <p:tav tm="0">
                                          <p:val>
                                            <p:strVal val="#ppt_x"/>
                                          </p:val>
                                        </p:tav>
                                        <p:tav tm="100000">
                                          <p:val>
                                            <p:strVal val="#ppt_x"/>
                                          </p:val>
                                        </p:tav>
                                      </p:tavLst>
                                    </p:anim>
                                    <p:anim calcmode="lin" valueType="num">
                                      <p:cBhvr>
                                        <p:cTn id="49" dur="1000" fill="hold"/>
                                        <p:tgtEl>
                                          <p:spTgt spid="5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anim calcmode="lin" valueType="num">
                                      <p:cBhvr>
                                        <p:cTn id="53" dur="1000" fill="hold"/>
                                        <p:tgtEl>
                                          <p:spTgt spid="54"/>
                                        </p:tgtEl>
                                        <p:attrNameLst>
                                          <p:attrName>ppt_x</p:attrName>
                                        </p:attrNameLst>
                                      </p:cBhvr>
                                      <p:tavLst>
                                        <p:tav tm="0">
                                          <p:val>
                                            <p:strVal val="#ppt_x"/>
                                          </p:val>
                                        </p:tav>
                                        <p:tav tm="100000">
                                          <p:val>
                                            <p:strVal val="#ppt_x"/>
                                          </p:val>
                                        </p:tav>
                                      </p:tavLst>
                                    </p:anim>
                                    <p:anim calcmode="lin" valueType="num">
                                      <p:cBhvr>
                                        <p:cTn id="54" dur="10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1000"/>
                                        <p:tgtEl>
                                          <p:spTgt spid="58"/>
                                        </p:tgtEl>
                                      </p:cBhvr>
                                    </p:animEffect>
                                    <p:anim calcmode="lin" valueType="num">
                                      <p:cBhvr>
                                        <p:cTn id="73" dur="1000" fill="hold"/>
                                        <p:tgtEl>
                                          <p:spTgt spid="58"/>
                                        </p:tgtEl>
                                        <p:attrNameLst>
                                          <p:attrName>ppt_x</p:attrName>
                                        </p:attrNameLst>
                                      </p:cBhvr>
                                      <p:tavLst>
                                        <p:tav tm="0">
                                          <p:val>
                                            <p:strVal val="#ppt_x"/>
                                          </p:val>
                                        </p:tav>
                                        <p:tav tm="100000">
                                          <p:val>
                                            <p:strVal val="#ppt_x"/>
                                          </p:val>
                                        </p:tav>
                                      </p:tavLst>
                                    </p:anim>
                                    <p:anim calcmode="lin" valueType="num">
                                      <p:cBhvr>
                                        <p:cTn id="74" dur="1000" fill="hold"/>
                                        <p:tgtEl>
                                          <p:spTgt spid="5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1000"/>
                                        <p:tgtEl>
                                          <p:spTgt spid="59"/>
                                        </p:tgtEl>
                                      </p:cBhvr>
                                    </p:animEffect>
                                    <p:anim calcmode="lin" valueType="num">
                                      <p:cBhvr>
                                        <p:cTn id="78" dur="1000" fill="hold"/>
                                        <p:tgtEl>
                                          <p:spTgt spid="59"/>
                                        </p:tgtEl>
                                        <p:attrNameLst>
                                          <p:attrName>ppt_x</p:attrName>
                                        </p:attrNameLst>
                                      </p:cBhvr>
                                      <p:tavLst>
                                        <p:tav tm="0">
                                          <p:val>
                                            <p:strVal val="#ppt_x"/>
                                          </p:val>
                                        </p:tav>
                                        <p:tav tm="100000">
                                          <p:val>
                                            <p:strVal val="#ppt_x"/>
                                          </p:val>
                                        </p:tav>
                                      </p:tavLst>
                                    </p:anim>
                                    <p:anim calcmode="lin" valueType="num">
                                      <p:cBhvr>
                                        <p:cTn id="79" dur="1000" fill="hold"/>
                                        <p:tgtEl>
                                          <p:spTgt spid="5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1000"/>
                                        <p:tgtEl>
                                          <p:spTgt spid="60"/>
                                        </p:tgtEl>
                                      </p:cBhvr>
                                    </p:animEffect>
                                    <p:anim calcmode="lin" valueType="num">
                                      <p:cBhvr>
                                        <p:cTn id="83" dur="1000" fill="hold"/>
                                        <p:tgtEl>
                                          <p:spTgt spid="60"/>
                                        </p:tgtEl>
                                        <p:attrNameLst>
                                          <p:attrName>ppt_x</p:attrName>
                                        </p:attrNameLst>
                                      </p:cBhvr>
                                      <p:tavLst>
                                        <p:tav tm="0">
                                          <p:val>
                                            <p:strVal val="#ppt_x"/>
                                          </p:val>
                                        </p:tav>
                                        <p:tav tm="100000">
                                          <p:val>
                                            <p:strVal val="#ppt_x"/>
                                          </p:val>
                                        </p:tav>
                                      </p:tavLst>
                                    </p:anim>
                                    <p:anim calcmode="lin" valueType="num">
                                      <p:cBhvr>
                                        <p:cTn id="84" dur="1000" fill="hold"/>
                                        <p:tgtEl>
                                          <p:spTgt spid="6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1000"/>
                                        <p:tgtEl>
                                          <p:spTgt spid="61"/>
                                        </p:tgtEl>
                                      </p:cBhvr>
                                    </p:animEffect>
                                    <p:anim calcmode="lin" valueType="num">
                                      <p:cBhvr>
                                        <p:cTn id="88" dur="1000" fill="hold"/>
                                        <p:tgtEl>
                                          <p:spTgt spid="61"/>
                                        </p:tgtEl>
                                        <p:attrNameLst>
                                          <p:attrName>ppt_x</p:attrName>
                                        </p:attrNameLst>
                                      </p:cBhvr>
                                      <p:tavLst>
                                        <p:tav tm="0">
                                          <p:val>
                                            <p:strVal val="#ppt_x"/>
                                          </p:val>
                                        </p:tav>
                                        <p:tav tm="100000">
                                          <p:val>
                                            <p:strVal val="#ppt_x"/>
                                          </p:val>
                                        </p:tav>
                                      </p:tavLst>
                                    </p:anim>
                                    <p:anim calcmode="lin" valueType="num">
                                      <p:cBhvr>
                                        <p:cTn id="89" dur="1000" fill="hold"/>
                                        <p:tgtEl>
                                          <p:spTgt spid="6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1000"/>
                                        <p:tgtEl>
                                          <p:spTgt spid="62"/>
                                        </p:tgtEl>
                                      </p:cBhvr>
                                    </p:animEffect>
                                    <p:anim calcmode="lin" valueType="num">
                                      <p:cBhvr>
                                        <p:cTn id="93" dur="1000" fill="hold"/>
                                        <p:tgtEl>
                                          <p:spTgt spid="62"/>
                                        </p:tgtEl>
                                        <p:attrNameLst>
                                          <p:attrName>ppt_x</p:attrName>
                                        </p:attrNameLst>
                                      </p:cBhvr>
                                      <p:tavLst>
                                        <p:tav tm="0">
                                          <p:val>
                                            <p:strVal val="#ppt_x"/>
                                          </p:val>
                                        </p:tav>
                                        <p:tav tm="100000">
                                          <p:val>
                                            <p:strVal val="#ppt_x"/>
                                          </p:val>
                                        </p:tav>
                                      </p:tavLst>
                                    </p:anim>
                                    <p:anim calcmode="lin" valueType="num">
                                      <p:cBhvr>
                                        <p:cTn id="94" dur="1000" fill="hold"/>
                                        <p:tgtEl>
                                          <p:spTgt spid="6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1000"/>
                                        <p:tgtEl>
                                          <p:spTgt spid="63"/>
                                        </p:tgtEl>
                                      </p:cBhvr>
                                    </p:animEffect>
                                    <p:anim calcmode="lin" valueType="num">
                                      <p:cBhvr>
                                        <p:cTn id="98" dur="1000" fill="hold"/>
                                        <p:tgtEl>
                                          <p:spTgt spid="63"/>
                                        </p:tgtEl>
                                        <p:attrNameLst>
                                          <p:attrName>ppt_x</p:attrName>
                                        </p:attrNameLst>
                                      </p:cBhvr>
                                      <p:tavLst>
                                        <p:tav tm="0">
                                          <p:val>
                                            <p:strVal val="#ppt_x"/>
                                          </p:val>
                                        </p:tav>
                                        <p:tav tm="100000">
                                          <p:val>
                                            <p:strVal val="#ppt_x"/>
                                          </p:val>
                                        </p:tav>
                                      </p:tavLst>
                                    </p:anim>
                                    <p:anim calcmode="lin" valueType="num">
                                      <p:cBhvr>
                                        <p:cTn id="99" dur="1000" fill="hold"/>
                                        <p:tgtEl>
                                          <p:spTgt spid="6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1000"/>
                                        <p:tgtEl>
                                          <p:spTgt spid="64"/>
                                        </p:tgtEl>
                                      </p:cBhvr>
                                    </p:animEffect>
                                    <p:anim calcmode="lin" valueType="num">
                                      <p:cBhvr>
                                        <p:cTn id="103" dur="1000" fill="hold"/>
                                        <p:tgtEl>
                                          <p:spTgt spid="64"/>
                                        </p:tgtEl>
                                        <p:attrNameLst>
                                          <p:attrName>ppt_x</p:attrName>
                                        </p:attrNameLst>
                                      </p:cBhvr>
                                      <p:tavLst>
                                        <p:tav tm="0">
                                          <p:val>
                                            <p:strVal val="#ppt_x"/>
                                          </p:val>
                                        </p:tav>
                                        <p:tav tm="100000">
                                          <p:val>
                                            <p:strVal val="#ppt_x"/>
                                          </p:val>
                                        </p:tav>
                                      </p:tavLst>
                                    </p:anim>
                                    <p:anim calcmode="lin" valueType="num">
                                      <p:cBhvr>
                                        <p:cTn id="104" dur="1000" fill="hold"/>
                                        <p:tgtEl>
                                          <p:spTgt spid="6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anim calcmode="lin" valueType="num">
                                      <p:cBhvr>
                                        <p:cTn id="108" dur="1000" fill="hold"/>
                                        <p:tgtEl>
                                          <p:spTgt spid="65"/>
                                        </p:tgtEl>
                                        <p:attrNameLst>
                                          <p:attrName>ppt_x</p:attrName>
                                        </p:attrNameLst>
                                      </p:cBhvr>
                                      <p:tavLst>
                                        <p:tav tm="0">
                                          <p:val>
                                            <p:strVal val="#ppt_x"/>
                                          </p:val>
                                        </p:tav>
                                        <p:tav tm="100000">
                                          <p:val>
                                            <p:strVal val="#ppt_x"/>
                                          </p:val>
                                        </p:tav>
                                      </p:tavLst>
                                    </p:anim>
                                    <p:anim calcmode="lin" valueType="num">
                                      <p:cBhvr>
                                        <p:cTn id="109" dur="1000" fill="hold"/>
                                        <p:tgtEl>
                                          <p:spTgt spid="6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1000"/>
                                        <p:tgtEl>
                                          <p:spTgt spid="66"/>
                                        </p:tgtEl>
                                      </p:cBhvr>
                                    </p:animEffect>
                                    <p:anim calcmode="lin" valueType="num">
                                      <p:cBhvr>
                                        <p:cTn id="113" dur="1000" fill="hold"/>
                                        <p:tgtEl>
                                          <p:spTgt spid="66"/>
                                        </p:tgtEl>
                                        <p:attrNameLst>
                                          <p:attrName>ppt_x</p:attrName>
                                        </p:attrNameLst>
                                      </p:cBhvr>
                                      <p:tavLst>
                                        <p:tav tm="0">
                                          <p:val>
                                            <p:strVal val="#ppt_x"/>
                                          </p:val>
                                        </p:tav>
                                        <p:tav tm="100000">
                                          <p:val>
                                            <p:strVal val="#ppt_x"/>
                                          </p:val>
                                        </p:tav>
                                      </p:tavLst>
                                    </p:anim>
                                    <p:anim calcmode="lin" valueType="num">
                                      <p:cBhvr>
                                        <p:cTn id="114" dur="1000" fill="hold"/>
                                        <p:tgtEl>
                                          <p:spTgt spid="6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1000"/>
                                        <p:tgtEl>
                                          <p:spTgt spid="67"/>
                                        </p:tgtEl>
                                      </p:cBhvr>
                                    </p:animEffect>
                                    <p:anim calcmode="lin" valueType="num">
                                      <p:cBhvr>
                                        <p:cTn id="118" dur="1000" fill="hold"/>
                                        <p:tgtEl>
                                          <p:spTgt spid="67"/>
                                        </p:tgtEl>
                                        <p:attrNameLst>
                                          <p:attrName>ppt_x</p:attrName>
                                        </p:attrNameLst>
                                      </p:cBhvr>
                                      <p:tavLst>
                                        <p:tav tm="0">
                                          <p:val>
                                            <p:strVal val="#ppt_x"/>
                                          </p:val>
                                        </p:tav>
                                        <p:tav tm="100000">
                                          <p:val>
                                            <p:strVal val="#ppt_x"/>
                                          </p:val>
                                        </p:tav>
                                      </p:tavLst>
                                    </p:anim>
                                    <p:anim calcmode="lin" valueType="num">
                                      <p:cBhvr>
                                        <p:cTn id="119" dur="1000" fill="hold"/>
                                        <p:tgtEl>
                                          <p:spTgt spid="6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1000"/>
                                        <p:tgtEl>
                                          <p:spTgt spid="68"/>
                                        </p:tgtEl>
                                      </p:cBhvr>
                                    </p:animEffect>
                                    <p:anim calcmode="lin" valueType="num">
                                      <p:cBhvr>
                                        <p:cTn id="123" dur="1000" fill="hold"/>
                                        <p:tgtEl>
                                          <p:spTgt spid="68"/>
                                        </p:tgtEl>
                                        <p:attrNameLst>
                                          <p:attrName>ppt_x</p:attrName>
                                        </p:attrNameLst>
                                      </p:cBhvr>
                                      <p:tavLst>
                                        <p:tav tm="0">
                                          <p:val>
                                            <p:strVal val="#ppt_x"/>
                                          </p:val>
                                        </p:tav>
                                        <p:tav tm="100000">
                                          <p:val>
                                            <p:strVal val="#ppt_x"/>
                                          </p:val>
                                        </p:tav>
                                      </p:tavLst>
                                    </p:anim>
                                    <p:anim calcmode="lin" valueType="num">
                                      <p:cBhvr>
                                        <p:cTn id="124" dur="1000" fill="hold"/>
                                        <p:tgtEl>
                                          <p:spTgt spid="6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fade">
                                      <p:cBhvr>
                                        <p:cTn id="127" dur="1000"/>
                                        <p:tgtEl>
                                          <p:spTgt spid="73"/>
                                        </p:tgtEl>
                                      </p:cBhvr>
                                    </p:animEffect>
                                    <p:anim calcmode="lin" valueType="num">
                                      <p:cBhvr>
                                        <p:cTn id="128" dur="1000" fill="hold"/>
                                        <p:tgtEl>
                                          <p:spTgt spid="73"/>
                                        </p:tgtEl>
                                        <p:attrNameLst>
                                          <p:attrName>ppt_x</p:attrName>
                                        </p:attrNameLst>
                                      </p:cBhvr>
                                      <p:tavLst>
                                        <p:tav tm="0">
                                          <p:val>
                                            <p:strVal val="#ppt_x"/>
                                          </p:val>
                                        </p:tav>
                                        <p:tav tm="100000">
                                          <p:val>
                                            <p:strVal val="#ppt_x"/>
                                          </p:val>
                                        </p:tav>
                                      </p:tavLst>
                                    </p:anim>
                                    <p:anim calcmode="lin" valueType="num">
                                      <p:cBhvr>
                                        <p:cTn id="129" dur="1000" fill="hold"/>
                                        <p:tgtEl>
                                          <p:spTgt spid="7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fade">
                                      <p:cBhvr>
                                        <p:cTn id="132" dur="1000"/>
                                        <p:tgtEl>
                                          <p:spTgt spid="69"/>
                                        </p:tgtEl>
                                      </p:cBhvr>
                                    </p:animEffect>
                                    <p:anim calcmode="lin" valueType="num">
                                      <p:cBhvr>
                                        <p:cTn id="133" dur="1000" fill="hold"/>
                                        <p:tgtEl>
                                          <p:spTgt spid="69"/>
                                        </p:tgtEl>
                                        <p:attrNameLst>
                                          <p:attrName>ppt_x</p:attrName>
                                        </p:attrNameLst>
                                      </p:cBhvr>
                                      <p:tavLst>
                                        <p:tav tm="0">
                                          <p:val>
                                            <p:strVal val="#ppt_x"/>
                                          </p:val>
                                        </p:tav>
                                        <p:tav tm="100000">
                                          <p:val>
                                            <p:strVal val="#ppt_x"/>
                                          </p:val>
                                        </p:tav>
                                      </p:tavLst>
                                    </p:anim>
                                    <p:anim calcmode="lin" valueType="num">
                                      <p:cBhvr>
                                        <p:cTn id="134" dur="1000" fill="hold"/>
                                        <p:tgtEl>
                                          <p:spTgt spid="69"/>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1000"/>
                                        <p:tgtEl>
                                          <p:spTgt spid="70"/>
                                        </p:tgtEl>
                                      </p:cBhvr>
                                    </p:animEffect>
                                    <p:anim calcmode="lin" valueType="num">
                                      <p:cBhvr>
                                        <p:cTn id="138" dur="1000" fill="hold"/>
                                        <p:tgtEl>
                                          <p:spTgt spid="70"/>
                                        </p:tgtEl>
                                        <p:attrNameLst>
                                          <p:attrName>ppt_x</p:attrName>
                                        </p:attrNameLst>
                                      </p:cBhvr>
                                      <p:tavLst>
                                        <p:tav tm="0">
                                          <p:val>
                                            <p:strVal val="#ppt_x"/>
                                          </p:val>
                                        </p:tav>
                                        <p:tav tm="100000">
                                          <p:val>
                                            <p:strVal val="#ppt_x"/>
                                          </p:val>
                                        </p:tav>
                                      </p:tavLst>
                                    </p:anim>
                                    <p:anim calcmode="lin" valueType="num">
                                      <p:cBhvr>
                                        <p:cTn id="139" dur="1000" fill="hold"/>
                                        <p:tgtEl>
                                          <p:spTgt spid="70"/>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1000"/>
                                        <p:tgtEl>
                                          <p:spTgt spid="71"/>
                                        </p:tgtEl>
                                      </p:cBhvr>
                                    </p:animEffect>
                                    <p:anim calcmode="lin" valueType="num">
                                      <p:cBhvr>
                                        <p:cTn id="143" dur="1000" fill="hold"/>
                                        <p:tgtEl>
                                          <p:spTgt spid="71"/>
                                        </p:tgtEl>
                                        <p:attrNameLst>
                                          <p:attrName>ppt_x</p:attrName>
                                        </p:attrNameLst>
                                      </p:cBhvr>
                                      <p:tavLst>
                                        <p:tav tm="0">
                                          <p:val>
                                            <p:strVal val="#ppt_x"/>
                                          </p:val>
                                        </p:tav>
                                        <p:tav tm="100000">
                                          <p:val>
                                            <p:strVal val="#ppt_x"/>
                                          </p:val>
                                        </p:tav>
                                      </p:tavLst>
                                    </p:anim>
                                    <p:anim calcmode="lin" valueType="num">
                                      <p:cBhvr>
                                        <p:cTn id="144" dur="1000" fill="hold"/>
                                        <p:tgtEl>
                                          <p:spTgt spid="71"/>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2"/>
                                        </p:tgtEl>
                                        <p:attrNameLst>
                                          <p:attrName>style.visibility</p:attrName>
                                        </p:attrNameLst>
                                      </p:cBhvr>
                                      <p:to>
                                        <p:strVal val="visible"/>
                                      </p:to>
                                    </p:set>
                                    <p:animEffect transition="in" filter="fade">
                                      <p:cBhvr>
                                        <p:cTn id="147" dur="1000"/>
                                        <p:tgtEl>
                                          <p:spTgt spid="72"/>
                                        </p:tgtEl>
                                      </p:cBhvr>
                                    </p:animEffect>
                                    <p:anim calcmode="lin" valueType="num">
                                      <p:cBhvr>
                                        <p:cTn id="148" dur="1000" fill="hold"/>
                                        <p:tgtEl>
                                          <p:spTgt spid="72"/>
                                        </p:tgtEl>
                                        <p:attrNameLst>
                                          <p:attrName>ppt_x</p:attrName>
                                        </p:attrNameLst>
                                      </p:cBhvr>
                                      <p:tavLst>
                                        <p:tav tm="0">
                                          <p:val>
                                            <p:strVal val="#ppt_x"/>
                                          </p:val>
                                        </p:tav>
                                        <p:tav tm="100000">
                                          <p:val>
                                            <p:strVal val="#ppt_x"/>
                                          </p:val>
                                        </p:tav>
                                      </p:tavLst>
                                    </p:anim>
                                    <p:anim calcmode="lin" valueType="num">
                                      <p:cBhvr>
                                        <p:cTn id="149" dur="1000" fill="hold"/>
                                        <p:tgtEl>
                                          <p:spTgt spid="72"/>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4"/>
                                        </p:tgtEl>
                                        <p:attrNameLst>
                                          <p:attrName>style.visibility</p:attrName>
                                        </p:attrNameLst>
                                      </p:cBhvr>
                                      <p:to>
                                        <p:strVal val="visible"/>
                                      </p:to>
                                    </p:set>
                                    <p:animEffect transition="in" filter="fade">
                                      <p:cBhvr>
                                        <p:cTn id="152" dur="1000"/>
                                        <p:tgtEl>
                                          <p:spTgt spid="74"/>
                                        </p:tgtEl>
                                      </p:cBhvr>
                                    </p:animEffect>
                                    <p:anim calcmode="lin" valueType="num">
                                      <p:cBhvr>
                                        <p:cTn id="153" dur="1000" fill="hold"/>
                                        <p:tgtEl>
                                          <p:spTgt spid="74"/>
                                        </p:tgtEl>
                                        <p:attrNameLst>
                                          <p:attrName>ppt_x</p:attrName>
                                        </p:attrNameLst>
                                      </p:cBhvr>
                                      <p:tavLst>
                                        <p:tav tm="0">
                                          <p:val>
                                            <p:strVal val="#ppt_x"/>
                                          </p:val>
                                        </p:tav>
                                        <p:tav tm="100000">
                                          <p:val>
                                            <p:strVal val="#ppt_x"/>
                                          </p:val>
                                        </p:tav>
                                      </p:tavLst>
                                    </p:anim>
                                    <p:anim calcmode="lin" valueType="num">
                                      <p:cBhvr>
                                        <p:cTn id="154" dur="1000" fill="hold"/>
                                        <p:tgtEl>
                                          <p:spTgt spid="74"/>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fade">
                                      <p:cBhvr>
                                        <p:cTn id="157" dur="1000"/>
                                        <p:tgtEl>
                                          <p:spTgt spid="75"/>
                                        </p:tgtEl>
                                      </p:cBhvr>
                                    </p:animEffect>
                                    <p:anim calcmode="lin" valueType="num">
                                      <p:cBhvr>
                                        <p:cTn id="158" dur="1000" fill="hold"/>
                                        <p:tgtEl>
                                          <p:spTgt spid="75"/>
                                        </p:tgtEl>
                                        <p:attrNameLst>
                                          <p:attrName>ppt_x</p:attrName>
                                        </p:attrNameLst>
                                      </p:cBhvr>
                                      <p:tavLst>
                                        <p:tav tm="0">
                                          <p:val>
                                            <p:strVal val="#ppt_x"/>
                                          </p:val>
                                        </p:tav>
                                        <p:tav tm="100000">
                                          <p:val>
                                            <p:strVal val="#ppt_x"/>
                                          </p:val>
                                        </p:tav>
                                      </p:tavLst>
                                    </p:anim>
                                    <p:anim calcmode="lin" valueType="num">
                                      <p:cBhvr>
                                        <p:cTn id="159" dur="1000" fill="hold"/>
                                        <p:tgtEl>
                                          <p:spTgt spid="75"/>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1000"/>
                                        <p:tgtEl>
                                          <p:spTgt spid="76"/>
                                        </p:tgtEl>
                                      </p:cBhvr>
                                    </p:animEffect>
                                    <p:anim calcmode="lin" valueType="num">
                                      <p:cBhvr>
                                        <p:cTn id="163" dur="1000" fill="hold"/>
                                        <p:tgtEl>
                                          <p:spTgt spid="76"/>
                                        </p:tgtEl>
                                        <p:attrNameLst>
                                          <p:attrName>ppt_x</p:attrName>
                                        </p:attrNameLst>
                                      </p:cBhvr>
                                      <p:tavLst>
                                        <p:tav tm="0">
                                          <p:val>
                                            <p:strVal val="#ppt_x"/>
                                          </p:val>
                                        </p:tav>
                                        <p:tav tm="100000">
                                          <p:val>
                                            <p:strVal val="#ppt_x"/>
                                          </p:val>
                                        </p:tav>
                                      </p:tavLst>
                                    </p:anim>
                                    <p:anim calcmode="lin" valueType="num">
                                      <p:cBhvr>
                                        <p:cTn id="164" dur="1000" fill="hold"/>
                                        <p:tgtEl>
                                          <p:spTgt spid="76"/>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78"/>
                                        </p:tgtEl>
                                        <p:attrNameLst>
                                          <p:attrName>style.visibility</p:attrName>
                                        </p:attrNameLst>
                                      </p:cBhvr>
                                      <p:to>
                                        <p:strVal val="visible"/>
                                      </p:to>
                                    </p:set>
                                    <p:animEffect transition="in" filter="fade">
                                      <p:cBhvr>
                                        <p:cTn id="167" dur="1000"/>
                                        <p:tgtEl>
                                          <p:spTgt spid="78"/>
                                        </p:tgtEl>
                                      </p:cBhvr>
                                    </p:animEffect>
                                    <p:anim calcmode="lin" valueType="num">
                                      <p:cBhvr>
                                        <p:cTn id="168" dur="1000" fill="hold"/>
                                        <p:tgtEl>
                                          <p:spTgt spid="78"/>
                                        </p:tgtEl>
                                        <p:attrNameLst>
                                          <p:attrName>ppt_x</p:attrName>
                                        </p:attrNameLst>
                                      </p:cBhvr>
                                      <p:tavLst>
                                        <p:tav tm="0">
                                          <p:val>
                                            <p:strVal val="#ppt_x"/>
                                          </p:val>
                                        </p:tav>
                                        <p:tav tm="100000">
                                          <p:val>
                                            <p:strVal val="#ppt_x"/>
                                          </p:val>
                                        </p:tav>
                                      </p:tavLst>
                                    </p:anim>
                                    <p:anim calcmode="lin" valueType="num">
                                      <p:cBhvr>
                                        <p:cTn id="169" dur="1000" fill="hold"/>
                                        <p:tgtEl>
                                          <p:spTgt spid="7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00"/>
                                        </p:tgtEl>
                                        <p:attrNameLst>
                                          <p:attrName>style.visibility</p:attrName>
                                        </p:attrNameLst>
                                      </p:cBhvr>
                                      <p:to>
                                        <p:strVal val="visible"/>
                                      </p:to>
                                    </p:set>
                                    <p:animEffect transition="in" filter="fade">
                                      <p:cBhvr>
                                        <p:cTn id="172" dur="1000"/>
                                        <p:tgtEl>
                                          <p:spTgt spid="100"/>
                                        </p:tgtEl>
                                      </p:cBhvr>
                                    </p:animEffect>
                                    <p:anim calcmode="lin" valueType="num">
                                      <p:cBhvr>
                                        <p:cTn id="173" dur="1000" fill="hold"/>
                                        <p:tgtEl>
                                          <p:spTgt spid="100"/>
                                        </p:tgtEl>
                                        <p:attrNameLst>
                                          <p:attrName>ppt_x</p:attrName>
                                        </p:attrNameLst>
                                      </p:cBhvr>
                                      <p:tavLst>
                                        <p:tav tm="0">
                                          <p:val>
                                            <p:strVal val="#ppt_x"/>
                                          </p:val>
                                        </p:tav>
                                        <p:tav tm="100000">
                                          <p:val>
                                            <p:strVal val="#ppt_x"/>
                                          </p:val>
                                        </p:tav>
                                      </p:tavLst>
                                    </p:anim>
                                    <p:anim calcmode="lin" valueType="num">
                                      <p:cBhvr>
                                        <p:cTn id="174" dur="1000" fill="hold"/>
                                        <p:tgtEl>
                                          <p:spTgt spid="10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01"/>
                                        </p:tgtEl>
                                        <p:attrNameLst>
                                          <p:attrName>style.visibility</p:attrName>
                                        </p:attrNameLst>
                                      </p:cBhvr>
                                      <p:to>
                                        <p:strVal val="visible"/>
                                      </p:to>
                                    </p:set>
                                    <p:animEffect transition="in" filter="fade">
                                      <p:cBhvr>
                                        <p:cTn id="177" dur="1000"/>
                                        <p:tgtEl>
                                          <p:spTgt spid="101"/>
                                        </p:tgtEl>
                                      </p:cBhvr>
                                    </p:animEffect>
                                    <p:anim calcmode="lin" valueType="num">
                                      <p:cBhvr>
                                        <p:cTn id="178" dur="1000" fill="hold"/>
                                        <p:tgtEl>
                                          <p:spTgt spid="101"/>
                                        </p:tgtEl>
                                        <p:attrNameLst>
                                          <p:attrName>ppt_x</p:attrName>
                                        </p:attrNameLst>
                                      </p:cBhvr>
                                      <p:tavLst>
                                        <p:tav tm="0">
                                          <p:val>
                                            <p:strVal val="#ppt_x"/>
                                          </p:val>
                                        </p:tav>
                                        <p:tav tm="100000">
                                          <p:val>
                                            <p:strVal val="#ppt_x"/>
                                          </p:val>
                                        </p:tav>
                                      </p:tavLst>
                                    </p:anim>
                                    <p:anim calcmode="lin" valueType="num">
                                      <p:cBhvr>
                                        <p:cTn id="179" dur="1000" fill="hold"/>
                                        <p:tgtEl>
                                          <p:spTgt spid="10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02"/>
                                        </p:tgtEl>
                                        <p:attrNameLst>
                                          <p:attrName>style.visibility</p:attrName>
                                        </p:attrNameLst>
                                      </p:cBhvr>
                                      <p:to>
                                        <p:strVal val="visible"/>
                                      </p:to>
                                    </p:set>
                                    <p:animEffect transition="in" filter="fade">
                                      <p:cBhvr>
                                        <p:cTn id="182" dur="1000"/>
                                        <p:tgtEl>
                                          <p:spTgt spid="102"/>
                                        </p:tgtEl>
                                      </p:cBhvr>
                                    </p:animEffect>
                                    <p:anim calcmode="lin" valueType="num">
                                      <p:cBhvr>
                                        <p:cTn id="183" dur="1000" fill="hold"/>
                                        <p:tgtEl>
                                          <p:spTgt spid="102"/>
                                        </p:tgtEl>
                                        <p:attrNameLst>
                                          <p:attrName>ppt_x</p:attrName>
                                        </p:attrNameLst>
                                      </p:cBhvr>
                                      <p:tavLst>
                                        <p:tav tm="0">
                                          <p:val>
                                            <p:strVal val="#ppt_x"/>
                                          </p:val>
                                        </p:tav>
                                        <p:tav tm="100000">
                                          <p:val>
                                            <p:strVal val="#ppt_x"/>
                                          </p:val>
                                        </p:tav>
                                      </p:tavLst>
                                    </p:anim>
                                    <p:anim calcmode="lin" valueType="num">
                                      <p:cBhvr>
                                        <p:cTn id="184" dur="1000" fill="hold"/>
                                        <p:tgtEl>
                                          <p:spTgt spid="10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animEffect transition="in" filter="fade">
                                      <p:cBhvr>
                                        <p:cTn id="187" dur="1000"/>
                                        <p:tgtEl>
                                          <p:spTgt spid="103"/>
                                        </p:tgtEl>
                                      </p:cBhvr>
                                    </p:animEffect>
                                    <p:anim calcmode="lin" valueType="num">
                                      <p:cBhvr>
                                        <p:cTn id="188" dur="1000" fill="hold"/>
                                        <p:tgtEl>
                                          <p:spTgt spid="103"/>
                                        </p:tgtEl>
                                        <p:attrNameLst>
                                          <p:attrName>ppt_x</p:attrName>
                                        </p:attrNameLst>
                                      </p:cBhvr>
                                      <p:tavLst>
                                        <p:tav tm="0">
                                          <p:val>
                                            <p:strVal val="#ppt_x"/>
                                          </p:val>
                                        </p:tav>
                                        <p:tav tm="100000">
                                          <p:val>
                                            <p:strVal val="#ppt_x"/>
                                          </p:val>
                                        </p:tav>
                                      </p:tavLst>
                                    </p:anim>
                                    <p:anim calcmode="lin" valueType="num">
                                      <p:cBhvr>
                                        <p:cTn id="189" dur="1000" fill="hold"/>
                                        <p:tgtEl>
                                          <p:spTgt spid="103"/>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1000"/>
                                        <p:tgtEl>
                                          <p:spTgt spid="104"/>
                                        </p:tgtEl>
                                      </p:cBhvr>
                                    </p:animEffect>
                                    <p:anim calcmode="lin" valueType="num">
                                      <p:cBhvr>
                                        <p:cTn id="193" dur="1000" fill="hold"/>
                                        <p:tgtEl>
                                          <p:spTgt spid="104"/>
                                        </p:tgtEl>
                                        <p:attrNameLst>
                                          <p:attrName>ppt_x</p:attrName>
                                        </p:attrNameLst>
                                      </p:cBhvr>
                                      <p:tavLst>
                                        <p:tav tm="0">
                                          <p:val>
                                            <p:strVal val="#ppt_x"/>
                                          </p:val>
                                        </p:tav>
                                        <p:tav tm="100000">
                                          <p:val>
                                            <p:strVal val="#ppt_x"/>
                                          </p:val>
                                        </p:tav>
                                      </p:tavLst>
                                    </p:anim>
                                    <p:anim calcmode="lin" valueType="num">
                                      <p:cBhvr>
                                        <p:cTn id="194" dur="1000" fill="hold"/>
                                        <p:tgtEl>
                                          <p:spTgt spid="10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fade">
                                      <p:cBhvr>
                                        <p:cTn id="197" dur="1000"/>
                                        <p:tgtEl>
                                          <p:spTgt spid="105"/>
                                        </p:tgtEl>
                                      </p:cBhvr>
                                    </p:animEffect>
                                    <p:anim calcmode="lin" valueType="num">
                                      <p:cBhvr>
                                        <p:cTn id="198" dur="1000" fill="hold"/>
                                        <p:tgtEl>
                                          <p:spTgt spid="105"/>
                                        </p:tgtEl>
                                        <p:attrNameLst>
                                          <p:attrName>ppt_x</p:attrName>
                                        </p:attrNameLst>
                                      </p:cBhvr>
                                      <p:tavLst>
                                        <p:tav tm="0">
                                          <p:val>
                                            <p:strVal val="#ppt_x"/>
                                          </p:val>
                                        </p:tav>
                                        <p:tav tm="100000">
                                          <p:val>
                                            <p:strVal val="#ppt_x"/>
                                          </p:val>
                                        </p:tav>
                                      </p:tavLst>
                                    </p:anim>
                                    <p:anim calcmode="lin" valueType="num">
                                      <p:cBhvr>
                                        <p:cTn id="199" dur="1000" fill="hold"/>
                                        <p:tgtEl>
                                          <p:spTgt spid="10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6"/>
                                        </p:tgtEl>
                                        <p:attrNameLst>
                                          <p:attrName>style.visibility</p:attrName>
                                        </p:attrNameLst>
                                      </p:cBhvr>
                                      <p:to>
                                        <p:strVal val="visible"/>
                                      </p:to>
                                    </p:set>
                                    <p:animEffect transition="in" filter="fade">
                                      <p:cBhvr>
                                        <p:cTn id="202" dur="1000"/>
                                        <p:tgtEl>
                                          <p:spTgt spid="106"/>
                                        </p:tgtEl>
                                      </p:cBhvr>
                                    </p:animEffect>
                                    <p:anim calcmode="lin" valueType="num">
                                      <p:cBhvr>
                                        <p:cTn id="203" dur="1000" fill="hold"/>
                                        <p:tgtEl>
                                          <p:spTgt spid="106"/>
                                        </p:tgtEl>
                                        <p:attrNameLst>
                                          <p:attrName>ppt_x</p:attrName>
                                        </p:attrNameLst>
                                      </p:cBhvr>
                                      <p:tavLst>
                                        <p:tav tm="0">
                                          <p:val>
                                            <p:strVal val="#ppt_x"/>
                                          </p:val>
                                        </p:tav>
                                        <p:tav tm="100000">
                                          <p:val>
                                            <p:strVal val="#ppt_x"/>
                                          </p:val>
                                        </p:tav>
                                      </p:tavLst>
                                    </p:anim>
                                    <p:anim calcmode="lin" valueType="num">
                                      <p:cBhvr>
                                        <p:cTn id="204" dur="1000" fill="hold"/>
                                        <p:tgtEl>
                                          <p:spTgt spid="10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7"/>
                                        </p:tgtEl>
                                        <p:attrNameLst>
                                          <p:attrName>style.visibility</p:attrName>
                                        </p:attrNameLst>
                                      </p:cBhvr>
                                      <p:to>
                                        <p:strVal val="visible"/>
                                      </p:to>
                                    </p:set>
                                    <p:animEffect transition="in" filter="fade">
                                      <p:cBhvr>
                                        <p:cTn id="207" dur="1000"/>
                                        <p:tgtEl>
                                          <p:spTgt spid="107"/>
                                        </p:tgtEl>
                                      </p:cBhvr>
                                    </p:animEffect>
                                    <p:anim calcmode="lin" valueType="num">
                                      <p:cBhvr>
                                        <p:cTn id="208" dur="1000" fill="hold"/>
                                        <p:tgtEl>
                                          <p:spTgt spid="107"/>
                                        </p:tgtEl>
                                        <p:attrNameLst>
                                          <p:attrName>ppt_x</p:attrName>
                                        </p:attrNameLst>
                                      </p:cBhvr>
                                      <p:tavLst>
                                        <p:tav tm="0">
                                          <p:val>
                                            <p:strVal val="#ppt_x"/>
                                          </p:val>
                                        </p:tav>
                                        <p:tav tm="100000">
                                          <p:val>
                                            <p:strVal val="#ppt_x"/>
                                          </p:val>
                                        </p:tav>
                                      </p:tavLst>
                                    </p:anim>
                                    <p:anim calcmode="lin" valueType="num">
                                      <p:cBhvr>
                                        <p:cTn id="209" dur="1000" fill="hold"/>
                                        <p:tgtEl>
                                          <p:spTgt spid="107"/>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8"/>
                                        </p:tgtEl>
                                        <p:attrNameLst>
                                          <p:attrName>style.visibility</p:attrName>
                                        </p:attrNameLst>
                                      </p:cBhvr>
                                      <p:to>
                                        <p:strVal val="visible"/>
                                      </p:to>
                                    </p:set>
                                    <p:animEffect transition="in" filter="fade">
                                      <p:cBhvr>
                                        <p:cTn id="212" dur="1000"/>
                                        <p:tgtEl>
                                          <p:spTgt spid="108"/>
                                        </p:tgtEl>
                                      </p:cBhvr>
                                    </p:animEffect>
                                    <p:anim calcmode="lin" valueType="num">
                                      <p:cBhvr>
                                        <p:cTn id="213" dur="1000" fill="hold"/>
                                        <p:tgtEl>
                                          <p:spTgt spid="108"/>
                                        </p:tgtEl>
                                        <p:attrNameLst>
                                          <p:attrName>ppt_x</p:attrName>
                                        </p:attrNameLst>
                                      </p:cBhvr>
                                      <p:tavLst>
                                        <p:tav tm="0">
                                          <p:val>
                                            <p:strVal val="#ppt_x"/>
                                          </p:val>
                                        </p:tav>
                                        <p:tav tm="100000">
                                          <p:val>
                                            <p:strVal val="#ppt_x"/>
                                          </p:val>
                                        </p:tav>
                                      </p:tavLst>
                                    </p:anim>
                                    <p:anim calcmode="lin" valueType="num">
                                      <p:cBhvr>
                                        <p:cTn id="214" dur="1000" fill="hold"/>
                                        <p:tgtEl>
                                          <p:spTgt spid="10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fade">
                                      <p:cBhvr>
                                        <p:cTn id="217" dur="1000"/>
                                        <p:tgtEl>
                                          <p:spTgt spid="109"/>
                                        </p:tgtEl>
                                      </p:cBhvr>
                                    </p:animEffect>
                                    <p:anim calcmode="lin" valueType="num">
                                      <p:cBhvr>
                                        <p:cTn id="218" dur="1000" fill="hold"/>
                                        <p:tgtEl>
                                          <p:spTgt spid="109"/>
                                        </p:tgtEl>
                                        <p:attrNameLst>
                                          <p:attrName>ppt_x</p:attrName>
                                        </p:attrNameLst>
                                      </p:cBhvr>
                                      <p:tavLst>
                                        <p:tav tm="0">
                                          <p:val>
                                            <p:strVal val="#ppt_x"/>
                                          </p:val>
                                        </p:tav>
                                        <p:tav tm="100000">
                                          <p:val>
                                            <p:strVal val="#ppt_x"/>
                                          </p:val>
                                        </p:tav>
                                      </p:tavLst>
                                    </p:anim>
                                    <p:anim calcmode="lin" valueType="num">
                                      <p:cBhvr>
                                        <p:cTn id="219" dur="1000" fill="hold"/>
                                        <p:tgtEl>
                                          <p:spTgt spid="109"/>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10"/>
                                        </p:tgtEl>
                                        <p:attrNameLst>
                                          <p:attrName>style.visibility</p:attrName>
                                        </p:attrNameLst>
                                      </p:cBhvr>
                                      <p:to>
                                        <p:strVal val="visible"/>
                                      </p:to>
                                    </p:set>
                                    <p:animEffect transition="in" filter="fade">
                                      <p:cBhvr>
                                        <p:cTn id="222" dur="1000"/>
                                        <p:tgtEl>
                                          <p:spTgt spid="110"/>
                                        </p:tgtEl>
                                      </p:cBhvr>
                                    </p:animEffect>
                                    <p:anim calcmode="lin" valueType="num">
                                      <p:cBhvr>
                                        <p:cTn id="223" dur="1000" fill="hold"/>
                                        <p:tgtEl>
                                          <p:spTgt spid="110"/>
                                        </p:tgtEl>
                                        <p:attrNameLst>
                                          <p:attrName>ppt_x</p:attrName>
                                        </p:attrNameLst>
                                      </p:cBhvr>
                                      <p:tavLst>
                                        <p:tav tm="0">
                                          <p:val>
                                            <p:strVal val="#ppt_x"/>
                                          </p:val>
                                        </p:tav>
                                        <p:tav tm="100000">
                                          <p:val>
                                            <p:strVal val="#ppt_x"/>
                                          </p:val>
                                        </p:tav>
                                      </p:tavLst>
                                    </p:anim>
                                    <p:anim calcmode="lin" valueType="num">
                                      <p:cBhvr>
                                        <p:cTn id="224" dur="1000" fill="hold"/>
                                        <p:tgtEl>
                                          <p:spTgt spid="110"/>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11"/>
                                        </p:tgtEl>
                                        <p:attrNameLst>
                                          <p:attrName>style.visibility</p:attrName>
                                        </p:attrNameLst>
                                      </p:cBhvr>
                                      <p:to>
                                        <p:strVal val="visible"/>
                                      </p:to>
                                    </p:set>
                                    <p:animEffect transition="in" filter="fade">
                                      <p:cBhvr>
                                        <p:cTn id="227" dur="1000"/>
                                        <p:tgtEl>
                                          <p:spTgt spid="111"/>
                                        </p:tgtEl>
                                      </p:cBhvr>
                                    </p:animEffect>
                                    <p:anim calcmode="lin" valueType="num">
                                      <p:cBhvr>
                                        <p:cTn id="228" dur="1000" fill="hold"/>
                                        <p:tgtEl>
                                          <p:spTgt spid="111"/>
                                        </p:tgtEl>
                                        <p:attrNameLst>
                                          <p:attrName>ppt_x</p:attrName>
                                        </p:attrNameLst>
                                      </p:cBhvr>
                                      <p:tavLst>
                                        <p:tav tm="0">
                                          <p:val>
                                            <p:strVal val="#ppt_x"/>
                                          </p:val>
                                        </p:tav>
                                        <p:tav tm="100000">
                                          <p:val>
                                            <p:strVal val="#ppt_x"/>
                                          </p:val>
                                        </p:tav>
                                      </p:tavLst>
                                    </p:anim>
                                    <p:anim calcmode="lin" valueType="num">
                                      <p:cBhvr>
                                        <p:cTn id="229" dur="1000" fill="hold"/>
                                        <p:tgtEl>
                                          <p:spTgt spid="111"/>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1000"/>
                                        <p:tgtEl>
                                          <p:spTgt spid="141"/>
                                        </p:tgtEl>
                                      </p:cBhvr>
                                    </p:animEffect>
                                    <p:anim calcmode="lin" valueType="num">
                                      <p:cBhvr>
                                        <p:cTn id="233" dur="1000" fill="hold"/>
                                        <p:tgtEl>
                                          <p:spTgt spid="141"/>
                                        </p:tgtEl>
                                        <p:attrNameLst>
                                          <p:attrName>ppt_x</p:attrName>
                                        </p:attrNameLst>
                                      </p:cBhvr>
                                      <p:tavLst>
                                        <p:tav tm="0">
                                          <p:val>
                                            <p:strVal val="#ppt_x"/>
                                          </p:val>
                                        </p:tav>
                                        <p:tav tm="100000">
                                          <p:val>
                                            <p:strVal val="#ppt_x"/>
                                          </p:val>
                                        </p:tav>
                                      </p:tavLst>
                                    </p:anim>
                                    <p:anim calcmode="lin" valueType="num">
                                      <p:cBhvr>
                                        <p:cTn id="234" dur="1000" fill="hold"/>
                                        <p:tgtEl>
                                          <p:spTgt spid="141"/>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43"/>
                                        </p:tgtEl>
                                        <p:attrNameLst>
                                          <p:attrName>style.visibility</p:attrName>
                                        </p:attrNameLst>
                                      </p:cBhvr>
                                      <p:to>
                                        <p:strVal val="visible"/>
                                      </p:to>
                                    </p:set>
                                    <p:animEffect transition="in" filter="fade">
                                      <p:cBhvr>
                                        <p:cTn id="237" dur="1000"/>
                                        <p:tgtEl>
                                          <p:spTgt spid="143"/>
                                        </p:tgtEl>
                                      </p:cBhvr>
                                    </p:animEffect>
                                    <p:anim calcmode="lin" valueType="num">
                                      <p:cBhvr>
                                        <p:cTn id="238" dur="1000" fill="hold"/>
                                        <p:tgtEl>
                                          <p:spTgt spid="143"/>
                                        </p:tgtEl>
                                        <p:attrNameLst>
                                          <p:attrName>ppt_x</p:attrName>
                                        </p:attrNameLst>
                                      </p:cBhvr>
                                      <p:tavLst>
                                        <p:tav tm="0">
                                          <p:val>
                                            <p:strVal val="#ppt_x"/>
                                          </p:val>
                                        </p:tav>
                                        <p:tav tm="100000">
                                          <p:val>
                                            <p:strVal val="#ppt_x"/>
                                          </p:val>
                                        </p:tav>
                                      </p:tavLst>
                                    </p:anim>
                                    <p:anim calcmode="lin" valueType="num">
                                      <p:cBhvr>
                                        <p:cTn id="239" dur="1000" fill="hold"/>
                                        <p:tgtEl>
                                          <p:spTgt spid="143"/>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90"/>
                                        </p:tgtEl>
                                        <p:attrNameLst>
                                          <p:attrName>style.visibility</p:attrName>
                                        </p:attrNameLst>
                                      </p:cBhvr>
                                      <p:to>
                                        <p:strVal val="visible"/>
                                      </p:to>
                                    </p:set>
                                    <p:animEffect transition="in" filter="fade">
                                      <p:cBhvr>
                                        <p:cTn id="242" dur="1000"/>
                                        <p:tgtEl>
                                          <p:spTgt spid="90"/>
                                        </p:tgtEl>
                                      </p:cBhvr>
                                    </p:animEffect>
                                    <p:anim calcmode="lin" valueType="num">
                                      <p:cBhvr>
                                        <p:cTn id="243" dur="1000" fill="hold"/>
                                        <p:tgtEl>
                                          <p:spTgt spid="90"/>
                                        </p:tgtEl>
                                        <p:attrNameLst>
                                          <p:attrName>ppt_x</p:attrName>
                                        </p:attrNameLst>
                                      </p:cBhvr>
                                      <p:tavLst>
                                        <p:tav tm="0">
                                          <p:val>
                                            <p:strVal val="#ppt_x"/>
                                          </p:val>
                                        </p:tav>
                                        <p:tav tm="100000">
                                          <p:val>
                                            <p:strVal val="#ppt_x"/>
                                          </p:val>
                                        </p:tav>
                                      </p:tavLst>
                                    </p:anim>
                                    <p:anim calcmode="lin" valueType="num">
                                      <p:cBhvr>
                                        <p:cTn id="244" dur="1000" fill="hold"/>
                                        <p:tgtEl>
                                          <p:spTgt spid="90"/>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149"/>
                                        </p:tgtEl>
                                        <p:attrNameLst>
                                          <p:attrName>style.visibility</p:attrName>
                                        </p:attrNameLst>
                                      </p:cBhvr>
                                      <p:to>
                                        <p:strVal val="visible"/>
                                      </p:to>
                                    </p:set>
                                    <p:animEffect transition="in" filter="fade">
                                      <p:cBhvr>
                                        <p:cTn id="247" dur="1000"/>
                                        <p:tgtEl>
                                          <p:spTgt spid="149"/>
                                        </p:tgtEl>
                                      </p:cBhvr>
                                    </p:animEffect>
                                    <p:anim calcmode="lin" valueType="num">
                                      <p:cBhvr>
                                        <p:cTn id="248" dur="1000" fill="hold"/>
                                        <p:tgtEl>
                                          <p:spTgt spid="149"/>
                                        </p:tgtEl>
                                        <p:attrNameLst>
                                          <p:attrName>ppt_x</p:attrName>
                                        </p:attrNameLst>
                                      </p:cBhvr>
                                      <p:tavLst>
                                        <p:tav tm="0">
                                          <p:val>
                                            <p:strVal val="#ppt_x"/>
                                          </p:val>
                                        </p:tav>
                                        <p:tav tm="100000">
                                          <p:val>
                                            <p:strVal val="#ppt_x"/>
                                          </p:val>
                                        </p:tav>
                                      </p:tavLst>
                                    </p:anim>
                                    <p:anim calcmode="lin" valueType="num">
                                      <p:cBhvr>
                                        <p:cTn id="249" dur="1000" fill="hold"/>
                                        <p:tgtEl>
                                          <p:spTgt spid="149"/>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50"/>
                                        </p:tgtEl>
                                        <p:attrNameLst>
                                          <p:attrName>style.visibility</p:attrName>
                                        </p:attrNameLst>
                                      </p:cBhvr>
                                      <p:to>
                                        <p:strVal val="visible"/>
                                      </p:to>
                                    </p:set>
                                    <p:animEffect transition="in" filter="fade">
                                      <p:cBhvr>
                                        <p:cTn id="252" dur="1000"/>
                                        <p:tgtEl>
                                          <p:spTgt spid="150"/>
                                        </p:tgtEl>
                                      </p:cBhvr>
                                    </p:animEffect>
                                    <p:anim calcmode="lin" valueType="num">
                                      <p:cBhvr>
                                        <p:cTn id="253" dur="1000" fill="hold"/>
                                        <p:tgtEl>
                                          <p:spTgt spid="150"/>
                                        </p:tgtEl>
                                        <p:attrNameLst>
                                          <p:attrName>ppt_x</p:attrName>
                                        </p:attrNameLst>
                                      </p:cBhvr>
                                      <p:tavLst>
                                        <p:tav tm="0">
                                          <p:val>
                                            <p:strVal val="#ppt_x"/>
                                          </p:val>
                                        </p:tav>
                                        <p:tav tm="100000">
                                          <p:val>
                                            <p:strVal val="#ppt_x"/>
                                          </p:val>
                                        </p:tav>
                                      </p:tavLst>
                                    </p:anim>
                                    <p:anim calcmode="lin" valueType="num">
                                      <p:cBhvr>
                                        <p:cTn id="254" dur="1000" fill="hold"/>
                                        <p:tgtEl>
                                          <p:spTgt spid="15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151"/>
                                        </p:tgtEl>
                                        <p:attrNameLst>
                                          <p:attrName>style.visibility</p:attrName>
                                        </p:attrNameLst>
                                      </p:cBhvr>
                                      <p:to>
                                        <p:strVal val="visible"/>
                                      </p:to>
                                    </p:set>
                                    <p:animEffect transition="in" filter="fade">
                                      <p:cBhvr>
                                        <p:cTn id="257" dur="1000"/>
                                        <p:tgtEl>
                                          <p:spTgt spid="151"/>
                                        </p:tgtEl>
                                      </p:cBhvr>
                                    </p:animEffect>
                                    <p:anim calcmode="lin" valueType="num">
                                      <p:cBhvr>
                                        <p:cTn id="258" dur="1000" fill="hold"/>
                                        <p:tgtEl>
                                          <p:spTgt spid="151"/>
                                        </p:tgtEl>
                                        <p:attrNameLst>
                                          <p:attrName>ppt_x</p:attrName>
                                        </p:attrNameLst>
                                      </p:cBhvr>
                                      <p:tavLst>
                                        <p:tav tm="0">
                                          <p:val>
                                            <p:strVal val="#ppt_x"/>
                                          </p:val>
                                        </p:tav>
                                        <p:tav tm="100000">
                                          <p:val>
                                            <p:strVal val="#ppt_x"/>
                                          </p:val>
                                        </p:tav>
                                      </p:tavLst>
                                    </p:anim>
                                    <p:anim calcmode="lin" valueType="num">
                                      <p:cBhvr>
                                        <p:cTn id="259" dur="1000" fill="hold"/>
                                        <p:tgtEl>
                                          <p:spTgt spid="151"/>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7"/>
                                        </p:tgtEl>
                                        <p:attrNameLst>
                                          <p:attrName>style.visibility</p:attrName>
                                        </p:attrNameLst>
                                      </p:cBhvr>
                                      <p:to>
                                        <p:strVal val="visible"/>
                                      </p:to>
                                    </p:set>
                                    <p:animEffect transition="in" filter="fade">
                                      <p:cBhvr>
                                        <p:cTn id="262" dur="1000"/>
                                        <p:tgtEl>
                                          <p:spTgt spid="7"/>
                                        </p:tgtEl>
                                      </p:cBhvr>
                                    </p:animEffect>
                                    <p:anim calcmode="lin" valueType="num">
                                      <p:cBhvr>
                                        <p:cTn id="263" dur="1000" fill="hold"/>
                                        <p:tgtEl>
                                          <p:spTgt spid="7"/>
                                        </p:tgtEl>
                                        <p:attrNameLst>
                                          <p:attrName>ppt_x</p:attrName>
                                        </p:attrNameLst>
                                      </p:cBhvr>
                                      <p:tavLst>
                                        <p:tav tm="0">
                                          <p:val>
                                            <p:strVal val="#ppt_x"/>
                                          </p:val>
                                        </p:tav>
                                        <p:tav tm="100000">
                                          <p:val>
                                            <p:strVal val="#ppt_x"/>
                                          </p:val>
                                        </p:tav>
                                      </p:tavLst>
                                    </p:anim>
                                    <p:anim calcmode="lin" valueType="num">
                                      <p:cBhvr>
                                        <p:cTn id="264" dur="1000" fill="hold"/>
                                        <p:tgtEl>
                                          <p:spTgt spid="7"/>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77"/>
                                        </p:tgtEl>
                                        <p:attrNameLst>
                                          <p:attrName>style.visibility</p:attrName>
                                        </p:attrNameLst>
                                      </p:cBhvr>
                                      <p:to>
                                        <p:strVal val="visible"/>
                                      </p:to>
                                    </p:set>
                                    <p:animEffect transition="in" filter="fade">
                                      <p:cBhvr>
                                        <p:cTn id="267" dur="1000"/>
                                        <p:tgtEl>
                                          <p:spTgt spid="77"/>
                                        </p:tgtEl>
                                      </p:cBhvr>
                                    </p:animEffect>
                                    <p:anim calcmode="lin" valueType="num">
                                      <p:cBhvr>
                                        <p:cTn id="268" dur="1000" fill="hold"/>
                                        <p:tgtEl>
                                          <p:spTgt spid="77"/>
                                        </p:tgtEl>
                                        <p:attrNameLst>
                                          <p:attrName>ppt_x</p:attrName>
                                        </p:attrNameLst>
                                      </p:cBhvr>
                                      <p:tavLst>
                                        <p:tav tm="0">
                                          <p:val>
                                            <p:strVal val="#ppt_x"/>
                                          </p:val>
                                        </p:tav>
                                        <p:tav tm="100000">
                                          <p:val>
                                            <p:strVal val="#ppt_x"/>
                                          </p:val>
                                        </p:tav>
                                      </p:tavLst>
                                    </p:anim>
                                    <p:anim calcmode="lin" valueType="num">
                                      <p:cBhvr>
                                        <p:cTn id="26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7"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49" grpId="0"/>
      <p:bldP spid="150"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C6160-88C1-DDC7-FA6F-591B88197C0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21</a:t>
            </a:fld>
            <a:endParaRPr lang="en-US" sz="1600"/>
          </a:p>
        </p:txBody>
      </p:sp>
      <p:sp>
        <p:nvSpPr>
          <p:cNvPr id="6" name="Title 1">
            <a:extLst>
              <a:ext uri="{FF2B5EF4-FFF2-40B4-BE49-F238E27FC236}">
                <a16:creationId xmlns:a16="http://schemas.microsoft.com/office/drawing/2014/main" id="{FD4F9F6A-1357-7A85-D8DE-4EC118A3377D}"/>
              </a:ext>
            </a:extLst>
          </p:cNvPr>
          <p:cNvSpPr txBox="1">
            <a:spLocks/>
          </p:cNvSpPr>
          <p:nvPr/>
        </p:nvSpPr>
        <p:spPr>
          <a:xfrm>
            <a:off x="1449291" y="69813"/>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p>
        </p:txBody>
      </p:sp>
      <p:sp>
        <p:nvSpPr>
          <p:cNvPr id="10" name="Rectangle 9">
            <a:extLst>
              <a:ext uri="{FF2B5EF4-FFF2-40B4-BE49-F238E27FC236}">
                <a16:creationId xmlns:a16="http://schemas.microsoft.com/office/drawing/2014/main" id="{672BFE9C-FF36-6B87-B594-3E8A9709A97A}"/>
              </a:ext>
            </a:extLst>
          </p:cNvPr>
          <p:cNvSpPr/>
          <p:nvPr/>
        </p:nvSpPr>
        <p:spPr>
          <a:xfrm>
            <a:off x="5369925" y="2404786"/>
            <a:ext cx="1220439"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Threshold Moving</a:t>
            </a:r>
            <a:endParaRPr lang="en-PK" sz="1100" dirty="0"/>
          </a:p>
        </p:txBody>
      </p:sp>
      <p:sp>
        <p:nvSpPr>
          <p:cNvPr id="12" name="Rectangle 11">
            <a:extLst>
              <a:ext uri="{FF2B5EF4-FFF2-40B4-BE49-F238E27FC236}">
                <a16:creationId xmlns:a16="http://schemas.microsoft.com/office/drawing/2014/main" id="{4D485767-2FAD-5F1E-2863-C9887EC99752}"/>
              </a:ext>
            </a:extLst>
          </p:cNvPr>
          <p:cNvSpPr/>
          <p:nvPr/>
        </p:nvSpPr>
        <p:spPr>
          <a:xfrm>
            <a:off x="5377069" y="1198558"/>
            <a:ext cx="1206151" cy="609600"/>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Choice of Loss Function</a:t>
            </a:r>
            <a:endParaRPr lang="en-PK" sz="1100" dirty="0"/>
          </a:p>
        </p:txBody>
      </p:sp>
      <p:sp>
        <p:nvSpPr>
          <p:cNvPr id="13" name="Rectangle 12">
            <a:extLst>
              <a:ext uri="{FF2B5EF4-FFF2-40B4-BE49-F238E27FC236}">
                <a16:creationId xmlns:a16="http://schemas.microsoft.com/office/drawing/2014/main" id="{9149654F-632D-1C43-774B-E02429B310AC}"/>
              </a:ext>
            </a:extLst>
          </p:cNvPr>
          <p:cNvSpPr/>
          <p:nvPr/>
        </p:nvSpPr>
        <p:spPr>
          <a:xfrm>
            <a:off x="6991614" y="1037084"/>
            <a:ext cx="1032214" cy="459039"/>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Cross Entropy</a:t>
            </a:r>
            <a:endParaRPr lang="en-PK" sz="1100" dirty="0"/>
          </a:p>
        </p:txBody>
      </p:sp>
      <p:sp>
        <p:nvSpPr>
          <p:cNvPr id="16" name="Rectangle 15">
            <a:extLst>
              <a:ext uri="{FF2B5EF4-FFF2-40B4-BE49-F238E27FC236}">
                <a16:creationId xmlns:a16="http://schemas.microsoft.com/office/drawing/2014/main" id="{52CC19E2-D056-0CA3-71BF-DFB34DA66047}"/>
              </a:ext>
            </a:extLst>
          </p:cNvPr>
          <p:cNvSpPr/>
          <p:nvPr/>
        </p:nvSpPr>
        <p:spPr>
          <a:xfrm>
            <a:off x="6991614" y="1658192"/>
            <a:ext cx="1032214" cy="459036"/>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Binary Focal Cross Entropy</a:t>
            </a:r>
            <a:endParaRPr lang="en-PK" sz="1100" dirty="0"/>
          </a:p>
        </p:txBody>
      </p:sp>
      <p:sp>
        <p:nvSpPr>
          <p:cNvPr id="17" name="Rectangle 16">
            <a:extLst>
              <a:ext uri="{FF2B5EF4-FFF2-40B4-BE49-F238E27FC236}">
                <a16:creationId xmlns:a16="http://schemas.microsoft.com/office/drawing/2014/main" id="{65611033-9402-08E9-0D47-56F242D9C0CC}"/>
              </a:ext>
            </a:extLst>
          </p:cNvPr>
          <p:cNvSpPr/>
          <p:nvPr/>
        </p:nvSpPr>
        <p:spPr>
          <a:xfrm>
            <a:off x="1867019" y="3125901"/>
            <a:ext cx="1237742" cy="547077"/>
          </a:xfrm>
          <a:prstGeom prst="rect">
            <a:avLst/>
          </a:prstGeom>
          <a:solidFill>
            <a:schemeClr val="accent4">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CNN Model</a:t>
            </a:r>
            <a:endParaRPr lang="en-PK" sz="1100" dirty="0"/>
          </a:p>
        </p:txBody>
      </p:sp>
      <p:sp>
        <p:nvSpPr>
          <p:cNvPr id="18" name="Rectangle 17">
            <a:extLst>
              <a:ext uri="{FF2B5EF4-FFF2-40B4-BE49-F238E27FC236}">
                <a16:creationId xmlns:a16="http://schemas.microsoft.com/office/drawing/2014/main" id="{F7DB3BAF-BF16-B9F8-38ED-766C67EAF205}"/>
              </a:ext>
            </a:extLst>
          </p:cNvPr>
          <p:cNvSpPr/>
          <p:nvPr/>
        </p:nvSpPr>
        <p:spPr>
          <a:xfrm>
            <a:off x="6997348" y="2481950"/>
            <a:ext cx="1026478" cy="459027"/>
          </a:xfrm>
          <a:prstGeom prst="rect">
            <a:avLst/>
          </a:prstGeom>
          <a:solidFill>
            <a:schemeClr val="accent2">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G-Mean</a:t>
            </a:r>
            <a:endParaRPr lang="en-PK" sz="1100" dirty="0"/>
          </a:p>
        </p:txBody>
      </p:sp>
      <p:sp>
        <p:nvSpPr>
          <p:cNvPr id="19" name="Rectangle 18">
            <a:extLst>
              <a:ext uri="{FF2B5EF4-FFF2-40B4-BE49-F238E27FC236}">
                <a16:creationId xmlns:a16="http://schemas.microsoft.com/office/drawing/2014/main" id="{07D37FC8-AF49-823B-E014-67CF8B7B055D}"/>
              </a:ext>
            </a:extLst>
          </p:cNvPr>
          <p:cNvSpPr/>
          <p:nvPr/>
        </p:nvSpPr>
        <p:spPr>
          <a:xfrm>
            <a:off x="5369925" y="4904265"/>
            <a:ext cx="1220439"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Hyperparameter Tuning</a:t>
            </a:r>
            <a:endParaRPr lang="en-PK" sz="1100" dirty="0"/>
          </a:p>
        </p:txBody>
      </p:sp>
      <p:sp>
        <p:nvSpPr>
          <p:cNvPr id="20" name="Rectangle 19">
            <a:extLst>
              <a:ext uri="{FF2B5EF4-FFF2-40B4-BE49-F238E27FC236}">
                <a16:creationId xmlns:a16="http://schemas.microsoft.com/office/drawing/2014/main" id="{81DF9140-7039-C66E-E68F-4CC468413A6D}"/>
              </a:ext>
            </a:extLst>
          </p:cNvPr>
          <p:cNvSpPr/>
          <p:nvPr/>
        </p:nvSpPr>
        <p:spPr>
          <a:xfrm>
            <a:off x="7004491" y="4688539"/>
            <a:ext cx="1026478"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Hyper Band Algorithm</a:t>
            </a:r>
            <a:endParaRPr lang="en-PK" sz="1100" dirty="0"/>
          </a:p>
        </p:txBody>
      </p:sp>
      <p:sp>
        <p:nvSpPr>
          <p:cNvPr id="21" name="Rectangle 20">
            <a:extLst>
              <a:ext uri="{FF2B5EF4-FFF2-40B4-BE49-F238E27FC236}">
                <a16:creationId xmlns:a16="http://schemas.microsoft.com/office/drawing/2014/main" id="{FA5B4DF5-F237-AC32-52BB-8A4BB8FB539D}"/>
              </a:ext>
            </a:extLst>
          </p:cNvPr>
          <p:cNvSpPr/>
          <p:nvPr/>
        </p:nvSpPr>
        <p:spPr>
          <a:xfrm>
            <a:off x="6998756" y="5268643"/>
            <a:ext cx="1032213" cy="459039"/>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Random Search </a:t>
            </a:r>
            <a:endParaRPr lang="en-PK" sz="1100" dirty="0"/>
          </a:p>
        </p:txBody>
      </p:sp>
      <p:sp>
        <p:nvSpPr>
          <p:cNvPr id="22" name="Rectangle 21">
            <a:extLst>
              <a:ext uri="{FF2B5EF4-FFF2-40B4-BE49-F238E27FC236}">
                <a16:creationId xmlns:a16="http://schemas.microsoft.com/office/drawing/2014/main" id="{0278EC2E-39A3-76FA-64D5-F08B028852C2}"/>
              </a:ext>
            </a:extLst>
          </p:cNvPr>
          <p:cNvSpPr/>
          <p:nvPr/>
        </p:nvSpPr>
        <p:spPr>
          <a:xfrm>
            <a:off x="5384213" y="4006225"/>
            <a:ext cx="1206151" cy="609600"/>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Sampling</a:t>
            </a:r>
            <a:endParaRPr lang="en-PK" sz="1100" dirty="0"/>
          </a:p>
        </p:txBody>
      </p:sp>
      <p:cxnSp>
        <p:nvCxnSpPr>
          <p:cNvPr id="23" name="Connector: Elbow 22">
            <a:extLst>
              <a:ext uri="{FF2B5EF4-FFF2-40B4-BE49-F238E27FC236}">
                <a16:creationId xmlns:a16="http://schemas.microsoft.com/office/drawing/2014/main" id="{55343365-78A8-1F55-2794-A0CE72AECE91}"/>
              </a:ext>
            </a:extLst>
          </p:cNvPr>
          <p:cNvCxnSpPr>
            <a:cxnSpLocks/>
            <a:stCxn id="19" idx="3"/>
            <a:endCxn id="20" idx="1"/>
          </p:cNvCxnSpPr>
          <p:nvPr/>
        </p:nvCxnSpPr>
        <p:spPr>
          <a:xfrm flipV="1">
            <a:off x="6590364" y="4918059"/>
            <a:ext cx="414127" cy="2910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492A7DFA-7372-AD1E-C3F3-B157118A4D18}"/>
              </a:ext>
            </a:extLst>
          </p:cNvPr>
          <p:cNvCxnSpPr>
            <a:cxnSpLocks/>
            <a:stCxn id="19" idx="3"/>
            <a:endCxn id="21" idx="1"/>
          </p:cNvCxnSpPr>
          <p:nvPr/>
        </p:nvCxnSpPr>
        <p:spPr>
          <a:xfrm>
            <a:off x="6590364" y="5209065"/>
            <a:ext cx="408392" cy="28909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387A3C5C-0533-293C-E071-E5DB5701F452}"/>
              </a:ext>
            </a:extLst>
          </p:cNvPr>
          <p:cNvCxnSpPr>
            <a:cxnSpLocks/>
            <a:stCxn id="12" idx="3"/>
            <a:endCxn id="13" idx="1"/>
          </p:cNvCxnSpPr>
          <p:nvPr/>
        </p:nvCxnSpPr>
        <p:spPr>
          <a:xfrm flipV="1">
            <a:off x="6583220" y="1266604"/>
            <a:ext cx="408394" cy="23675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4913CC56-9283-806B-FC98-578696A400FD}"/>
              </a:ext>
            </a:extLst>
          </p:cNvPr>
          <p:cNvCxnSpPr>
            <a:cxnSpLocks/>
            <a:stCxn id="12" idx="3"/>
            <a:endCxn id="16" idx="1"/>
          </p:cNvCxnSpPr>
          <p:nvPr/>
        </p:nvCxnSpPr>
        <p:spPr>
          <a:xfrm>
            <a:off x="6583220" y="1503358"/>
            <a:ext cx="408394" cy="38435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D142B884-368C-37E6-374D-79378624135F}"/>
              </a:ext>
            </a:extLst>
          </p:cNvPr>
          <p:cNvCxnSpPr>
            <a:stCxn id="10" idx="3"/>
            <a:endCxn id="18" idx="1"/>
          </p:cNvCxnSpPr>
          <p:nvPr/>
        </p:nvCxnSpPr>
        <p:spPr>
          <a:xfrm>
            <a:off x="6590364" y="2709586"/>
            <a:ext cx="406984" cy="1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FB098147-7610-A78B-7DEB-FF08F3953BD7}"/>
              </a:ext>
            </a:extLst>
          </p:cNvPr>
          <p:cNvSpPr/>
          <p:nvPr/>
        </p:nvSpPr>
        <p:spPr>
          <a:xfrm>
            <a:off x="7004490" y="4023812"/>
            <a:ext cx="1070265" cy="566427"/>
          </a:xfrm>
          <a:prstGeom prst="rect">
            <a:avLst/>
          </a:prstGeom>
          <a:solidFill>
            <a:schemeClr val="accent5">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Under-Sampling  with different ratios</a:t>
            </a:r>
            <a:endParaRPr lang="en-PK" sz="1100" dirty="0"/>
          </a:p>
        </p:txBody>
      </p:sp>
      <p:cxnSp>
        <p:nvCxnSpPr>
          <p:cNvPr id="29" name="Straight Arrow Connector 28">
            <a:extLst>
              <a:ext uri="{FF2B5EF4-FFF2-40B4-BE49-F238E27FC236}">
                <a16:creationId xmlns:a16="http://schemas.microsoft.com/office/drawing/2014/main" id="{9CCD9F64-F58E-7F43-41F9-566F279FACC6}"/>
              </a:ext>
            </a:extLst>
          </p:cNvPr>
          <p:cNvCxnSpPr>
            <a:cxnSpLocks/>
            <a:stCxn id="22" idx="3"/>
            <a:endCxn id="28" idx="1"/>
          </p:cNvCxnSpPr>
          <p:nvPr/>
        </p:nvCxnSpPr>
        <p:spPr>
          <a:xfrm flipV="1">
            <a:off x="6590364" y="4307026"/>
            <a:ext cx="414126" cy="3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Left Brace 29">
            <a:extLst>
              <a:ext uri="{FF2B5EF4-FFF2-40B4-BE49-F238E27FC236}">
                <a16:creationId xmlns:a16="http://schemas.microsoft.com/office/drawing/2014/main" id="{EA8C9F6F-4D32-F46E-8EC3-3E7B862D1DB1}"/>
              </a:ext>
            </a:extLst>
          </p:cNvPr>
          <p:cNvSpPr/>
          <p:nvPr/>
        </p:nvSpPr>
        <p:spPr>
          <a:xfrm>
            <a:off x="4860483" y="1198558"/>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D1FAE805-F28A-FBBB-8CCF-4A95F27CC684}"/>
              </a:ext>
            </a:extLst>
          </p:cNvPr>
          <p:cNvCxnSpPr>
            <a:stCxn id="17" idx="3"/>
            <a:endCxn id="30" idx="1"/>
          </p:cNvCxnSpPr>
          <p:nvPr/>
        </p:nvCxnSpPr>
        <p:spPr>
          <a:xfrm flipV="1">
            <a:off x="3104761" y="2157260"/>
            <a:ext cx="1755722" cy="1242180"/>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4523A1AD-230B-E777-60E3-4DF12156CE02}"/>
              </a:ext>
            </a:extLst>
          </p:cNvPr>
          <p:cNvSpPr txBox="1"/>
          <p:nvPr/>
        </p:nvSpPr>
        <p:spPr>
          <a:xfrm>
            <a:off x="3919433" y="1598989"/>
            <a:ext cx="1709122" cy="584775"/>
          </a:xfrm>
          <a:prstGeom prst="rect">
            <a:avLst/>
          </a:prstGeom>
          <a:noFill/>
        </p:spPr>
        <p:txBody>
          <a:bodyPr wrap="square" rtlCol="0">
            <a:spAutoFit/>
          </a:bodyPr>
          <a:lstStyle/>
          <a:p>
            <a:r>
              <a:rPr lang="en-US" sz="1600" b="1" dirty="0"/>
              <a:t>Baseline </a:t>
            </a:r>
          </a:p>
          <a:p>
            <a:r>
              <a:rPr lang="en-US" sz="1600" b="1" dirty="0"/>
              <a:t>selection</a:t>
            </a:r>
          </a:p>
        </p:txBody>
      </p:sp>
      <p:sp>
        <p:nvSpPr>
          <p:cNvPr id="33" name="Left Brace 32">
            <a:extLst>
              <a:ext uri="{FF2B5EF4-FFF2-40B4-BE49-F238E27FC236}">
                <a16:creationId xmlns:a16="http://schemas.microsoft.com/office/drawing/2014/main" id="{7B2AB862-9952-A0AF-D303-9F4C956B1936}"/>
              </a:ext>
            </a:extLst>
          </p:cNvPr>
          <p:cNvSpPr/>
          <p:nvPr/>
        </p:nvSpPr>
        <p:spPr>
          <a:xfrm>
            <a:off x="4860483" y="3746820"/>
            <a:ext cx="216384" cy="19174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B60945F4-0903-02C1-EB7D-706CF995950F}"/>
              </a:ext>
            </a:extLst>
          </p:cNvPr>
          <p:cNvCxnSpPr>
            <a:stCxn id="17" idx="3"/>
            <a:endCxn id="33" idx="1"/>
          </p:cNvCxnSpPr>
          <p:nvPr/>
        </p:nvCxnSpPr>
        <p:spPr>
          <a:xfrm>
            <a:off x="3104761" y="3399440"/>
            <a:ext cx="1755722" cy="1306082"/>
          </a:xfrm>
          <a:prstGeom prst="bentConnector3">
            <a:avLst>
              <a:gd name="adj1" fmla="val 5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42D746D-C971-EB30-8B8C-270197B10209}"/>
              </a:ext>
            </a:extLst>
          </p:cNvPr>
          <p:cNvSpPr txBox="1"/>
          <p:nvPr/>
        </p:nvSpPr>
        <p:spPr>
          <a:xfrm>
            <a:off x="3759956" y="4771174"/>
            <a:ext cx="1245534" cy="584775"/>
          </a:xfrm>
          <a:prstGeom prst="rect">
            <a:avLst/>
          </a:prstGeom>
          <a:noFill/>
        </p:spPr>
        <p:txBody>
          <a:bodyPr wrap="none" rtlCol="0">
            <a:spAutoFit/>
          </a:bodyPr>
          <a:lstStyle/>
          <a:p>
            <a:r>
              <a:rPr lang="en-US" sz="1600" b="1" dirty="0"/>
              <a:t>Additional</a:t>
            </a:r>
          </a:p>
          <a:p>
            <a:r>
              <a:rPr lang="en-US" sz="1600" b="1" dirty="0"/>
              <a:t>experiments</a:t>
            </a:r>
          </a:p>
        </p:txBody>
      </p:sp>
      <p:sp>
        <p:nvSpPr>
          <p:cNvPr id="4" name="Title 1">
            <a:extLst>
              <a:ext uri="{FF2B5EF4-FFF2-40B4-BE49-F238E27FC236}">
                <a16:creationId xmlns:a16="http://schemas.microsoft.com/office/drawing/2014/main" id="{338A9DFC-16F3-E59F-08C9-90CA255939B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Selection of Baseline Model</a:t>
            </a:r>
            <a:endParaRPr lang="en-PK" sz="2800" i="1" dirty="0">
              <a:solidFill>
                <a:srgbClr val="C00000"/>
              </a:solidFill>
            </a:endParaRPr>
          </a:p>
        </p:txBody>
      </p:sp>
    </p:spTree>
    <p:extLst>
      <p:ext uri="{BB962C8B-B14F-4D97-AF65-F5344CB8AC3E}">
        <p14:creationId xmlns:p14="http://schemas.microsoft.com/office/powerpoint/2010/main" val="422245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randombar(horizontal)">
                                      <p:cBhvr>
                                        <p:cTn id="14" dur="500"/>
                                        <p:tgtEl>
                                          <p:spTgt spid="30"/>
                                        </p:tgtEl>
                                      </p:cBhvr>
                                    </p:animEffect>
                                  </p:childTnLst>
                                </p:cTn>
                              </p:par>
                              <p:par>
                                <p:cTn id="15" presetID="14" presetClass="entr" presetSubtype="1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randombar(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ppt_w</p:attrName>
                                        </p:attrNameLst>
                                      </p:cBhvr>
                                      <p:tavLst>
                                        <p:tav tm="0">
                                          <p:val>
                                            <p:fltVal val="0"/>
                                          </p:val>
                                        </p:tav>
                                        <p:tav tm="100000">
                                          <p:val>
                                            <p:strVal val="#ppt_w"/>
                                          </p:val>
                                        </p:tav>
                                      </p:tavLst>
                                    </p:anim>
                                    <p:anim calcmode="lin" valueType="num">
                                      <p:cBhvr>
                                        <p:cTn id="85" dur="500" fill="hold"/>
                                        <p:tgtEl>
                                          <p:spTgt spid="22"/>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1000" fill="hold"/>
                                        <p:tgtEl>
                                          <p:spTgt spid="19"/>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0"/>
                                        <p:tgtEl>
                                          <p:spTgt spid="24"/>
                                        </p:tgtEl>
                                      </p:cBhvr>
                                    </p:animEffect>
                                    <p:anim calcmode="lin" valueType="num">
                                      <p:cBhvr>
                                        <p:cTn id="100" dur="1000" fill="hold"/>
                                        <p:tgtEl>
                                          <p:spTgt spid="24"/>
                                        </p:tgtEl>
                                        <p:attrNameLst>
                                          <p:attrName>ppt_x</p:attrName>
                                        </p:attrNameLst>
                                      </p:cBhvr>
                                      <p:tavLst>
                                        <p:tav tm="0">
                                          <p:val>
                                            <p:strVal val="#ppt_x"/>
                                          </p:val>
                                        </p:tav>
                                        <p:tav tm="100000">
                                          <p:val>
                                            <p:strVal val="#ppt_x"/>
                                          </p:val>
                                        </p:tav>
                                      </p:tavLst>
                                    </p:anim>
                                    <p:anim calcmode="lin" valueType="num">
                                      <p:cBhvr>
                                        <p:cTn id="101" dur="1000" fill="hold"/>
                                        <p:tgtEl>
                                          <p:spTgt spid="24"/>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1000"/>
                                        <p:tgtEl>
                                          <p:spTgt spid="21"/>
                                        </p:tgtEl>
                                      </p:cBhvr>
                                    </p:animEffect>
                                    <p:anim calcmode="lin" valueType="num">
                                      <p:cBhvr>
                                        <p:cTn id="115" dur="1000" fill="hold"/>
                                        <p:tgtEl>
                                          <p:spTgt spid="21"/>
                                        </p:tgtEl>
                                        <p:attrNameLst>
                                          <p:attrName>ppt_x</p:attrName>
                                        </p:attrNameLst>
                                      </p:cBhvr>
                                      <p:tavLst>
                                        <p:tav tm="0">
                                          <p:val>
                                            <p:strVal val="#ppt_x"/>
                                          </p:val>
                                        </p:tav>
                                        <p:tav tm="100000">
                                          <p:val>
                                            <p:strVal val="#ppt_x"/>
                                          </p:val>
                                        </p:tav>
                                      </p:tavLst>
                                    </p:anim>
                                    <p:anim calcmode="lin" valueType="num">
                                      <p:cBhvr>
                                        <p:cTn id="1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6" grpId="0" animBg="1"/>
      <p:bldP spid="17" grpId="0" animBg="1"/>
      <p:bldP spid="18" grpId="0" animBg="1"/>
      <p:bldP spid="19" grpId="0" animBg="1"/>
      <p:bldP spid="20" grpId="0" animBg="1"/>
      <p:bldP spid="21" grpId="0" animBg="1"/>
      <p:bldP spid="22" grpId="0" animBg="1"/>
      <p:bldP spid="28" grpId="0" animBg="1"/>
      <p:bldP spid="30" grpId="0" animBg="1"/>
      <p:bldP spid="32" grpId="0"/>
      <p:bldP spid="33"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 </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22</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2700274" y="3625228"/>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spTree>
    <p:extLst>
      <p:ext uri="{BB962C8B-B14F-4D97-AF65-F5344CB8AC3E}">
        <p14:creationId xmlns:p14="http://schemas.microsoft.com/office/powerpoint/2010/main" val="298797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animEffect transition="in" filter="fade">
                                      <p:cBhvr>
                                        <p:cTn id="7" dur="1000"/>
                                        <p:tgtEl>
                                          <p:spTgt spid="68">
                                            <p:txEl>
                                              <p:pRg st="1" end="1"/>
                                            </p:txEl>
                                          </p:spTgt>
                                        </p:tgtEl>
                                      </p:cBhvr>
                                    </p:animEffect>
                                    <p:anim calcmode="lin" valueType="num">
                                      <p:cBhvr>
                                        <p:cTn id="8"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8">
                                            <p:txEl>
                                              <p:pRg st="2" end="2"/>
                                            </p:txEl>
                                          </p:spTgt>
                                        </p:tgtEl>
                                        <p:attrNameLst>
                                          <p:attrName>style.visibility</p:attrName>
                                        </p:attrNameLst>
                                      </p:cBhvr>
                                      <p:to>
                                        <p:strVal val="visible"/>
                                      </p:to>
                                    </p:set>
                                    <p:animEffect transition="in" filter="barn(inVertical)">
                                      <p:cBhvr>
                                        <p:cTn id="14" dur="500"/>
                                        <p:tgtEl>
                                          <p:spTgt spid="6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8">
                                            <p:txEl>
                                              <p:pRg st="3" end="3"/>
                                            </p:txEl>
                                          </p:spTgt>
                                        </p:tgtEl>
                                        <p:attrNameLst>
                                          <p:attrName>style.visibility</p:attrName>
                                        </p:attrNameLst>
                                      </p:cBhvr>
                                      <p:to>
                                        <p:strVal val="visible"/>
                                      </p:to>
                                    </p:set>
                                    <p:animEffect transition="in" filter="wipe(left)">
                                      <p:cBhvr>
                                        <p:cTn id="19" dur="500"/>
                                        <p:tgtEl>
                                          <p:spTgt spid="6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8">
                                            <p:txEl>
                                              <p:pRg st="4" end="4"/>
                                            </p:txEl>
                                          </p:spTgt>
                                        </p:tgtEl>
                                        <p:attrNameLst>
                                          <p:attrName>style.visibility</p:attrName>
                                        </p:attrNameLst>
                                      </p:cBhvr>
                                      <p:to>
                                        <p:strVal val="visible"/>
                                      </p:to>
                                    </p:set>
                                    <p:animEffect transition="in" filter="fade">
                                      <p:cBhvr>
                                        <p:cTn id="24" dur="1000"/>
                                        <p:tgtEl>
                                          <p:spTgt spid="68">
                                            <p:txEl>
                                              <p:pRg st="4" end="4"/>
                                            </p:txEl>
                                          </p:spTgt>
                                        </p:tgtEl>
                                      </p:cBhvr>
                                    </p:animEffect>
                                    <p:anim calcmode="lin" valueType="num">
                                      <p:cBhvr>
                                        <p:cTn id="25"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23</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083D834-6130-9BE7-D031-34082C4A59CA}"/>
              </a:ext>
            </a:extLst>
          </p:cNvPr>
          <p:cNvCxnSpPr>
            <a:cxnSpLocks/>
            <a:stCxn id="75" idx="1"/>
            <a:endCxn id="73"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Arrow: Chevron 3">
            <a:extLst>
              <a:ext uri="{FF2B5EF4-FFF2-40B4-BE49-F238E27FC236}">
                <a16:creationId xmlns:a16="http://schemas.microsoft.com/office/drawing/2014/main" id="{CAD54507-52EF-F93D-FFE9-BAE35E14753C}"/>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6" name="Straight Connector 5">
            <a:extLst>
              <a:ext uri="{FF2B5EF4-FFF2-40B4-BE49-F238E27FC236}">
                <a16:creationId xmlns:a16="http://schemas.microsoft.com/office/drawing/2014/main" id="{D43DF7F9-2EFD-DDB0-1811-E5BB75351494}"/>
              </a:ext>
            </a:extLst>
          </p:cNvPr>
          <p:cNvCxnSpPr>
            <a:cxnSpLocks/>
            <a:endCxn id="9"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Flowchart: Connector 8">
            <a:extLst>
              <a:ext uri="{FF2B5EF4-FFF2-40B4-BE49-F238E27FC236}">
                <a16:creationId xmlns:a16="http://schemas.microsoft.com/office/drawing/2014/main" id="{5EA0A7AA-2690-962E-25D7-F12A35740411}"/>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6A6312-628F-58D5-3306-E282EB58A48F}"/>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1" name="Flowchart: Connector 50">
            <a:extLst>
              <a:ext uri="{FF2B5EF4-FFF2-40B4-BE49-F238E27FC236}">
                <a16:creationId xmlns:a16="http://schemas.microsoft.com/office/drawing/2014/main" id="{E25E1B49-44E2-8FB7-9D78-35FDB7EBEC23}"/>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C5971E60-3CAE-ABA3-748D-6F28E9EF5B72}"/>
              </a:ext>
            </a:extLst>
          </p:cNvPr>
          <p:cNvCxnSpPr>
            <a:cxnSpLocks/>
            <a:endCxn id="51"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72CCC18A-FC16-9D80-D293-703F5B47BAF7}"/>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4" name="Flowchart: Connector 53">
            <a:extLst>
              <a:ext uri="{FF2B5EF4-FFF2-40B4-BE49-F238E27FC236}">
                <a16:creationId xmlns:a16="http://schemas.microsoft.com/office/drawing/2014/main" id="{CFB41FA1-AF49-DE3D-C51E-74FC5AA027F0}"/>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42A67734-8ACC-1EAA-2743-D2676D2DB6C6}"/>
              </a:ext>
            </a:extLst>
          </p:cNvPr>
          <p:cNvCxnSpPr>
            <a:cxnSpLocks/>
            <a:stCxn id="54"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F3E23CFD-28C1-708A-2015-97F66B4F9BC1}"/>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7" name="Straight Connector 56">
            <a:extLst>
              <a:ext uri="{FF2B5EF4-FFF2-40B4-BE49-F238E27FC236}">
                <a16:creationId xmlns:a16="http://schemas.microsoft.com/office/drawing/2014/main" id="{AC3DC9F5-25EE-47C9-CDCD-0FC21E4DF197}"/>
              </a:ext>
            </a:extLst>
          </p:cNvPr>
          <p:cNvCxnSpPr>
            <a:cxnSpLocks/>
            <a:stCxn id="56"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2B6A62F1-D5C6-668F-750F-DCC5E915240D}"/>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59" name="TextBox 58">
            <a:extLst>
              <a:ext uri="{FF2B5EF4-FFF2-40B4-BE49-F238E27FC236}">
                <a16:creationId xmlns:a16="http://schemas.microsoft.com/office/drawing/2014/main" id="{AAD60334-D083-0D86-062C-B2C1485E652E}"/>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0" name="Straight Connector 59">
            <a:extLst>
              <a:ext uri="{FF2B5EF4-FFF2-40B4-BE49-F238E27FC236}">
                <a16:creationId xmlns:a16="http://schemas.microsoft.com/office/drawing/2014/main" id="{0D149DAE-9F16-3E6E-3A4C-6F8946344549}"/>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2A532896-EE44-E9D5-C147-D4978AFA1EBA}"/>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4" name="Straight Connector 63">
            <a:extLst>
              <a:ext uri="{FF2B5EF4-FFF2-40B4-BE49-F238E27FC236}">
                <a16:creationId xmlns:a16="http://schemas.microsoft.com/office/drawing/2014/main" id="{00BAE6EC-D83C-A5F3-A7A4-512F4AEF4654}"/>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6F01C3DC-5A22-D91B-CD98-93706DB6DB6E}"/>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70CA0864-E261-566D-4910-8BCB5BF573E2}"/>
              </a:ext>
            </a:extLst>
          </p:cNvPr>
          <p:cNvCxnSpPr>
            <a:cxnSpLocks/>
            <a:stCxn id="65"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BADEF482-CBDA-31B7-A9D5-CCF4A1E8E1DF}"/>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0" name="Straight Connector 69">
            <a:extLst>
              <a:ext uri="{FF2B5EF4-FFF2-40B4-BE49-F238E27FC236}">
                <a16:creationId xmlns:a16="http://schemas.microsoft.com/office/drawing/2014/main" id="{725E568D-4460-2452-7AC9-3BB6E6568BF4}"/>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EFD0E07B-619F-5DD1-AA27-AB1D3C74908D}"/>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2" name="Straight Connector 71">
            <a:extLst>
              <a:ext uri="{FF2B5EF4-FFF2-40B4-BE49-F238E27FC236}">
                <a16:creationId xmlns:a16="http://schemas.microsoft.com/office/drawing/2014/main" id="{10915F74-20A5-89E1-8CD8-971493CC50C8}"/>
              </a:ext>
            </a:extLst>
          </p:cNvPr>
          <p:cNvCxnSpPr>
            <a:cxnSpLocks/>
            <a:stCxn id="71"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Flowchart: Connector 72">
            <a:extLst>
              <a:ext uri="{FF2B5EF4-FFF2-40B4-BE49-F238E27FC236}">
                <a16:creationId xmlns:a16="http://schemas.microsoft.com/office/drawing/2014/main" id="{E6E8E33F-734A-A42C-5D24-1B4D2CD5C386}"/>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FD1151B5-0079-8446-7C8C-D782ECB7C0A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5" name="Arrow: Chevron 74">
            <a:extLst>
              <a:ext uri="{FF2B5EF4-FFF2-40B4-BE49-F238E27FC236}">
                <a16:creationId xmlns:a16="http://schemas.microsoft.com/office/drawing/2014/main" id="{D6AE9E1B-40F9-E777-BCD1-333071659A2A}"/>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cxnSp>
        <p:nvCxnSpPr>
          <p:cNvPr id="76" name="Straight Connector 75">
            <a:extLst>
              <a:ext uri="{FF2B5EF4-FFF2-40B4-BE49-F238E27FC236}">
                <a16:creationId xmlns:a16="http://schemas.microsoft.com/office/drawing/2014/main" id="{AAF4EEF7-4AAE-2E47-6246-2E913634AB81}"/>
              </a:ext>
            </a:extLst>
          </p:cNvPr>
          <p:cNvCxnSpPr>
            <a:cxnSpLocks/>
            <a:endCxn id="82"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4E87A767-2E44-1D61-6B70-77766573F6DA}"/>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82" name="Flowchart: Connector 81">
            <a:extLst>
              <a:ext uri="{FF2B5EF4-FFF2-40B4-BE49-F238E27FC236}">
                <a16:creationId xmlns:a16="http://schemas.microsoft.com/office/drawing/2014/main" id="{8E831826-EA79-2018-E0C3-4B944D0BBB61}"/>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169250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506DCB-BE59-BEA2-CF3A-B7804C8E6FC4}"/>
              </a:ext>
            </a:extLst>
          </p:cNvPr>
          <p:cNvSpPr/>
          <p:nvPr/>
        </p:nvSpPr>
        <p:spPr>
          <a:xfrm>
            <a:off x="1217719" y="3356543"/>
            <a:ext cx="1091268" cy="586080"/>
          </a:xfrm>
          <a:prstGeom prst="rect">
            <a:avLst/>
          </a:prstGeom>
          <a:solidFill>
            <a:schemeClr val="accent4">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Time Series Data Augmentation</a:t>
            </a:r>
            <a:endParaRPr lang="en-PK" sz="1200" dirty="0">
              <a:solidFill>
                <a:schemeClr val="tx1"/>
              </a:solidFill>
            </a:endParaRPr>
          </a:p>
        </p:txBody>
      </p:sp>
      <p:sp>
        <p:nvSpPr>
          <p:cNvPr id="9" name="Rectangle 8">
            <a:extLst>
              <a:ext uri="{FF2B5EF4-FFF2-40B4-BE49-F238E27FC236}">
                <a16:creationId xmlns:a16="http://schemas.microsoft.com/office/drawing/2014/main" id="{6843A4D5-1A1B-622B-DE9B-F30A878EADA7}"/>
              </a:ext>
            </a:extLst>
          </p:cNvPr>
          <p:cNvSpPr/>
          <p:nvPr/>
        </p:nvSpPr>
        <p:spPr>
          <a:xfrm>
            <a:off x="2876080" y="5033162"/>
            <a:ext cx="1712464"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Generative Adversarial Networks (GANs)</a:t>
            </a:r>
            <a:endParaRPr lang="en-PK" sz="1200" dirty="0"/>
          </a:p>
        </p:txBody>
      </p:sp>
      <p:sp>
        <p:nvSpPr>
          <p:cNvPr id="10" name="Rectangle 9">
            <a:extLst>
              <a:ext uri="{FF2B5EF4-FFF2-40B4-BE49-F238E27FC236}">
                <a16:creationId xmlns:a16="http://schemas.microsoft.com/office/drawing/2014/main" id="{26D90B5A-2003-E9CB-2EDE-FA42E5E1B849}"/>
              </a:ext>
            </a:extLst>
          </p:cNvPr>
          <p:cNvSpPr/>
          <p:nvPr/>
        </p:nvSpPr>
        <p:spPr>
          <a:xfrm>
            <a:off x="5428000" y="427760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TTS-GAN</a:t>
            </a:r>
            <a:endParaRPr lang="en-PK" sz="1200" dirty="0"/>
          </a:p>
        </p:txBody>
      </p:sp>
      <p:sp>
        <p:nvSpPr>
          <p:cNvPr id="11" name="Rectangle 10">
            <a:extLst>
              <a:ext uri="{FF2B5EF4-FFF2-40B4-BE49-F238E27FC236}">
                <a16:creationId xmlns:a16="http://schemas.microsoft.com/office/drawing/2014/main" id="{031AED1A-E50B-68D0-9BD3-128F69D2B28C}"/>
              </a:ext>
            </a:extLst>
          </p:cNvPr>
          <p:cNvSpPr/>
          <p:nvPr/>
        </p:nvSpPr>
        <p:spPr>
          <a:xfrm>
            <a:off x="2876080" y="1927972"/>
            <a:ext cx="1712464" cy="586080"/>
          </a:xfrm>
          <a:prstGeom prst="rect">
            <a:avLst/>
          </a:prstGeom>
          <a:solidFill>
            <a:schemeClr val="accent6">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Standard Data Augmentation Techniques</a:t>
            </a:r>
            <a:endParaRPr lang="en-PK" sz="1200" dirty="0"/>
          </a:p>
        </p:txBody>
      </p:sp>
      <p:grpSp>
        <p:nvGrpSpPr>
          <p:cNvPr id="12" name="Group 11">
            <a:extLst>
              <a:ext uri="{FF2B5EF4-FFF2-40B4-BE49-F238E27FC236}">
                <a16:creationId xmlns:a16="http://schemas.microsoft.com/office/drawing/2014/main" id="{ED71D247-785E-CEE2-38D9-A843D4660111}"/>
              </a:ext>
            </a:extLst>
          </p:cNvPr>
          <p:cNvGrpSpPr/>
          <p:nvPr/>
        </p:nvGrpSpPr>
        <p:grpSpPr>
          <a:xfrm>
            <a:off x="5418575" y="887380"/>
            <a:ext cx="1497941" cy="2896007"/>
            <a:chOff x="5171024" y="424481"/>
            <a:chExt cx="1529726" cy="3012225"/>
          </a:xfrm>
        </p:grpSpPr>
        <p:sp>
          <p:nvSpPr>
            <p:cNvPr id="13" name="Rectangle 12">
              <a:extLst>
                <a:ext uri="{FF2B5EF4-FFF2-40B4-BE49-F238E27FC236}">
                  <a16:creationId xmlns:a16="http://schemas.microsoft.com/office/drawing/2014/main" id="{EE794000-1282-56B0-8CD6-7F122AF04E3C}"/>
                </a:ext>
              </a:extLst>
            </p:cNvPr>
            <p:cNvSpPr/>
            <p:nvPr/>
          </p:nvSpPr>
          <p:spPr>
            <a:xfrm>
              <a:off x="5171024" y="424481"/>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Jittering</a:t>
              </a:r>
              <a:endParaRPr lang="en-PK" sz="1200" dirty="0"/>
            </a:p>
          </p:txBody>
        </p:sp>
        <p:sp>
          <p:nvSpPr>
            <p:cNvPr id="14" name="Rectangle 13">
              <a:extLst>
                <a:ext uri="{FF2B5EF4-FFF2-40B4-BE49-F238E27FC236}">
                  <a16:creationId xmlns:a16="http://schemas.microsoft.com/office/drawing/2014/main" id="{DD6F6B2A-4F03-DC3C-E6D5-4631E8A7FC6B}"/>
                </a:ext>
              </a:extLst>
            </p:cNvPr>
            <p:cNvSpPr/>
            <p:nvPr/>
          </p:nvSpPr>
          <p:spPr>
            <a:xfrm>
              <a:off x="5171024" y="836046"/>
              <a:ext cx="1529726" cy="312672"/>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a:t>
              </a:r>
              <a:endParaRPr lang="en-PK" sz="1200" dirty="0"/>
            </a:p>
          </p:txBody>
        </p:sp>
        <p:sp>
          <p:nvSpPr>
            <p:cNvPr id="15" name="Rectangle 14">
              <a:extLst>
                <a:ext uri="{FF2B5EF4-FFF2-40B4-BE49-F238E27FC236}">
                  <a16:creationId xmlns:a16="http://schemas.microsoft.com/office/drawing/2014/main" id="{E12F0EF6-6F0D-422C-B094-6BF989791B23}"/>
                </a:ext>
              </a:extLst>
            </p:cNvPr>
            <p:cNvSpPr/>
            <p:nvPr/>
          </p:nvSpPr>
          <p:spPr>
            <a:xfrm>
              <a:off x="5171024" y="1250459"/>
              <a:ext cx="1529726" cy="30729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a:t>
              </a:r>
              <a:endParaRPr lang="en-PK" sz="1200" dirty="0"/>
            </a:p>
          </p:txBody>
        </p:sp>
        <p:sp>
          <p:nvSpPr>
            <p:cNvPr id="16" name="Rectangle 15">
              <a:extLst>
                <a:ext uri="{FF2B5EF4-FFF2-40B4-BE49-F238E27FC236}">
                  <a16:creationId xmlns:a16="http://schemas.microsoft.com/office/drawing/2014/main" id="{B08169ED-4BCB-A5DD-1D39-4D076BFAEE0E}"/>
                </a:ext>
              </a:extLst>
            </p:cNvPr>
            <p:cNvSpPr/>
            <p:nvPr/>
          </p:nvSpPr>
          <p:spPr>
            <a:xfrm>
              <a:off x="5171024" y="1655990"/>
              <a:ext cx="1529726" cy="303157"/>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Time Warping</a:t>
              </a:r>
              <a:endParaRPr lang="en-PK" sz="1200" dirty="0"/>
            </a:p>
          </p:txBody>
        </p:sp>
        <p:sp>
          <p:nvSpPr>
            <p:cNvPr id="17" name="Rectangle 16">
              <a:extLst>
                <a:ext uri="{FF2B5EF4-FFF2-40B4-BE49-F238E27FC236}">
                  <a16:creationId xmlns:a16="http://schemas.microsoft.com/office/drawing/2014/main" id="{08EA699B-9107-BB02-02C8-67A96E73BD80}"/>
                </a:ext>
              </a:extLst>
            </p:cNvPr>
            <p:cNvSpPr/>
            <p:nvPr/>
          </p:nvSpPr>
          <p:spPr>
            <a:xfrm>
              <a:off x="5171024" y="2081310"/>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Magnitude Warping</a:t>
              </a:r>
              <a:endParaRPr lang="en-PK" sz="1200" dirty="0"/>
            </a:p>
          </p:txBody>
        </p:sp>
        <p:sp>
          <p:nvSpPr>
            <p:cNvPr id="18" name="Rectangle 17">
              <a:extLst>
                <a:ext uri="{FF2B5EF4-FFF2-40B4-BE49-F238E27FC236}">
                  <a16:creationId xmlns:a16="http://schemas.microsoft.com/office/drawing/2014/main" id="{28E2DEA7-39DF-B55A-0010-B8D0A88EAB18}"/>
                </a:ext>
              </a:extLst>
            </p:cNvPr>
            <p:cNvSpPr/>
            <p:nvPr/>
          </p:nvSpPr>
          <p:spPr>
            <a:xfrm>
              <a:off x="5171024" y="2500981"/>
              <a:ext cx="1529726" cy="303158"/>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Window Slicing</a:t>
              </a:r>
              <a:endParaRPr lang="en-PK" sz="1200" dirty="0"/>
            </a:p>
          </p:txBody>
        </p:sp>
        <p:sp>
          <p:nvSpPr>
            <p:cNvPr id="19" name="Rectangle 18">
              <a:extLst>
                <a:ext uri="{FF2B5EF4-FFF2-40B4-BE49-F238E27FC236}">
                  <a16:creationId xmlns:a16="http://schemas.microsoft.com/office/drawing/2014/main" id="{C42BC1E3-1E94-56D0-0A7E-97F3C58EB333}"/>
                </a:ext>
              </a:extLst>
            </p:cNvPr>
            <p:cNvSpPr/>
            <p:nvPr/>
          </p:nvSpPr>
          <p:spPr>
            <a:xfrm>
              <a:off x="5171024" y="3063987"/>
              <a:ext cx="1529726" cy="37271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Combination of Techniques</a:t>
              </a:r>
              <a:endParaRPr lang="en-PK" sz="1200" dirty="0"/>
            </a:p>
          </p:txBody>
        </p:sp>
      </p:grpSp>
      <p:cxnSp>
        <p:nvCxnSpPr>
          <p:cNvPr id="20" name="Connector: Elbow 19">
            <a:extLst>
              <a:ext uri="{FF2B5EF4-FFF2-40B4-BE49-F238E27FC236}">
                <a16:creationId xmlns:a16="http://schemas.microsoft.com/office/drawing/2014/main" id="{52E0B5F3-A5A2-E04F-E9B8-7EDC741DF235}"/>
              </a:ext>
            </a:extLst>
          </p:cNvPr>
          <p:cNvCxnSpPr>
            <a:cxnSpLocks/>
            <a:stCxn id="11" idx="3"/>
            <a:endCxn id="13" idx="1"/>
          </p:cNvCxnSpPr>
          <p:nvPr/>
        </p:nvCxnSpPr>
        <p:spPr>
          <a:xfrm flipV="1">
            <a:off x="4588544" y="1037684"/>
            <a:ext cx="830030" cy="118332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BF9BE490-3548-26A6-7D1D-C22BB49E8482}"/>
              </a:ext>
            </a:extLst>
          </p:cNvPr>
          <p:cNvCxnSpPr>
            <a:cxnSpLocks/>
            <a:stCxn id="11" idx="3"/>
            <a:endCxn id="14" idx="1"/>
          </p:cNvCxnSpPr>
          <p:nvPr/>
        </p:nvCxnSpPr>
        <p:spPr>
          <a:xfrm flipV="1">
            <a:off x="4588544" y="1433370"/>
            <a:ext cx="830030" cy="78764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FEE07732-98FA-C44B-6859-D2CED9B7082A}"/>
              </a:ext>
            </a:extLst>
          </p:cNvPr>
          <p:cNvCxnSpPr>
            <a:cxnSpLocks/>
            <a:stCxn id="11" idx="3"/>
            <a:endCxn id="15" idx="1"/>
          </p:cNvCxnSpPr>
          <p:nvPr/>
        </p:nvCxnSpPr>
        <p:spPr>
          <a:xfrm flipV="1">
            <a:off x="4588544" y="1829209"/>
            <a:ext cx="830030" cy="39180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nector: Elbow 22">
            <a:extLst>
              <a:ext uri="{FF2B5EF4-FFF2-40B4-BE49-F238E27FC236}">
                <a16:creationId xmlns:a16="http://schemas.microsoft.com/office/drawing/2014/main" id="{7BBB11F5-CA76-740B-18F2-DF6FE093C1D3}"/>
              </a:ext>
            </a:extLst>
          </p:cNvPr>
          <p:cNvCxnSpPr>
            <a:cxnSpLocks/>
            <a:stCxn id="11" idx="3"/>
            <a:endCxn id="16" idx="1"/>
          </p:cNvCxnSpPr>
          <p:nvPr/>
        </p:nvCxnSpPr>
        <p:spPr>
          <a:xfrm flipV="1">
            <a:off x="4588544" y="2217106"/>
            <a:ext cx="830030" cy="39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14882D64-3276-DD57-850A-4D9C4DCD66FB}"/>
              </a:ext>
            </a:extLst>
          </p:cNvPr>
          <p:cNvCxnSpPr>
            <a:cxnSpLocks/>
            <a:stCxn id="11" idx="3"/>
            <a:endCxn id="17" idx="1"/>
          </p:cNvCxnSpPr>
          <p:nvPr/>
        </p:nvCxnSpPr>
        <p:spPr>
          <a:xfrm>
            <a:off x="4588544" y="2221012"/>
            <a:ext cx="830030" cy="40500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nector: Elbow 24">
            <a:extLst>
              <a:ext uri="{FF2B5EF4-FFF2-40B4-BE49-F238E27FC236}">
                <a16:creationId xmlns:a16="http://schemas.microsoft.com/office/drawing/2014/main" id="{F7A00D8E-D8F5-D1DE-C49D-3CFE253D4838}"/>
              </a:ext>
            </a:extLst>
          </p:cNvPr>
          <p:cNvCxnSpPr>
            <a:cxnSpLocks/>
            <a:stCxn id="11" idx="3"/>
            <a:endCxn id="18" idx="1"/>
          </p:cNvCxnSpPr>
          <p:nvPr/>
        </p:nvCxnSpPr>
        <p:spPr>
          <a:xfrm>
            <a:off x="4588544" y="2221012"/>
            <a:ext cx="830030" cy="80848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D91029AE-E83E-9DE9-6D9F-4F9ECB614DD5}"/>
              </a:ext>
            </a:extLst>
          </p:cNvPr>
          <p:cNvCxnSpPr>
            <a:stCxn id="11" idx="3"/>
            <a:endCxn id="19" idx="1"/>
          </p:cNvCxnSpPr>
          <p:nvPr/>
        </p:nvCxnSpPr>
        <p:spPr>
          <a:xfrm>
            <a:off x="4588544" y="2221012"/>
            <a:ext cx="830030" cy="1383206"/>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nector: Elbow 26">
            <a:extLst>
              <a:ext uri="{FF2B5EF4-FFF2-40B4-BE49-F238E27FC236}">
                <a16:creationId xmlns:a16="http://schemas.microsoft.com/office/drawing/2014/main" id="{5C08A381-181E-E475-B477-48B5D66D2602}"/>
              </a:ext>
            </a:extLst>
          </p:cNvPr>
          <p:cNvCxnSpPr>
            <a:stCxn id="8" idx="3"/>
            <a:endCxn id="11" idx="1"/>
          </p:cNvCxnSpPr>
          <p:nvPr/>
        </p:nvCxnSpPr>
        <p:spPr>
          <a:xfrm flipV="1">
            <a:off x="2308987" y="2221012"/>
            <a:ext cx="567093" cy="142857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F71AF4CD-3BDD-5B53-9636-B964AC41E38E}"/>
              </a:ext>
            </a:extLst>
          </p:cNvPr>
          <p:cNvCxnSpPr>
            <a:stCxn id="8" idx="3"/>
            <a:endCxn id="9" idx="1"/>
          </p:cNvCxnSpPr>
          <p:nvPr/>
        </p:nvCxnSpPr>
        <p:spPr>
          <a:xfrm>
            <a:off x="2308987" y="3649584"/>
            <a:ext cx="567093" cy="167661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83BD355F-345B-388D-AFEA-53D8388B5B62}"/>
              </a:ext>
            </a:extLst>
          </p:cNvPr>
          <p:cNvSpPr/>
          <p:nvPr/>
        </p:nvSpPr>
        <p:spPr>
          <a:xfrm>
            <a:off x="7630171" y="3178058"/>
            <a:ext cx="1939969" cy="315079"/>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Time Warping</a:t>
            </a:r>
            <a:endParaRPr lang="en-PK" sz="1200" dirty="0"/>
          </a:p>
        </p:txBody>
      </p:sp>
      <p:sp>
        <p:nvSpPr>
          <p:cNvPr id="30" name="Rectangle 29">
            <a:extLst>
              <a:ext uri="{FF2B5EF4-FFF2-40B4-BE49-F238E27FC236}">
                <a16:creationId xmlns:a16="http://schemas.microsoft.com/office/drawing/2014/main" id="{A21A0245-C1E8-CA41-9D3F-CEA39363D277}"/>
              </a:ext>
            </a:extLst>
          </p:cNvPr>
          <p:cNvSpPr/>
          <p:nvPr/>
        </p:nvSpPr>
        <p:spPr>
          <a:xfrm>
            <a:off x="7630172" y="3649584"/>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a:t>
            </a:r>
            <a:endParaRPr lang="en-PK" sz="1200" dirty="0"/>
          </a:p>
        </p:txBody>
      </p:sp>
      <p:cxnSp>
        <p:nvCxnSpPr>
          <p:cNvPr id="31" name="Connector: Elbow 30">
            <a:extLst>
              <a:ext uri="{FF2B5EF4-FFF2-40B4-BE49-F238E27FC236}">
                <a16:creationId xmlns:a16="http://schemas.microsoft.com/office/drawing/2014/main" id="{2796E3C3-D71F-A33A-4D67-C4788812417D}"/>
              </a:ext>
            </a:extLst>
          </p:cNvPr>
          <p:cNvCxnSpPr>
            <a:cxnSpLocks/>
            <a:stCxn id="19" idx="3"/>
            <a:endCxn id="29" idx="1"/>
          </p:cNvCxnSpPr>
          <p:nvPr/>
        </p:nvCxnSpPr>
        <p:spPr>
          <a:xfrm flipV="1">
            <a:off x="6916516" y="3335598"/>
            <a:ext cx="713656" cy="26862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CDC5B19-1CB2-9F06-7DA9-3D7C1226730A}"/>
              </a:ext>
            </a:extLst>
          </p:cNvPr>
          <p:cNvCxnSpPr>
            <a:cxnSpLocks/>
            <a:stCxn id="19" idx="3"/>
            <a:endCxn id="30" idx="1"/>
          </p:cNvCxnSpPr>
          <p:nvPr/>
        </p:nvCxnSpPr>
        <p:spPr>
          <a:xfrm>
            <a:off x="6916516" y="3604218"/>
            <a:ext cx="713657" cy="21819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C61171FB-7804-8735-4710-465FCE62840C}"/>
              </a:ext>
            </a:extLst>
          </p:cNvPr>
          <p:cNvSpPr/>
          <p:nvPr/>
        </p:nvSpPr>
        <p:spPr>
          <a:xfrm>
            <a:off x="7630171" y="2570494"/>
            <a:ext cx="1939970" cy="357355"/>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Permutation + Time Warping</a:t>
            </a:r>
            <a:endParaRPr lang="en-PK" sz="1200" dirty="0"/>
          </a:p>
        </p:txBody>
      </p:sp>
      <p:sp>
        <p:nvSpPr>
          <p:cNvPr id="34" name="Rectangle 33">
            <a:extLst>
              <a:ext uri="{FF2B5EF4-FFF2-40B4-BE49-F238E27FC236}">
                <a16:creationId xmlns:a16="http://schemas.microsoft.com/office/drawing/2014/main" id="{56CDD5D2-AA7F-0391-85D6-E853765EE9E4}"/>
              </a:ext>
            </a:extLst>
          </p:cNvPr>
          <p:cNvSpPr/>
          <p:nvPr/>
        </p:nvSpPr>
        <p:spPr>
          <a:xfrm>
            <a:off x="7630172" y="4258131"/>
            <a:ext cx="1939968" cy="345653"/>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Rotation +  Permutation + Time Warping </a:t>
            </a:r>
            <a:endParaRPr lang="en-PK" sz="1200" dirty="0"/>
          </a:p>
        </p:txBody>
      </p:sp>
      <p:cxnSp>
        <p:nvCxnSpPr>
          <p:cNvPr id="35" name="Connector: Elbow 34">
            <a:extLst>
              <a:ext uri="{FF2B5EF4-FFF2-40B4-BE49-F238E27FC236}">
                <a16:creationId xmlns:a16="http://schemas.microsoft.com/office/drawing/2014/main" id="{9A114634-644F-8A47-AC80-0ED262471A53}"/>
              </a:ext>
            </a:extLst>
          </p:cNvPr>
          <p:cNvCxnSpPr>
            <a:cxnSpLocks/>
            <a:stCxn id="19" idx="3"/>
            <a:endCxn id="33" idx="1"/>
          </p:cNvCxnSpPr>
          <p:nvPr/>
        </p:nvCxnSpPr>
        <p:spPr>
          <a:xfrm flipV="1">
            <a:off x="6916516" y="2749172"/>
            <a:ext cx="713656" cy="85504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C90AB861-C709-FFDF-2C6B-204BAA6A8867}"/>
              </a:ext>
            </a:extLst>
          </p:cNvPr>
          <p:cNvCxnSpPr>
            <a:cxnSpLocks/>
            <a:stCxn id="19" idx="3"/>
            <a:endCxn id="34" idx="1"/>
          </p:cNvCxnSpPr>
          <p:nvPr/>
        </p:nvCxnSpPr>
        <p:spPr>
          <a:xfrm>
            <a:off x="6916516" y="3604218"/>
            <a:ext cx="713657" cy="82674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DD92607B-696A-893A-C1B4-ED4E01B915E3}"/>
              </a:ext>
            </a:extLst>
          </p:cNvPr>
          <p:cNvSpPr/>
          <p:nvPr/>
        </p:nvSpPr>
        <p:spPr>
          <a:xfrm>
            <a:off x="5428000" y="5711884"/>
            <a:ext cx="1497941" cy="586080"/>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 </a:t>
            </a:r>
            <a:r>
              <a:rPr lang="en-US" sz="1200" dirty="0" err="1"/>
              <a:t>EpilepsyGAN</a:t>
            </a:r>
            <a:endParaRPr lang="en-PK" sz="1200" dirty="0"/>
          </a:p>
        </p:txBody>
      </p:sp>
      <p:cxnSp>
        <p:nvCxnSpPr>
          <p:cNvPr id="38" name="Connector: Elbow 37">
            <a:extLst>
              <a:ext uri="{FF2B5EF4-FFF2-40B4-BE49-F238E27FC236}">
                <a16:creationId xmlns:a16="http://schemas.microsoft.com/office/drawing/2014/main" id="{C6BA6BFF-8EDE-FBE7-7952-F87472FDADA7}"/>
              </a:ext>
            </a:extLst>
          </p:cNvPr>
          <p:cNvCxnSpPr>
            <a:cxnSpLocks/>
            <a:stCxn id="9" idx="3"/>
            <a:endCxn id="10" idx="1"/>
          </p:cNvCxnSpPr>
          <p:nvPr/>
        </p:nvCxnSpPr>
        <p:spPr>
          <a:xfrm flipV="1">
            <a:off x="4588544" y="4570644"/>
            <a:ext cx="839455" cy="7555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3750C1DA-06F8-26AC-C306-AD569AF18BBB}"/>
              </a:ext>
            </a:extLst>
          </p:cNvPr>
          <p:cNvCxnSpPr>
            <a:stCxn id="9" idx="3"/>
            <a:endCxn id="37" idx="1"/>
          </p:cNvCxnSpPr>
          <p:nvPr/>
        </p:nvCxnSpPr>
        <p:spPr>
          <a:xfrm>
            <a:off x="4588544" y="5326202"/>
            <a:ext cx="839455" cy="6787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0" name="Slide Number Placeholder 2">
            <a:extLst>
              <a:ext uri="{FF2B5EF4-FFF2-40B4-BE49-F238E27FC236}">
                <a16:creationId xmlns:a16="http://schemas.microsoft.com/office/drawing/2014/main" id="{AAFB46EE-F314-82BA-4BC6-9973F24D16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24</a:t>
            </a:fld>
            <a:endParaRPr lang="en-US" sz="1600" dirty="0"/>
          </a:p>
        </p:txBody>
      </p:sp>
      <p:sp>
        <p:nvSpPr>
          <p:cNvPr id="4" name="Title 1">
            <a:extLst>
              <a:ext uri="{FF2B5EF4-FFF2-40B4-BE49-F238E27FC236}">
                <a16:creationId xmlns:a16="http://schemas.microsoft.com/office/drawing/2014/main" id="{A9DB817D-B086-A018-175B-A78394B6FBD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Time Series Data Augmentation</a:t>
            </a:r>
            <a:endParaRPr lang="en-PK" sz="2800" dirty="0"/>
          </a:p>
        </p:txBody>
      </p:sp>
    </p:spTree>
    <p:extLst>
      <p:ext uri="{BB962C8B-B14F-4D97-AF65-F5344CB8AC3E}">
        <p14:creationId xmlns:p14="http://schemas.microsoft.com/office/powerpoint/2010/main" val="11884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1"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up)">
                                      <p:cBhvr>
                                        <p:cTn id="25" dur="500"/>
                                        <p:tgtEl>
                                          <p:spTgt spid="20"/>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par>
                                <p:cTn id="29" presetID="2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par>
                                <p:cTn id="32" presetID="22" presetClass="entr" presetSubtype="8"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2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2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1000"/>
                                        <p:tgtEl>
                                          <p:spTgt spid="35"/>
                                        </p:tgtEl>
                                      </p:cBhvr>
                                    </p:animEffect>
                                    <p:anim calcmode="lin" valueType="num">
                                      <p:cBhvr>
                                        <p:cTn id="79" dur="1000" fill="hold"/>
                                        <p:tgtEl>
                                          <p:spTgt spid="35"/>
                                        </p:tgtEl>
                                        <p:attrNameLst>
                                          <p:attrName>ppt_x</p:attrName>
                                        </p:attrNameLst>
                                      </p:cBhvr>
                                      <p:tavLst>
                                        <p:tav tm="0">
                                          <p:val>
                                            <p:strVal val="#ppt_x"/>
                                          </p:val>
                                        </p:tav>
                                        <p:tav tm="100000">
                                          <p:val>
                                            <p:strVal val="#ppt_x"/>
                                          </p:val>
                                        </p:tav>
                                      </p:tavLst>
                                    </p:anim>
                                    <p:anim calcmode="lin" valueType="num">
                                      <p:cBhvr>
                                        <p:cTn id="80" dur="1000" fill="hold"/>
                                        <p:tgtEl>
                                          <p:spTgt spid="3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1000"/>
                                        <p:tgtEl>
                                          <p:spTgt spid="36"/>
                                        </p:tgtEl>
                                      </p:cBhvr>
                                    </p:animEffect>
                                    <p:anim calcmode="lin" valueType="num">
                                      <p:cBhvr>
                                        <p:cTn id="84" dur="1000" fill="hold"/>
                                        <p:tgtEl>
                                          <p:spTgt spid="36"/>
                                        </p:tgtEl>
                                        <p:attrNameLst>
                                          <p:attrName>ppt_x</p:attrName>
                                        </p:attrNameLst>
                                      </p:cBhvr>
                                      <p:tavLst>
                                        <p:tav tm="0">
                                          <p:val>
                                            <p:strVal val="#ppt_x"/>
                                          </p:val>
                                        </p:tav>
                                        <p:tav tm="100000">
                                          <p:val>
                                            <p:strVal val="#ppt_x"/>
                                          </p:val>
                                        </p:tav>
                                      </p:tavLst>
                                    </p:anim>
                                    <p:anim calcmode="lin" valueType="num">
                                      <p:cBhvr>
                                        <p:cTn id="8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left)">
                                      <p:cBhvr>
                                        <p:cTn id="90" dur="500"/>
                                        <p:tgtEl>
                                          <p:spTgt spid="28"/>
                                        </p:tgtEl>
                                      </p:cBhvr>
                                    </p:animEffect>
                                  </p:childTnLst>
                                </p:cTn>
                              </p:par>
                              <p:par>
                                <p:cTn id="91" presetID="22" presetClass="entr" presetSubtype="8" fill="hold" grpId="0" nodeType="withEffect">
                                  <p:stCondLst>
                                    <p:cond delay="500"/>
                                  </p:stCondLst>
                                  <p:childTnLst>
                                    <p:set>
                                      <p:cBhvr>
                                        <p:cTn id="92" dur="1" fill="hold">
                                          <p:stCondLst>
                                            <p:cond delay="0"/>
                                          </p:stCondLst>
                                        </p:cTn>
                                        <p:tgtEl>
                                          <p:spTgt spid="9"/>
                                        </p:tgtEl>
                                        <p:attrNameLst>
                                          <p:attrName>style.visibility</p:attrName>
                                        </p:attrNameLst>
                                      </p:cBhvr>
                                      <p:to>
                                        <p:strVal val="visible"/>
                                      </p:to>
                                    </p:set>
                                    <p:animEffect transition="in" filter="wipe(left)">
                                      <p:cBhvr>
                                        <p:cTn id="93" dur="500"/>
                                        <p:tgtEl>
                                          <p:spTgt spid="9"/>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1000"/>
                                        <p:tgtEl>
                                          <p:spTgt spid="37"/>
                                        </p:tgtEl>
                                      </p:cBhvr>
                                    </p:animEffect>
                                    <p:anim calcmode="lin" valueType="num">
                                      <p:cBhvr>
                                        <p:cTn id="99" dur="1000" fill="hold"/>
                                        <p:tgtEl>
                                          <p:spTgt spid="37"/>
                                        </p:tgtEl>
                                        <p:attrNameLst>
                                          <p:attrName>ppt_x</p:attrName>
                                        </p:attrNameLst>
                                      </p:cBhvr>
                                      <p:tavLst>
                                        <p:tav tm="0">
                                          <p:val>
                                            <p:strVal val="#ppt_x"/>
                                          </p:val>
                                        </p:tav>
                                        <p:tav tm="100000">
                                          <p:val>
                                            <p:strVal val="#ppt_x"/>
                                          </p:val>
                                        </p:tav>
                                      </p:tavLst>
                                    </p:anim>
                                    <p:anim calcmode="lin" valueType="num">
                                      <p:cBhvr>
                                        <p:cTn id="100" dur="1000" fill="hold"/>
                                        <p:tgtEl>
                                          <p:spTgt spid="37"/>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1000"/>
                                        <p:tgtEl>
                                          <p:spTgt spid="10"/>
                                        </p:tgtEl>
                                      </p:cBhvr>
                                    </p:animEffect>
                                    <p:anim calcmode="lin" valueType="num">
                                      <p:cBhvr>
                                        <p:cTn id="104" dur="1000" fill="hold"/>
                                        <p:tgtEl>
                                          <p:spTgt spid="10"/>
                                        </p:tgtEl>
                                        <p:attrNameLst>
                                          <p:attrName>ppt_x</p:attrName>
                                        </p:attrNameLst>
                                      </p:cBhvr>
                                      <p:tavLst>
                                        <p:tav tm="0">
                                          <p:val>
                                            <p:strVal val="#ppt_x"/>
                                          </p:val>
                                        </p:tav>
                                        <p:tav tm="100000">
                                          <p:val>
                                            <p:strVal val="#ppt_x"/>
                                          </p:val>
                                        </p:tav>
                                      </p:tavLst>
                                    </p:anim>
                                    <p:anim calcmode="lin" valueType="num">
                                      <p:cBhvr>
                                        <p:cTn id="105" dur="1000" fill="hold"/>
                                        <p:tgtEl>
                                          <p:spTgt spid="10"/>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1000"/>
                                        <p:tgtEl>
                                          <p:spTgt spid="38"/>
                                        </p:tgtEl>
                                      </p:cBhvr>
                                    </p:animEffect>
                                    <p:anim calcmode="lin" valueType="num">
                                      <p:cBhvr>
                                        <p:cTn id="109" dur="1000" fill="hold"/>
                                        <p:tgtEl>
                                          <p:spTgt spid="38"/>
                                        </p:tgtEl>
                                        <p:attrNameLst>
                                          <p:attrName>ppt_x</p:attrName>
                                        </p:attrNameLst>
                                      </p:cBhvr>
                                      <p:tavLst>
                                        <p:tav tm="0">
                                          <p:val>
                                            <p:strVal val="#ppt_x"/>
                                          </p:val>
                                        </p:tav>
                                        <p:tav tm="100000">
                                          <p:val>
                                            <p:strVal val="#ppt_x"/>
                                          </p:val>
                                        </p:tav>
                                      </p:tavLst>
                                    </p:anim>
                                    <p:anim calcmode="lin" valueType="num">
                                      <p:cBhvr>
                                        <p:cTn id="110" dur="100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1000"/>
                                        <p:tgtEl>
                                          <p:spTgt spid="39"/>
                                        </p:tgtEl>
                                      </p:cBhvr>
                                    </p:animEffect>
                                    <p:anim calcmode="lin" valueType="num">
                                      <p:cBhvr>
                                        <p:cTn id="114" dur="1000" fill="hold"/>
                                        <p:tgtEl>
                                          <p:spTgt spid="39"/>
                                        </p:tgtEl>
                                        <p:attrNameLst>
                                          <p:attrName>ppt_x</p:attrName>
                                        </p:attrNameLst>
                                      </p:cBhvr>
                                      <p:tavLst>
                                        <p:tav tm="0">
                                          <p:val>
                                            <p:strVal val="#ppt_x"/>
                                          </p:val>
                                        </p:tav>
                                        <p:tav tm="100000">
                                          <p:val>
                                            <p:strVal val="#ppt_x"/>
                                          </p:val>
                                        </p:tav>
                                      </p:tavLst>
                                    </p:anim>
                                    <p:anim calcmode="lin" valueType="num">
                                      <p:cBhvr>
                                        <p:cTn id="11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9" grpId="0" animBg="1"/>
      <p:bldP spid="30" grpId="0" animBg="1"/>
      <p:bldP spid="33" grpId="0" animBg="1"/>
      <p:bldP spid="34"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25</a:t>
            </a:fld>
            <a:endParaRPr lang="en-US" dirty="0"/>
          </a:p>
        </p:txBody>
      </p:sp>
      <p:cxnSp>
        <p:nvCxnSpPr>
          <p:cNvPr id="5" name="Straight Connector 4">
            <a:extLst>
              <a:ext uri="{FF2B5EF4-FFF2-40B4-BE49-F238E27FC236}">
                <a16:creationId xmlns:a16="http://schemas.microsoft.com/office/drawing/2014/main" id="{28D8BC91-1524-DD84-00B0-663DD92BC92D}"/>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Arrow: Chevron 6">
            <a:extLst>
              <a:ext uri="{FF2B5EF4-FFF2-40B4-BE49-F238E27FC236}">
                <a16:creationId xmlns:a16="http://schemas.microsoft.com/office/drawing/2014/main" id="{B0A1BDF8-C53B-E0E7-8136-C5D5D315745B}"/>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8C546F9C-804E-C8DF-E3D3-1A92E39BAA85}"/>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14" name="TextBox 13">
            <a:extLst>
              <a:ext uri="{FF2B5EF4-FFF2-40B4-BE49-F238E27FC236}">
                <a16:creationId xmlns:a16="http://schemas.microsoft.com/office/drawing/2014/main" id="{8CE190C5-6178-9A49-8865-3E7A6EE19C09}"/>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15" name="TextBox 14">
            <a:extLst>
              <a:ext uri="{FF2B5EF4-FFF2-40B4-BE49-F238E27FC236}">
                <a16:creationId xmlns:a16="http://schemas.microsoft.com/office/drawing/2014/main" id="{441044F0-37E7-4686-252D-7A855335E714}"/>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17" name="TextBox 16">
            <a:extLst>
              <a:ext uri="{FF2B5EF4-FFF2-40B4-BE49-F238E27FC236}">
                <a16:creationId xmlns:a16="http://schemas.microsoft.com/office/drawing/2014/main" id="{D1824B57-D8C1-CBA9-21CD-BCDEF79B33FA}"/>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18" name="TextBox 17">
            <a:extLst>
              <a:ext uri="{FF2B5EF4-FFF2-40B4-BE49-F238E27FC236}">
                <a16:creationId xmlns:a16="http://schemas.microsoft.com/office/drawing/2014/main" id="{79068246-6701-76D0-3F81-8EBBEA3A465D}"/>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19" name="TextBox 18">
            <a:extLst>
              <a:ext uri="{FF2B5EF4-FFF2-40B4-BE49-F238E27FC236}">
                <a16:creationId xmlns:a16="http://schemas.microsoft.com/office/drawing/2014/main" id="{82727C26-60EC-EAE1-EDC3-3F7E0083F8AF}"/>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20" name="TextBox 19">
            <a:extLst>
              <a:ext uri="{FF2B5EF4-FFF2-40B4-BE49-F238E27FC236}">
                <a16:creationId xmlns:a16="http://schemas.microsoft.com/office/drawing/2014/main" id="{DF706426-506E-FA8D-EB4E-9745FA60988E}"/>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22" name="Straight Connector 21">
            <a:extLst>
              <a:ext uri="{FF2B5EF4-FFF2-40B4-BE49-F238E27FC236}">
                <a16:creationId xmlns:a16="http://schemas.microsoft.com/office/drawing/2014/main" id="{9DC8CEA5-A035-3C5B-13D8-29F9B10E9ED2}"/>
              </a:ext>
            </a:extLst>
          </p:cNvPr>
          <p:cNvCxnSpPr>
            <a:cxnSpLocks/>
            <a:stCxn id="7" idx="1"/>
            <a:endCxn id="31"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F45CE8-5A5C-44F1-99A1-5916FDB683EC}"/>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A3D3981-ACE8-A7DA-0A34-83F18366F6D2}"/>
              </a:ext>
            </a:extLst>
          </p:cNvPr>
          <p:cNvCxnSpPr>
            <a:cxnSpLocks/>
            <a:endCxn id="1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rgbClr val="EA5B0C"/>
          </a:solidFill>
          <a:ln>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cxnSp>
        <p:nvCxnSpPr>
          <p:cNvPr id="28" name="Straight Connector 27">
            <a:extLst>
              <a:ext uri="{FF2B5EF4-FFF2-40B4-BE49-F238E27FC236}">
                <a16:creationId xmlns:a16="http://schemas.microsoft.com/office/drawing/2014/main" id="{982948CF-B03D-A9E1-23F8-6FA506CBA9E3}"/>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1F6F06E-DCF6-410E-83F8-3472236500C3}"/>
              </a:ext>
            </a:extLst>
          </p:cNvPr>
          <p:cNvCxnSpPr>
            <a:cxnSpLocks/>
            <a:stCxn id="32"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Flowchart: Connector 30">
            <a:extLst>
              <a:ext uri="{FF2B5EF4-FFF2-40B4-BE49-F238E27FC236}">
                <a16:creationId xmlns:a16="http://schemas.microsoft.com/office/drawing/2014/main" id="{41EAD254-AC4A-E5C0-2A53-D59DFB5AA007}"/>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2" name="Flowchart: Connector 31">
            <a:extLst>
              <a:ext uri="{FF2B5EF4-FFF2-40B4-BE49-F238E27FC236}">
                <a16:creationId xmlns:a16="http://schemas.microsoft.com/office/drawing/2014/main" id="{9CC81C46-8732-953F-4334-2F1030E98EF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3" name="Flowchart: Connector 32">
            <a:extLst>
              <a:ext uri="{FF2B5EF4-FFF2-40B4-BE49-F238E27FC236}">
                <a16:creationId xmlns:a16="http://schemas.microsoft.com/office/drawing/2014/main" id="{03DFF2B5-33C0-A71C-8DDB-4F244CFEE4E3}"/>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4" name="Flowchart: Connector 33">
            <a:extLst>
              <a:ext uri="{FF2B5EF4-FFF2-40B4-BE49-F238E27FC236}">
                <a16:creationId xmlns:a16="http://schemas.microsoft.com/office/drawing/2014/main" id="{3D16E409-131B-75B0-8E36-F2834ACB0B37}"/>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35" name="Straight Connector 34">
            <a:extLst>
              <a:ext uri="{FF2B5EF4-FFF2-40B4-BE49-F238E27FC236}">
                <a16:creationId xmlns:a16="http://schemas.microsoft.com/office/drawing/2014/main" id="{6CE75EAD-4538-1ABA-66B3-35142808AC97}"/>
              </a:ext>
            </a:extLst>
          </p:cNvPr>
          <p:cNvCxnSpPr>
            <a:cxnSpLocks/>
            <a:stCxn id="33"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D7F72DEF-AC43-80F8-BE21-E1578FA22D17}"/>
              </a:ext>
            </a:extLst>
          </p:cNvPr>
          <p:cNvCxnSpPr>
            <a:cxnSpLocks/>
            <a:endCxn id="34"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6B65C7A7-3CC0-3546-FF3D-E708BBB6ABF1}"/>
              </a:ext>
            </a:extLst>
          </p:cNvPr>
          <p:cNvCxnSpPr>
            <a:cxnSpLocks/>
            <a:stCxn id="1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2C2E3F65-8CC4-0BD9-FBF7-2EC78DE0AF7F}"/>
              </a:ext>
            </a:extLst>
          </p:cNvPr>
          <p:cNvCxnSpPr>
            <a:cxnSpLocks/>
            <a:stCxn id="1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t>Workflow</a:t>
            </a:r>
            <a:endParaRPr lang="en-PK" sz="1200" dirty="0"/>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rgbClr val="EA5B0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t>Techniques Implementation</a:t>
            </a:r>
            <a:endParaRPr lang="en-PK" sz="1200" dirty="0"/>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t>Single Techniques</a:t>
            </a:r>
            <a:endParaRPr lang="en-PK" sz="1000" dirty="0"/>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t>Combination</a:t>
            </a:r>
            <a:endParaRPr lang="en-PK" sz="1000" dirty="0"/>
          </a:p>
        </p:txBody>
      </p:sp>
      <p:sp>
        <p:nvSpPr>
          <p:cNvPr id="78" name="TextBox 77">
            <a:extLst>
              <a:ext uri="{FF2B5EF4-FFF2-40B4-BE49-F238E27FC236}">
                <a16:creationId xmlns:a16="http://schemas.microsoft.com/office/drawing/2014/main" id="{A2A90C09-E6FD-1E5A-BE4C-BB7306EF280E}"/>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79" name="TextBox 78">
            <a:extLst>
              <a:ext uri="{FF2B5EF4-FFF2-40B4-BE49-F238E27FC236}">
                <a16:creationId xmlns:a16="http://schemas.microsoft.com/office/drawing/2014/main" id="{8B04E3D7-F97C-CB2D-7183-BF185FDF7ECB}"/>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sp>
        <p:nvSpPr>
          <p:cNvPr id="80" name="TextBox 79">
            <a:extLst>
              <a:ext uri="{FF2B5EF4-FFF2-40B4-BE49-F238E27FC236}">
                <a16:creationId xmlns:a16="http://schemas.microsoft.com/office/drawing/2014/main" id="{CA563F05-694D-0D54-8B76-1EF2AFD979E8}"/>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81" name="Flowchart: Connector 80">
            <a:extLst>
              <a:ext uri="{FF2B5EF4-FFF2-40B4-BE49-F238E27FC236}">
                <a16:creationId xmlns:a16="http://schemas.microsoft.com/office/drawing/2014/main" id="{23045149-AE66-AA3F-F9BA-7DF22C82488E}"/>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0429C3C1-4FD1-9B8D-9879-8AD0D6149FFD}"/>
              </a:ext>
            </a:extLst>
          </p:cNvPr>
          <p:cNvCxnSpPr>
            <a:cxnSpLocks/>
            <a:stCxn id="111" idx="1"/>
            <a:endCxn id="109" idx="0"/>
          </p:cNvCxnSpPr>
          <p:nvPr/>
        </p:nvCxnSpPr>
        <p:spPr>
          <a:xfrm>
            <a:off x="11395356" y="3363743"/>
            <a:ext cx="10260" cy="15538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3" name="Arrow: Chevron 82">
            <a:extLst>
              <a:ext uri="{FF2B5EF4-FFF2-40B4-BE49-F238E27FC236}">
                <a16:creationId xmlns:a16="http://schemas.microsoft.com/office/drawing/2014/main" id="{78821FA3-8B49-87D8-51BF-864D2F5772B8}"/>
              </a:ext>
            </a:extLst>
          </p:cNvPr>
          <p:cNvSpPr/>
          <p:nvPr/>
        </p:nvSpPr>
        <p:spPr>
          <a:xfrm>
            <a:off x="7079617" y="3290556"/>
            <a:ext cx="4268003"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84" name="Straight Connector 83">
            <a:extLst>
              <a:ext uri="{FF2B5EF4-FFF2-40B4-BE49-F238E27FC236}">
                <a16:creationId xmlns:a16="http://schemas.microsoft.com/office/drawing/2014/main" id="{AC921AB5-0F95-A376-0B63-E97E1C0FD710}"/>
              </a:ext>
            </a:extLst>
          </p:cNvPr>
          <p:cNvCxnSpPr>
            <a:cxnSpLocks/>
            <a:endCxn id="85" idx="4"/>
          </p:cNvCxnSpPr>
          <p:nvPr/>
        </p:nvCxnSpPr>
        <p:spPr>
          <a:xfrm flipV="1">
            <a:off x="7308354" y="2593494"/>
            <a:ext cx="5541" cy="75998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5" name="Flowchart: Connector 84">
            <a:extLst>
              <a:ext uri="{FF2B5EF4-FFF2-40B4-BE49-F238E27FC236}">
                <a16:creationId xmlns:a16="http://schemas.microsoft.com/office/drawing/2014/main" id="{132CA34A-9E81-08C9-F88C-246FF80E9921}"/>
              </a:ext>
            </a:extLst>
          </p:cNvPr>
          <p:cNvSpPr/>
          <p:nvPr/>
        </p:nvSpPr>
        <p:spPr>
          <a:xfrm>
            <a:off x="7220738" y="2412610"/>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86" name="TextBox 85">
            <a:extLst>
              <a:ext uri="{FF2B5EF4-FFF2-40B4-BE49-F238E27FC236}">
                <a16:creationId xmlns:a16="http://schemas.microsoft.com/office/drawing/2014/main" id="{91EF6543-8439-39DE-064F-1DF66310C80D}"/>
              </a:ext>
            </a:extLst>
          </p:cNvPr>
          <p:cNvSpPr txBox="1"/>
          <p:nvPr/>
        </p:nvSpPr>
        <p:spPr>
          <a:xfrm>
            <a:off x="7079617" y="2119331"/>
            <a:ext cx="4030962" cy="292388"/>
          </a:xfrm>
          <a:prstGeom prst="rect">
            <a:avLst/>
          </a:prstGeom>
          <a:noFill/>
        </p:spPr>
        <p:txBody>
          <a:bodyPr wrap="square">
            <a:spAutoFit/>
          </a:bodyPr>
          <a:lstStyle/>
          <a:p>
            <a:r>
              <a:rPr lang="en-US" sz="1300" dirty="0">
                <a:solidFill>
                  <a:schemeClr val="bg2">
                    <a:lumMod val="90000"/>
                  </a:schemeClr>
                </a:solidFill>
              </a:rPr>
              <a:t>GAN- based Time Series Data Augmentation</a:t>
            </a:r>
          </a:p>
        </p:txBody>
      </p:sp>
      <p:sp>
        <p:nvSpPr>
          <p:cNvPr id="87" name="Flowchart: Connector 86">
            <a:extLst>
              <a:ext uri="{FF2B5EF4-FFF2-40B4-BE49-F238E27FC236}">
                <a16:creationId xmlns:a16="http://schemas.microsoft.com/office/drawing/2014/main" id="{3964E059-72FE-86B1-1B81-2619FE5ADCAD}"/>
              </a:ext>
            </a:extLst>
          </p:cNvPr>
          <p:cNvSpPr/>
          <p:nvPr/>
        </p:nvSpPr>
        <p:spPr>
          <a:xfrm>
            <a:off x="7728170"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88" name="Straight Connector 87">
            <a:extLst>
              <a:ext uri="{FF2B5EF4-FFF2-40B4-BE49-F238E27FC236}">
                <a16:creationId xmlns:a16="http://schemas.microsoft.com/office/drawing/2014/main" id="{6796C8B7-BDE8-36C5-8E98-398A22F78C26}"/>
              </a:ext>
            </a:extLst>
          </p:cNvPr>
          <p:cNvCxnSpPr>
            <a:cxnSpLocks/>
            <a:endCxn id="87" idx="4"/>
          </p:cNvCxnSpPr>
          <p:nvPr/>
        </p:nvCxnSpPr>
        <p:spPr>
          <a:xfrm flipV="1">
            <a:off x="7776351"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TextBox 88">
            <a:extLst>
              <a:ext uri="{FF2B5EF4-FFF2-40B4-BE49-F238E27FC236}">
                <a16:creationId xmlns:a16="http://schemas.microsoft.com/office/drawing/2014/main" id="{EC12A8BA-386D-FA89-688D-E03F8B4EDA2A}"/>
              </a:ext>
            </a:extLst>
          </p:cNvPr>
          <p:cNvSpPr txBox="1"/>
          <p:nvPr/>
        </p:nvSpPr>
        <p:spPr>
          <a:xfrm>
            <a:off x="7433137" y="2612723"/>
            <a:ext cx="981038" cy="276999"/>
          </a:xfrm>
          <a:prstGeom prst="rect">
            <a:avLst/>
          </a:prstGeom>
          <a:noFill/>
        </p:spPr>
        <p:txBody>
          <a:bodyPr wrap="none" rtlCol="0">
            <a:spAutoFit/>
          </a:bodyPr>
          <a:lstStyle/>
          <a:p>
            <a:r>
              <a:rPr lang="en-US" sz="1200" dirty="0">
                <a:solidFill>
                  <a:schemeClr val="bg2">
                    <a:lumMod val="90000"/>
                  </a:schemeClr>
                </a:solidFill>
              </a:rPr>
              <a:t>EpilepsyGAN</a:t>
            </a:r>
            <a:endParaRPr lang="en-PK" sz="1200" dirty="0">
              <a:solidFill>
                <a:schemeClr val="bg2">
                  <a:lumMod val="90000"/>
                </a:schemeClr>
              </a:solidFill>
            </a:endParaRPr>
          </a:p>
        </p:txBody>
      </p:sp>
      <p:sp>
        <p:nvSpPr>
          <p:cNvPr id="90" name="Flowchart: Connector 89">
            <a:extLst>
              <a:ext uri="{FF2B5EF4-FFF2-40B4-BE49-F238E27FC236}">
                <a16:creationId xmlns:a16="http://schemas.microsoft.com/office/drawing/2014/main" id="{A6405FA6-75E9-D7FC-45F7-29613D025280}"/>
              </a:ext>
            </a:extLst>
          </p:cNvPr>
          <p:cNvSpPr/>
          <p:nvPr/>
        </p:nvSpPr>
        <p:spPr>
          <a:xfrm>
            <a:off x="8801003" y="398420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91" name="Straight Connector 90">
            <a:extLst>
              <a:ext uri="{FF2B5EF4-FFF2-40B4-BE49-F238E27FC236}">
                <a16:creationId xmlns:a16="http://schemas.microsoft.com/office/drawing/2014/main" id="{87DE89C8-AD84-92C4-E3E8-0EB52F0FB491}"/>
              </a:ext>
            </a:extLst>
          </p:cNvPr>
          <p:cNvCxnSpPr>
            <a:cxnSpLocks/>
            <a:stCxn id="90" idx="0"/>
          </p:cNvCxnSpPr>
          <p:nvPr/>
        </p:nvCxnSpPr>
        <p:spPr>
          <a:xfrm flipH="1" flipV="1">
            <a:off x="8849183" y="346573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TextBox 91">
            <a:extLst>
              <a:ext uri="{FF2B5EF4-FFF2-40B4-BE49-F238E27FC236}">
                <a16:creationId xmlns:a16="http://schemas.microsoft.com/office/drawing/2014/main" id="{E7CC0A77-BA0D-7D72-D2E6-E54EA65CE0B7}"/>
              </a:ext>
            </a:extLst>
          </p:cNvPr>
          <p:cNvSpPr txBox="1"/>
          <p:nvPr/>
        </p:nvSpPr>
        <p:spPr>
          <a:xfrm>
            <a:off x="8849183" y="3581809"/>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3" name="Straight Connector 92">
            <a:extLst>
              <a:ext uri="{FF2B5EF4-FFF2-40B4-BE49-F238E27FC236}">
                <a16:creationId xmlns:a16="http://schemas.microsoft.com/office/drawing/2014/main" id="{F88E24A9-1B1C-3D09-74B3-36CBA702D4ED}"/>
              </a:ext>
            </a:extLst>
          </p:cNvPr>
          <p:cNvCxnSpPr>
            <a:cxnSpLocks/>
            <a:stCxn id="92" idx="0"/>
          </p:cNvCxnSpPr>
          <p:nvPr/>
        </p:nvCxnSpPr>
        <p:spPr>
          <a:xfrm flipH="1" flipV="1">
            <a:off x="9195790" y="3447139"/>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4" name="TextBox 93">
            <a:extLst>
              <a:ext uri="{FF2B5EF4-FFF2-40B4-BE49-F238E27FC236}">
                <a16:creationId xmlns:a16="http://schemas.microsoft.com/office/drawing/2014/main" id="{514F9B0C-D629-0BDD-C82F-EFBBACB5E6C5}"/>
              </a:ext>
            </a:extLst>
          </p:cNvPr>
          <p:cNvSpPr txBox="1"/>
          <p:nvPr/>
        </p:nvSpPr>
        <p:spPr>
          <a:xfrm>
            <a:off x="8577874" y="4020218"/>
            <a:ext cx="740652" cy="276999"/>
          </a:xfrm>
          <a:prstGeom prst="rect">
            <a:avLst/>
          </a:prstGeom>
          <a:noFill/>
        </p:spPr>
        <p:txBody>
          <a:bodyPr wrap="none" rtlCol="0">
            <a:spAutoFit/>
          </a:bodyPr>
          <a:lstStyle/>
          <a:p>
            <a:r>
              <a:rPr lang="en-US" sz="1200" dirty="0">
                <a:solidFill>
                  <a:schemeClr val="bg2">
                    <a:lumMod val="90000"/>
                  </a:schemeClr>
                </a:solidFill>
              </a:rPr>
              <a:t>TTS-GAN</a:t>
            </a:r>
            <a:endParaRPr lang="en-PK" sz="1200" dirty="0">
              <a:solidFill>
                <a:schemeClr val="bg2">
                  <a:lumMod val="90000"/>
                </a:schemeClr>
              </a:solidFill>
            </a:endParaRPr>
          </a:p>
        </p:txBody>
      </p:sp>
      <p:sp>
        <p:nvSpPr>
          <p:cNvPr id="95" name="TextBox 94">
            <a:extLst>
              <a:ext uri="{FF2B5EF4-FFF2-40B4-BE49-F238E27FC236}">
                <a16:creationId xmlns:a16="http://schemas.microsoft.com/office/drawing/2014/main" id="{925BC619-75FC-C42C-8C0E-4943985674EC}"/>
              </a:ext>
            </a:extLst>
          </p:cNvPr>
          <p:cNvSpPr txBox="1"/>
          <p:nvPr/>
        </p:nvSpPr>
        <p:spPr>
          <a:xfrm>
            <a:off x="7764954" y="2895554"/>
            <a:ext cx="694422" cy="246221"/>
          </a:xfrm>
          <a:prstGeom prst="rect">
            <a:avLst/>
          </a:prstGeom>
          <a:noFill/>
        </p:spPr>
        <p:txBody>
          <a:bodyPr wrap="none" rtlCol="0">
            <a:spAutoFit/>
          </a:bodyPr>
          <a:lstStyle/>
          <a:p>
            <a:pPr algn="ctr"/>
            <a:r>
              <a:rPr lang="en-US" sz="1000" dirty="0">
                <a:solidFill>
                  <a:schemeClr val="bg2">
                    <a:lumMod val="90000"/>
                  </a:schemeClr>
                </a:solidFill>
              </a:rPr>
              <a:t>Workflow</a:t>
            </a:r>
            <a:endParaRPr lang="en-PK" sz="1000" dirty="0">
              <a:solidFill>
                <a:schemeClr val="bg2">
                  <a:lumMod val="90000"/>
                </a:schemeClr>
              </a:solidFill>
            </a:endParaRPr>
          </a:p>
        </p:txBody>
      </p:sp>
      <p:cxnSp>
        <p:nvCxnSpPr>
          <p:cNvPr id="96" name="Straight Connector 95">
            <a:extLst>
              <a:ext uri="{FF2B5EF4-FFF2-40B4-BE49-F238E27FC236}">
                <a16:creationId xmlns:a16="http://schemas.microsoft.com/office/drawing/2014/main" id="{CF7C9A1D-49AD-08BC-E751-3AF471C4BFB1}"/>
              </a:ext>
            </a:extLst>
          </p:cNvPr>
          <p:cNvCxnSpPr>
            <a:cxnSpLocks/>
          </p:cNvCxnSpPr>
          <p:nvPr/>
        </p:nvCxnSpPr>
        <p:spPr>
          <a:xfrm flipV="1">
            <a:off x="7998364" y="311760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5F32B7A2-8062-33C9-8198-64ED065B9D4E}"/>
              </a:ext>
            </a:extLst>
          </p:cNvPr>
          <p:cNvSpPr txBox="1"/>
          <p:nvPr/>
        </p:nvSpPr>
        <p:spPr>
          <a:xfrm>
            <a:off x="8341945" y="2901408"/>
            <a:ext cx="606255"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0" name="Straight Connector 99">
            <a:extLst>
              <a:ext uri="{FF2B5EF4-FFF2-40B4-BE49-F238E27FC236}">
                <a16:creationId xmlns:a16="http://schemas.microsoft.com/office/drawing/2014/main" id="{B53A27B8-B1B5-19E2-81A8-021DDF81C1AE}"/>
              </a:ext>
            </a:extLst>
          </p:cNvPr>
          <p:cNvCxnSpPr>
            <a:cxnSpLocks/>
          </p:cNvCxnSpPr>
          <p:nvPr/>
        </p:nvCxnSpPr>
        <p:spPr>
          <a:xfrm flipV="1">
            <a:off x="8549123" y="3118869"/>
            <a:ext cx="0" cy="1561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TextBox 100">
            <a:extLst>
              <a:ext uri="{FF2B5EF4-FFF2-40B4-BE49-F238E27FC236}">
                <a16:creationId xmlns:a16="http://schemas.microsoft.com/office/drawing/2014/main" id="{D9B6DA36-76D3-18F6-592B-33D88160CAEF}"/>
              </a:ext>
            </a:extLst>
          </p:cNvPr>
          <p:cNvSpPr txBox="1"/>
          <p:nvPr/>
        </p:nvSpPr>
        <p:spPr>
          <a:xfrm>
            <a:off x="9541363" y="3591125"/>
            <a:ext cx="606256" cy="246221"/>
          </a:xfrm>
          <a:prstGeom prst="rect">
            <a:avLst/>
          </a:prstGeom>
          <a:noFill/>
        </p:spPr>
        <p:txBody>
          <a:bodyPr wrap="none" rtlCol="0">
            <a:spAutoFit/>
          </a:bodyPr>
          <a:lstStyle/>
          <a:p>
            <a:pPr algn="ctr"/>
            <a:r>
              <a:rPr lang="en-US" sz="1000" dirty="0">
                <a:solidFill>
                  <a:schemeClr val="bg2">
                    <a:lumMod val="90000"/>
                  </a:schemeClr>
                </a:solidFill>
              </a:rPr>
              <a:t>Training</a:t>
            </a:r>
            <a:endParaRPr lang="en-PK" sz="1000" dirty="0">
              <a:solidFill>
                <a:schemeClr val="bg2">
                  <a:lumMod val="90000"/>
                </a:schemeClr>
              </a:solidFill>
            </a:endParaRPr>
          </a:p>
        </p:txBody>
      </p:sp>
      <p:cxnSp>
        <p:nvCxnSpPr>
          <p:cNvPr id="102" name="Straight Connector 101">
            <a:extLst>
              <a:ext uri="{FF2B5EF4-FFF2-40B4-BE49-F238E27FC236}">
                <a16:creationId xmlns:a16="http://schemas.microsoft.com/office/drawing/2014/main" id="{1ED74C40-81A2-C442-78E5-FFEE257C5BCF}"/>
              </a:ext>
            </a:extLst>
          </p:cNvPr>
          <p:cNvCxnSpPr>
            <a:cxnSpLocks/>
            <a:stCxn id="101" idx="0"/>
          </p:cNvCxnSpPr>
          <p:nvPr/>
        </p:nvCxnSpPr>
        <p:spPr>
          <a:xfrm flipH="1" flipV="1">
            <a:off x="9843887" y="3456455"/>
            <a:ext cx="604"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5" name="TextBox 104">
            <a:extLst>
              <a:ext uri="{FF2B5EF4-FFF2-40B4-BE49-F238E27FC236}">
                <a16:creationId xmlns:a16="http://schemas.microsoft.com/office/drawing/2014/main" id="{14DADD3D-3B61-FD07-2581-493E1B2B2DC3}"/>
              </a:ext>
            </a:extLst>
          </p:cNvPr>
          <p:cNvSpPr txBox="1"/>
          <p:nvPr/>
        </p:nvSpPr>
        <p:spPr>
          <a:xfrm>
            <a:off x="9936480" y="2889722"/>
            <a:ext cx="1242648" cy="246221"/>
          </a:xfrm>
          <a:prstGeom prst="rect">
            <a:avLst/>
          </a:prstGeom>
          <a:noFill/>
        </p:spPr>
        <p:txBody>
          <a:bodyPr wrap="none" rtlCol="0">
            <a:spAutoFit/>
          </a:bodyPr>
          <a:lstStyle/>
          <a:p>
            <a:pPr algn="ctr"/>
            <a:r>
              <a:rPr lang="en-US" sz="1000" dirty="0">
                <a:solidFill>
                  <a:schemeClr val="bg2">
                    <a:lumMod val="90000"/>
                  </a:schemeClr>
                </a:solidFill>
              </a:rPr>
              <a:t>Similarity Evaluation</a:t>
            </a:r>
            <a:endParaRPr lang="en-PK" sz="1000" dirty="0">
              <a:solidFill>
                <a:schemeClr val="bg2">
                  <a:lumMod val="90000"/>
                </a:schemeClr>
              </a:solidFill>
            </a:endParaRPr>
          </a:p>
        </p:txBody>
      </p:sp>
      <p:cxnSp>
        <p:nvCxnSpPr>
          <p:cNvPr id="106" name="Straight Connector 105">
            <a:extLst>
              <a:ext uri="{FF2B5EF4-FFF2-40B4-BE49-F238E27FC236}">
                <a16:creationId xmlns:a16="http://schemas.microsoft.com/office/drawing/2014/main" id="{3EDD3048-0DC5-943C-9C0D-EA380B2B49D9}"/>
              </a:ext>
            </a:extLst>
          </p:cNvPr>
          <p:cNvCxnSpPr>
            <a:cxnSpLocks/>
          </p:cNvCxnSpPr>
          <p:nvPr/>
        </p:nvCxnSpPr>
        <p:spPr>
          <a:xfrm flipV="1">
            <a:off x="10369844" y="3135943"/>
            <a:ext cx="0" cy="17462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E63A4EDE-2FDE-67DF-C0E7-5DB641044745}"/>
              </a:ext>
            </a:extLst>
          </p:cNvPr>
          <p:cNvSpPr txBox="1"/>
          <p:nvPr/>
        </p:nvSpPr>
        <p:spPr>
          <a:xfrm>
            <a:off x="10235784" y="3593071"/>
            <a:ext cx="1192955" cy="246221"/>
          </a:xfrm>
          <a:prstGeom prst="rect">
            <a:avLst/>
          </a:prstGeom>
          <a:noFill/>
        </p:spPr>
        <p:txBody>
          <a:bodyPr wrap="none" rtlCol="0">
            <a:spAutoFit/>
          </a:bodyPr>
          <a:lstStyle/>
          <a:p>
            <a:pPr algn="ctr"/>
            <a:r>
              <a:rPr lang="en-US" sz="1000" dirty="0">
                <a:solidFill>
                  <a:schemeClr val="bg2">
                    <a:lumMod val="90000"/>
                  </a:schemeClr>
                </a:solidFill>
              </a:rPr>
              <a:t>Metrics Monitoring</a:t>
            </a:r>
            <a:endParaRPr lang="en-PK" sz="1000" dirty="0">
              <a:solidFill>
                <a:schemeClr val="bg2">
                  <a:lumMod val="90000"/>
                </a:schemeClr>
              </a:solidFill>
            </a:endParaRPr>
          </a:p>
        </p:txBody>
      </p:sp>
      <p:cxnSp>
        <p:nvCxnSpPr>
          <p:cNvPr id="108" name="Straight Connector 107">
            <a:extLst>
              <a:ext uri="{FF2B5EF4-FFF2-40B4-BE49-F238E27FC236}">
                <a16:creationId xmlns:a16="http://schemas.microsoft.com/office/drawing/2014/main" id="{B02BAC3A-13F5-56EB-75B6-C9E8CDDE3E6B}"/>
              </a:ext>
            </a:extLst>
          </p:cNvPr>
          <p:cNvCxnSpPr>
            <a:cxnSpLocks/>
            <a:stCxn id="107" idx="0"/>
          </p:cNvCxnSpPr>
          <p:nvPr/>
        </p:nvCxnSpPr>
        <p:spPr>
          <a:xfrm flipH="1" flipV="1">
            <a:off x="10832261" y="3379043"/>
            <a:ext cx="1" cy="214028"/>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9" name="Flowchart: Connector 108">
            <a:extLst>
              <a:ext uri="{FF2B5EF4-FFF2-40B4-BE49-F238E27FC236}">
                <a16:creationId xmlns:a16="http://schemas.microsoft.com/office/drawing/2014/main" id="{F68FB630-5708-6F4D-611B-629DC05E785D}"/>
              </a:ext>
            </a:extLst>
          </p:cNvPr>
          <p:cNvSpPr/>
          <p:nvPr/>
        </p:nvSpPr>
        <p:spPr>
          <a:xfrm>
            <a:off x="11312459" y="4917575"/>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10" name="TextBox 109">
            <a:extLst>
              <a:ext uri="{FF2B5EF4-FFF2-40B4-BE49-F238E27FC236}">
                <a16:creationId xmlns:a16="http://schemas.microsoft.com/office/drawing/2014/main" id="{44576C16-157B-F95E-3634-57A12CC506B7}"/>
              </a:ext>
            </a:extLst>
          </p:cNvPr>
          <p:cNvSpPr txBox="1"/>
          <p:nvPr/>
        </p:nvSpPr>
        <p:spPr>
          <a:xfrm>
            <a:off x="9318526" y="5076970"/>
            <a:ext cx="2836725" cy="307777"/>
          </a:xfrm>
          <a:prstGeom prst="rect">
            <a:avLst/>
          </a:prstGeom>
          <a:noFill/>
        </p:spPr>
        <p:txBody>
          <a:bodyPr wrap="square">
            <a:spAutoFit/>
          </a:bodyPr>
          <a:lstStyle/>
          <a:p>
            <a:r>
              <a:rPr lang="en-US" sz="1400" b="1" dirty="0">
                <a:solidFill>
                  <a:schemeClr val="bg2">
                    <a:lumMod val="90000"/>
                  </a:schemeClr>
                </a:solidFill>
              </a:rPr>
              <a:t>Training CNN with Augmented Data</a:t>
            </a:r>
          </a:p>
        </p:txBody>
      </p:sp>
      <p:sp>
        <p:nvSpPr>
          <p:cNvPr id="111" name="Arrow: Chevron 110">
            <a:extLst>
              <a:ext uri="{FF2B5EF4-FFF2-40B4-BE49-F238E27FC236}">
                <a16:creationId xmlns:a16="http://schemas.microsoft.com/office/drawing/2014/main" id="{E83F4C87-13BA-D65B-76D9-47A17EEA6A87}"/>
              </a:ext>
            </a:extLst>
          </p:cNvPr>
          <p:cNvSpPr/>
          <p:nvPr/>
        </p:nvSpPr>
        <p:spPr>
          <a:xfrm>
            <a:off x="11219454" y="3290109"/>
            <a:ext cx="359800" cy="147267"/>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bg2">
                  <a:lumMod val="90000"/>
                </a:schemeClr>
              </a:solidFill>
            </a:endParaRPr>
          </a:p>
        </p:txBody>
      </p:sp>
      <p:cxnSp>
        <p:nvCxnSpPr>
          <p:cNvPr id="2" name="Straight Connector 1">
            <a:extLst>
              <a:ext uri="{FF2B5EF4-FFF2-40B4-BE49-F238E27FC236}">
                <a16:creationId xmlns:a16="http://schemas.microsoft.com/office/drawing/2014/main" id="{F1CC3AA0-4053-40C3-958F-D9899817ADC8}"/>
              </a:ext>
            </a:extLst>
          </p:cNvPr>
          <p:cNvCxnSpPr>
            <a:cxnSpLocks/>
            <a:endCxn id="6"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BDDAB172-BA9B-C614-845B-1BEC129F3189}"/>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6" name="Flowchart: Connector 5">
            <a:extLst>
              <a:ext uri="{FF2B5EF4-FFF2-40B4-BE49-F238E27FC236}">
                <a16:creationId xmlns:a16="http://schemas.microsoft.com/office/drawing/2014/main" id="{DD1E9E49-7903-E6AD-FBAB-4813A780AD14}"/>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Tree>
    <p:extLst>
      <p:ext uri="{BB962C8B-B14F-4D97-AF65-F5344CB8AC3E}">
        <p14:creationId xmlns:p14="http://schemas.microsoft.com/office/powerpoint/2010/main" val="234939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1451517-60E0-EE1B-FA32-86BCD9DBAF9C}"/>
              </a:ext>
            </a:extLst>
          </p:cNvPr>
          <p:cNvSpPr>
            <a:spLocks noGrp="1"/>
          </p:cNvSpPr>
          <p:nvPr>
            <p:ph type="sldNum" sz="quarter" idx="12"/>
          </p:nvPr>
        </p:nvSpPr>
        <p:spPr/>
        <p:txBody>
          <a:bodyPr/>
          <a:lstStyle/>
          <a:p>
            <a:fld id="{D73EE620-6A7D-49ED-9892-2549EE96C797}" type="slidenum">
              <a:rPr lang="en-US" smtClean="0"/>
              <a:t>26</a:t>
            </a:fld>
            <a:endParaRPr lang="en-US" dirty="0"/>
          </a:p>
        </p:txBody>
      </p:sp>
      <p:sp>
        <p:nvSpPr>
          <p:cNvPr id="21" name="Rectangle 20">
            <a:extLst>
              <a:ext uri="{FF2B5EF4-FFF2-40B4-BE49-F238E27FC236}">
                <a16:creationId xmlns:a16="http://schemas.microsoft.com/office/drawing/2014/main" id="{266C3039-FF47-3FB9-F899-B6B9D34E0F5A}"/>
              </a:ext>
            </a:extLst>
          </p:cNvPr>
          <p:cNvSpPr/>
          <p:nvPr/>
        </p:nvSpPr>
        <p:spPr>
          <a:xfrm>
            <a:off x="328820" y="3275652"/>
            <a:ext cx="1640493"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22" name="Rectangle 21">
            <a:extLst>
              <a:ext uri="{FF2B5EF4-FFF2-40B4-BE49-F238E27FC236}">
                <a16:creationId xmlns:a16="http://schemas.microsoft.com/office/drawing/2014/main" id="{35881C5F-32CF-FD27-C029-BB48EC0CD494}"/>
              </a:ext>
            </a:extLst>
          </p:cNvPr>
          <p:cNvSpPr/>
          <p:nvPr/>
        </p:nvSpPr>
        <p:spPr>
          <a:xfrm>
            <a:off x="2299293" y="3274109"/>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23" name="Straight Arrow Connector 22">
            <a:extLst>
              <a:ext uri="{FF2B5EF4-FFF2-40B4-BE49-F238E27FC236}">
                <a16:creationId xmlns:a16="http://schemas.microsoft.com/office/drawing/2014/main" id="{6632C875-6D7C-D8FA-0B07-CEF0C67614E5}"/>
              </a:ext>
            </a:extLst>
          </p:cNvPr>
          <p:cNvCxnSpPr>
            <a:cxnSpLocks/>
            <a:stCxn id="21" idx="3"/>
            <a:endCxn id="22" idx="1"/>
          </p:cNvCxnSpPr>
          <p:nvPr/>
        </p:nvCxnSpPr>
        <p:spPr>
          <a:xfrm flipV="1">
            <a:off x="1969313" y="3675634"/>
            <a:ext cx="329980" cy="154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4" name="Rectangle 23">
            <a:extLst>
              <a:ext uri="{FF2B5EF4-FFF2-40B4-BE49-F238E27FC236}">
                <a16:creationId xmlns:a16="http://schemas.microsoft.com/office/drawing/2014/main" id="{A3797B60-164B-C0C3-206C-B4A3605DCEC1}"/>
              </a:ext>
            </a:extLst>
          </p:cNvPr>
          <p:cNvSpPr/>
          <p:nvPr/>
        </p:nvSpPr>
        <p:spPr>
          <a:xfrm>
            <a:off x="4086467" y="3274278"/>
            <a:ext cx="1450900"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Applying Augmentation</a:t>
            </a:r>
            <a:endParaRPr lang="en-PK" sz="1600" dirty="0"/>
          </a:p>
        </p:txBody>
      </p:sp>
      <p:cxnSp>
        <p:nvCxnSpPr>
          <p:cNvPr id="25" name="Straight Arrow Connector 24">
            <a:extLst>
              <a:ext uri="{FF2B5EF4-FFF2-40B4-BE49-F238E27FC236}">
                <a16:creationId xmlns:a16="http://schemas.microsoft.com/office/drawing/2014/main" id="{D3A19E10-D4FB-588C-E487-38D1FA758591}"/>
              </a:ext>
            </a:extLst>
          </p:cNvPr>
          <p:cNvCxnSpPr>
            <a:cxnSpLocks/>
            <a:stCxn id="22" idx="3"/>
            <a:endCxn id="24" idx="1"/>
          </p:cNvCxnSpPr>
          <p:nvPr/>
        </p:nvCxnSpPr>
        <p:spPr>
          <a:xfrm>
            <a:off x="3750193" y="3675633"/>
            <a:ext cx="336274" cy="169"/>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6" name="Rectangle 25">
            <a:extLst>
              <a:ext uri="{FF2B5EF4-FFF2-40B4-BE49-F238E27FC236}">
                <a16:creationId xmlns:a16="http://schemas.microsoft.com/office/drawing/2014/main" id="{A0771E12-F807-B3A5-9D4B-141E365528FE}"/>
              </a:ext>
            </a:extLst>
          </p:cNvPr>
          <p:cNvSpPr/>
          <p:nvPr/>
        </p:nvSpPr>
        <p:spPr>
          <a:xfrm>
            <a:off x="5852504" y="3274278"/>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a:t>
            </a:r>
            <a:endParaRPr lang="en-PK" sz="1600" dirty="0"/>
          </a:p>
        </p:txBody>
      </p:sp>
      <p:cxnSp>
        <p:nvCxnSpPr>
          <p:cNvPr id="27" name="Straight Arrow Connector 26">
            <a:extLst>
              <a:ext uri="{FF2B5EF4-FFF2-40B4-BE49-F238E27FC236}">
                <a16:creationId xmlns:a16="http://schemas.microsoft.com/office/drawing/2014/main" id="{78A69A2A-A1E8-BF6B-C126-1215D94B24B8}"/>
              </a:ext>
            </a:extLst>
          </p:cNvPr>
          <p:cNvCxnSpPr>
            <a:cxnSpLocks/>
            <a:stCxn id="24" idx="3"/>
            <a:endCxn id="26" idx="1"/>
          </p:cNvCxnSpPr>
          <p:nvPr/>
        </p:nvCxnSpPr>
        <p:spPr>
          <a:xfrm>
            <a:off x="5537367" y="3675801"/>
            <a:ext cx="315137"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B755C5DA-485F-0466-E377-DEE4A7C2A100}"/>
              </a:ext>
            </a:extLst>
          </p:cNvPr>
          <p:cNvCxnSpPr>
            <a:cxnSpLocks/>
            <a:stCxn id="26" idx="3"/>
            <a:endCxn id="29" idx="1"/>
          </p:cNvCxnSpPr>
          <p:nvPr/>
        </p:nvCxnSpPr>
        <p:spPr>
          <a:xfrm flipV="1">
            <a:off x="7087253" y="3672719"/>
            <a:ext cx="273122" cy="3082"/>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29" name="Rectangle 28">
            <a:extLst>
              <a:ext uri="{FF2B5EF4-FFF2-40B4-BE49-F238E27FC236}">
                <a16:creationId xmlns:a16="http://schemas.microsoft.com/office/drawing/2014/main" id="{923BC611-5B41-4C9E-6992-7172E99C02B5}"/>
              </a:ext>
            </a:extLst>
          </p:cNvPr>
          <p:cNvSpPr/>
          <p:nvPr/>
        </p:nvSpPr>
        <p:spPr>
          <a:xfrm>
            <a:off x="7360375" y="3271196"/>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 sec Windowing</a:t>
            </a:r>
            <a:endParaRPr lang="en-PK" sz="1600" dirty="0"/>
          </a:p>
        </p:txBody>
      </p:sp>
      <p:sp>
        <p:nvSpPr>
          <p:cNvPr id="30" name="Rectangle 29">
            <a:extLst>
              <a:ext uri="{FF2B5EF4-FFF2-40B4-BE49-F238E27FC236}">
                <a16:creationId xmlns:a16="http://schemas.microsoft.com/office/drawing/2014/main" id="{F1E53A71-EEEE-1BA8-523F-0FD6DA3FF900}"/>
              </a:ext>
            </a:extLst>
          </p:cNvPr>
          <p:cNvSpPr/>
          <p:nvPr/>
        </p:nvSpPr>
        <p:spPr>
          <a:xfrm>
            <a:off x="10827333" y="3276723"/>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CNN Training </a:t>
            </a:r>
            <a:endParaRPr lang="en-PK" sz="1600" dirty="0"/>
          </a:p>
        </p:txBody>
      </p:sp>
      <p:cxnSp>
        <p:nvCxnSpPr>
          <p:cNvPr id="31" name="Straight Arrow Connector 30">
            <a:extLst>
              <a:ext uri="{FF2B5EF4-FFF2-40B4-BE49-F238E27FC236}">
                <a16:creationId xmlns:a16="http://schemas.microsoft.com/office/drawing/2014/main" id="{9836E32A-56CB-0F3F-2FDE-29CF0D96F517}"/>
              </a:ext>
            </a:extLst>
          </p:cNvPr>
          <p:cNvCxnSpPr>
            <a:cxnSpLocks/>
            <a:endCxn id="37" idx="2"/>
          </p:cNvCxnSpPr>
          <p:nvPr/>
        </p:nvCxnSpPr>
        <p:spPr>
          <a:xfrm>
            <a:off x="8595123" y="3672719"/>
            <a:ext cx="1507872" cy="5526"/>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2" name="Rectangle 31">
            <a:extLst>
              <a:ext uri="{FF2B5EF4-FFF2-40B4-BE49-F238E27FC236}">
                <a16:creationId xmlns:a16="http://schemas.microsoft.com/office/drawing/2014/main" id="{8CD40424-3F00-F046-F659-C9BB1D7F2648}"/>
              </a:ext>
            </a:extLst>
          </p:cNvPr>
          <p:cNvSpPr/>
          <p:nvPr/>
        </p:nvSpPr>
        <p:spPr>
          <a:xfrm>
            <a:off x="5559446" y="4757684"/>
            <a:ext cx="1234748" cy="80304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10sec</a:t>
            </a:r>
          </a:p>
          <a:p>
            <a:pPr algn="ctr"/>
            <a:r>
              <a:rPr lang="en-US" sz="1600" dirty="0"/>
              <a:t>Windowing</a:t>
            </a:r>
            <a:endParaRPr lang="en-PK" sz="1600" dirty="0"/>
          </a:p>
        </p:txBody>
      </p:sp>
      <p:cxnSp>
        <p:nvCxnSpPr>
          <p:cNvPr id="33" name="Connector: Elbow 32">
            <a:extLst>
              <a:ext uri="{FF2B5EF4-FFF2-40B4-BE49-F238E27FC236}">
                <a16:creationId xmlns:a16="http://schemas.microsoft.com/office/drawing/2014/main" id="{2139FBDE-10E1-DA2B-932E-F3507FDCF91B}"/>
              </a:ext>
            </a:extLst>
          </p:cNvPr>
          <p:cNvCxnSpPr>
            <a:cxnSpLocks/>
            <a:stCxn id="21" idx="2"/>
            <a:endCxn id="32" idx="1"/>
          </p:cNvCxnSpPr>
          <p:nvPr/>
        </p:nvCxnSpPr>
        <p:spPr>
          <a:xfrm rot="16200000" flipH="1">
            <a:off x="2814002" y="2413763"/>
            <a:ext cx="1080509" cy="4410379"/>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4" name="Connector: Elbow 33">
            <a:extLst>
              <a:ext uri="{FF2B5EF4-FFF2-40B4-BE49-F238E27FC236}">
                <a16:creationId xmlns:a16="http://schemas.microsoft.com/office/drawing/2014/main" id="{6B591562-1075-1DD9-6C1B-0206DBD3957A}"/>
              </a:ext>
            </a:extLst>
          </p:cNvPr>
          <p:cNvCxnSpPr>
            <a:cxnSpLocks/>
            <a:stCxn id="32" idx="3"/>
            <a:endCxn id="37" idx="4"/>
          </p:cNvCxnSpPr>
          <p:nvPr/>
        </p:nvCxnSpPr>
        <p:spPr>
          <a:xfrm flipV="1">
            <a:off x="6794194" y="3829633"/>
            <a:ext cx="3466999" cy="1329574"/>
          </a:xfrm>
          <a:prstGeom prst="bentConnector2">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5" name="TextBox 34">
            <a:extLst>
              <a:ext uri="{FF2B5EF4-FFF2-40B4-BE49-F238E27FC236}">
                <a16:creationId xmlns:a16="http://schemas.microsoft.com/office/drawing/2014/main" id="{CBEC8ABC-0144-E5D0-E7E7-B0366A9755E4}"/>
              </a:ext>
            </a:extLst>
          </p:cNvPr>
          <p:cNvSpPr txBox="1"/>
          <p:nvPr/>
        </p:nvSpPr>
        <p:spPr>
          <a:xfrm>
            <a:off x="8792554" y="4498747"/>
            <a:ext cx="1160836" cy="7568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Original data</a:t>
            </a:r>
            <a:endParaRPr lang="en-PK" dirty="0"/>
          </a:p>
        </p:txBody>
      </p:sp>
      <p:sp>
        <p:nvSpPr>
          <p:cNvPr id="36" name="TextBox 35">
            <a:extLst>
              <a:ext uri="{FF2B5EF4-FFF2-40B4-BE49-F238E27FC236}">
                <a16:creationId xmlns:a16="http://schemas.microsoft.com/office/drawing/2014/main" id="{B7674F9F-F283-5AA6-5405-F508DEEEC7E5}"/>
              </a:ext>
            </a:extLst>
          </p:cNvPr>
          <p:cNvSpPr txBox="1"/>
          <p:nvPr/>
        </p:nvSpPr>
        <p:spPr>
          <a:xfrm>
            <a:off x="8595123" y="3014997"/>
            <a:ext cx="14509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Synthetic data</a:t>
            </a:r>
            <a:endParaRPr lang="en-PK" dirty="0"/>
          </a:p>
        </p:txBody>
      </p:sp>
      <p:sp>
        <p:nvSpPr>
          <p:cNvPr id="37" name="Flowchart: Or 36">
            <a:extLst>
              <a:ext uri="{FF2B5EF4-FFF2-40B4-BE49-F238E27FC236}">
                <a16:creationId xmlns:a16="http://schemas.microsoft.com/office/drawing/2014/main" id="{5A9BDC14-BCAC-E85A-D921-ECFD4DD92ADF}"/>
              </a:ext>
            </a:extLst>
          </p:cNvPr>
          <p:cNvSpPr/>
          <p:nvPr/>
        </p:nvSpPr>
        <p:spPr>
          <a:xfrm>
            <a:off x="10102995" y="3526857"/>
            <a:ext cx="316395" cy="302777"/>
          </a:xfrm>
          <a:prstGeom prst="flowChartO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PK"/>
          </a:p>
        </p:txBody>
      </p:sp>
      <p:cxnSp>
        <p:nvCxnSpPr>
          <p:cNvPr id="38" name="Straight Arrow Connector 37">
            <a:extLst>
              <a:ext uri="{FF2B5EF4-FFF2-40B4-BE49-F238E27FC236}">
                <a16:creationId xmlns:a16="http://schemas.microsoft.com/office/drawing/2014/main" id="{943504D7-CEB7-28C2-3461-5655A48AEEC1}"/>
              </a:ext>
            </a:extLst>
          </p:cNvPr>
          <p:cNvCxnSpPr>
            <a:cxnSpLocks/>
            <a:stCxn id="37" idx="6"/>
            <a:endCxn id="30" idx="1"/>
          </p:cNvCxnSpPr>
          <p:nvPr/>
        </p:nvCxnSpPr>
        <p:spPr>
          <a:xfrm>
            <a:off x="10419390" y="3678245"/>
            <a:ext cx="407943"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39" name="Content Placeholder 2">
            <a:extLst>
              <a:ext uri="{FF2B5EF4-FFF2-40B4-BE49-F238E27FC236}">
                <a16:creationId xmlns:a16="http://schemas.microsoft.com/office/drawing/2014/main" id="{E6DE61D4-A6F0-CC81-F2EB-95A31200F21E}"/>
              </a:ext>
            </a:extLst>
          </p:cNvPr>
          <p:cNvSpPr txBox="1">
            <a:spLocks/>
          </p:cNvSpPr>
          <p:nvPr/>
        </p:nvSpPr>
        <p:spPr>
          <a:xfrm>
            <a:off x="1030366" y="1289054"/>
            <a:ext cx="10799684" cy="1407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Varying sampling frequency of  acceleration vs. heart rate, temperature</a:t>
            </a:r>
          </a:p>
          <a:p>
            <a:pPr>
              <a:buClr>
                <a:srgbClr val="C00000"/>
              </a:buClr>
              <a:buFont typeface="Wingdings" panose="05000000000000000000" pitchFamily="2" charset="2"/>
              <a:buChar char="§"/>
            </a:pPr>
            <a:r>
              <a:rPr lang="en-US" sz="1800" dirty="0"/>
              <a:t>Some techniques are applied only to acceleration data while keeping the heart rate and temperature original</a:t>
            </a:r>
          </a:p>
          <a:p>
            <a:pPr>
              <a:buClr>
                <a:srgbClr val="C00000"/>
              </a:buClr>
              <a:buFont typeface="Wingdings" panose="05000000000000000000" pitchFamily="2" charset="2"/>
              <a:buChar char="§"/>
            </a:pPr>
            <a:r>
              <a:rPr lang="en-US" sz="1800" dirty="0"/>
              <a:t>Some techniques are applied to all features: acceleration data, heart rate, and temperature</a:t>
            </a:r>
          </a:p>
          <a:p>
            <a:pPr marL="0" indent="0">
              <a:buClr>
                <a:srgbClr val="C00000"/>
              </a:buClr>
              <a:buNone/>
            </a:pPr>
            <a:endParaRPr lang="en-US" sz="1800" dirty="0"/>
          </a:p>
          <a:p>
            <a:pPr marL="0" indent="0">
              <a:buClr>
                <a:srgbClr val="C00000"/>
              </a:buClr>
              <a:buNone/>
            </a:pPr>
            <a:endParaRPr lang="en-PK" sz="1800" dirty="0"/>
          </a:p>
        </p:txBody>
      </p:sp>
      <p:sp>
        <p:nvSpPr>
          <p:cNvPr id="42" name="Title 1">
            <a:extLst>
              <a:ext uri="{FF2B5EF4-FFF2-40B4-BE49-F238E27FC236}">
                <a16:creationId xmlns:a16="http://schemas.microsoft.com/office/drawing/2014/main" id="{07D1A84B-446C-EF4D-27D5-4C8F0B45E41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Standard Time Series Data Augmentation - </a:t>
            </a:r>
            <a:r>
              <a:rPr lang="en-US" sz="2800" i="1" dirty="0">
                <a:solidFill>
                  <a:srgbClr val="C00000"/>
                </a:solidFill>
              </a:rPr>
              <a:t>Workflow</a:t>
            </a:r>
            <a:endParaRPr lang="en-PK" sz="2800" i="1" dirty="0">
              <a:solidFill>
                <a:srgbClr val="C00000"/>
              </a:solidFill>
            </a:endParaRPr>
          </a:p>
        </p:txBody>
      </p:sp>
    </p:spTree>
    <p:extLst>
      <p:ext uri="{BB962C8B-B14F-4D97-AF65-F5344CB8AC3E}">
        <p14:creationId xmlns:p14="http://schemas.microsoft.com/office/powerpoint/2010/main" val="30685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anim calcmode="lin" valueType="num">
                                      <p:cBhvr>
                                        <p:cTn id="18" dur="750" fill="hold"/>
                                        <p:tgtEl>
                                          <p:spTgt spid="22"/>
                                        </p:tgtEl>
                                        <p:attrNameLst>
                                          <p:attrName>ppt_x</p:attrName>
                                        </p:attrNameLst>
                                      </p:cBhvr>
                                      <p:tavLst>
                                        <p:tav tm="0">
                                          <p:val>
                                            <p:strVal val="#ppt_x"/>
                                          </p:val>
                                        </p:tav>
                                        <p:tav tm="100000">
                                          <p:val>
                                            <p:strVal val="#ppt_x"/>
                                          </p:val>
                                        </p:tav>
                                      </p:tavLst>
                                    </p:anim>
                                    <p:anim calcmode="lin" valueType="num">
                                      <p:cBhvr>
                                        <p:cTn id="19" dur="7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750"/>
                                        <p:tgtEl>
                                          <p:spTgt spid="27"/>
                                        </p:tgtEl>
                                      </p:cBhvr>
                                    </p:animEffect>
                                    <p:anim calcmode="lin" valueType="num">
                                      <p:cBhvr>
                                        <p:cTn id="25" dur="750" fill="hold"/>
                                        <p:tgtEl>
                                          <p:spTgt spid="27"/>
                                        </p:tgtEl>
                                        <p:attrNameLst>
                                          <p:attrName>ppt_x</p:attrName>
                                        </p:attrNameLst>
                                      </p:cBhvr>
                                      <p:tavLst>
                                        <p:tav tm="0">
                                          <p:val>
                                            <p:strVal val="#ppt_x"/>
                                          </p:val>
                                        </p:tav>
                                        <p:tav tm="100000">
                                          <p:val>
                                            <p:strVal val="#ppt_x"/>
                                          </p:val>
                                        </p:tav>
                                      </p:tavLst>
                                    </p:anim>
                                    <p:anim calcmode="lin" valueType="num">
                                      <p:cBhvr>
                                        <p:cTn id="26" dur="75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750"/>
                                        <p:tgtEl>
                                          <p:spTgt spid="25"/>
                                        </p:tgtEl>
                                      </p:cBhvr>
                                    </p:animEffect>
                                    <p:anim calcmode="lin" valueType="num">
                                      <p:cBhvr>
                                        <p:cTn id="30" dur="750" fill="hold"/>
                                        <p:tgtEl>
                                          <p:spTgt spid="25"/>
                                        </p:tgtEl>
                                        <p:attrNameLst>
                                          <p:attrName>ppt_x</p:attrName>
                                        </p:attrNameLst>
                                      </p:cBhvr>
                                      <p:tavLst>
                                        <p:tav tm="0">
                                          <p:val>
                                            <p:strVal val="#ppt_x"/>
                                          </p:val>
                                        </p:tav>
                                        <p:tav tm="100000">
                                          <p:val>
                                            <p:strVal val="#ppt_x"/>
                                          </p:val>
                                        </p:tav>
                                      </p:tavLst>
                                    </p:anim>
                                    <p:anim calcmode="lin" valueType="num">
                                      <p:cBhvr>
                                        <p:cTn id="31" dur="750" fill="hold"/>
                                        <p:tgtEl>
                                          <p:spTgt spid="2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750"/>
                                        <p:tgtEl>
                                          <p:spTgt spid="26"/>
                                        </p:tgtEl>
                                      </p:cBhvr>
                                    </p:animEffect>
                                    <p:anim calcmode="lin" valueType="num">
                                      <p:cBhvr>
                                        <p:cTn id="40" dur="750" fill="hold"/>
                                        <p:tgtEl>
                                          <p:spTgt spid="26"/>
                                        </p:tgtEl>
                                        <p:attrNameLst>
                                          <p:attrName>ppt_x</p:attrName>
                                        </p:attrNameLst>
                                      </p:cBhvr>
                                      <p:tavLst>
                                        <p:tav tm="0">
                                          <p:val>
                                            <p:strVal val="#ppt_x"/>
                                          </p:val>
                                        </p:tav>
                                        <p:tav tm="100000">
                                          <p:val>
                                            <p:strVal val="#ppt_x"/>
                                          </p:val>
                                        </p:tav>
                                      </p:tavLst>
                                    </p:anim>
                                    <p:anim calcmode="lin" valueType="num">
                                      <p:cBhvr>
                                        <p:cTn id="41"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75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75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750"/>
                                        <p:tgtEl>
                                          <p:spTgt spid="33"/>
                                        </p:tgtEl>
                                      </p:cBhvr>
                                    </p:animEffect>
                                  </p:childTnLst>
                                </p:cTn>
                              </p:par>
                              <p:par>
                                <p:cTn id="55" presetID="22" presetClass="entr" presetSubtype="8" fill="hold" grpId="0" nodeType="withEffect">
                                  <p:stCondLst>
                                    <p:cond delay="50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750"/>
                                        <p:tgtEl>
                                          <p:spTgt spid="32"/>
                                        </p:tgtEl>
                                      </p:cBhvr>
                                    </p:animEffect>
                                  </p:childTnLst>
                                </p:cTn>
                              </p:par>
                              <p:par>
                                <p:cTn id="58" presetID="22" presetClass="entr" presetSubtype="8" fill="hold" nodeType="withEffect">
                                  <p:stCondLst>
                                    <p:cond delay="100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750"/>
                                        <p:tgtEl>
                                          <p:spTgt spid="34"/>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75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750"/>
                                        <p:tgtEl>
                                          <p:spTgt spid="31"/>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750"/>
                                        <p:tgtEl>
                                          <p:spTgt spid="36"/>
                                        </p:tgtEl>
                                      </p:cBhvr>
                                    </p:animEffect>
                                  </p:childTnLst>
                                </p:cTn>
                              </p:par>
                              <p:par>
                                <p:cTn id="70" presetID="22" presetClass="entr" presetSubtype="4" fill="hold" grpId="0" nodeType="withEffect">
                                  <p:stCondLst>
                                    <p:cond delay="100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75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750"/>
                                        <p:tgtEl>
                                          <p:spTgt spid="38"/>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arn(inVertical)">
                                      <p:cBhvr>
                                        <p:cTn id="80" dur="75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9">
                                            <p:txEl>
                                              <p:pRg st="0" end="0"/>
                                            </p:txEl>
                                          </p:spTgt>
                                        </p:tgtEl>
                                        <p:attrNameLst>
                                          <p:attrName>style.visibility</p:attrName>
                                        </p:attrNameLst>
                                      </p:cBhvr>
                                      <p:to>
                                        <p:strVal val="visible"/>
                                      </p:to>
                                    </p:set>
                                    <p:animEffect transition="in" filter="fade">
                                      <p:cBhvr>
                                        <p:cTn id="85" dur="750"/>
                                        <p:tgtEl>
                                          <p:spTgt spid="39">
                                            <p:txEl>
                                              <p:pRg st="0" end="0"/>
                                            </p:txEl>
                                          </p:spTgt>
                                        </p:tgtEl>
                                      </p:cBhvr>
                                    </p:animEffect>
                                    <p:anim calcmode="lin" valueType="num">
                                      <p:cBhvr>
                                        <p:cTn id="86"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87" dur="75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9">
                                            <p:txEl>
                                              <p:pRg st="1" end="1"/>
                                            </p:txEl>
                                          </p:spTgt>
                                        </p:tgtEl>
                                        <p:attrNameLst>
                                          <p:attrName>style.visibility</p:attrName>
                                        </p:attrNameLst>
                                      </p:cBhvr>
                                      <p:to>
                                        <p:strVal val="visible"/>
                                      </p:to>
                                    </p:set>
                                    <p:animEffect transition="in" filter="fade">
                                      <p:cBhvr>
                                        <p:cTn id="92" dur="750"/>
                                        <p:tgtEl>
                                          <p:spTgt spid="39">
                                            <p:txEl>
                                              <p:pRg st="1" end="1"/>
                                            </p:txEl>
                                          </p:spTgt>
                                        </p:tgtEl>
                                      </p:cBhvr>
                                    </p:animEffect>
                                    <p:anim calcmode="lin" valueType="num">
                                      <p:cBhvr>
                                        <p:cTn id="93" dur="75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94" dur="75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9">
                                            <p:txEl>
                                              <p:pRg st="2" end="2"/>
                                            </p:txEl>
                                          </p:spTgt>
                                        </p:tgtEl>
                                        <p:attrNameLst>
                                          <p:attrName>style.visibility</p:attrName>
                                        </p:attrNameLst>
                                      </p:cBhvr>
                                      <p:to>
                                        <p:strVal val="visible"/>
                                      </p:to>
                                    </p:set>
                                    <p:animEffect transition="in" filter="fade">
                                      <p:cBhvr>
                                        <p:cTn id="99" dur="750"/>
                                        <p:tgtEl>
                                          <p:spTgt spid="39">
                                            <p:txEl>
                                              <p:pRg st="2" end="2"/>
                                            </p:txEl>
                                          </p:spTgt>
                                        </p:tgtEl>
                                      </p:cBhvr>
                                    </p:animEffect>
                                    <p:anim calcmode="lin" valueType="num">
                                      <p:cBhvr>
                                        <p:cTn id="100" dur="75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01" dur="75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P spid="29" grpId="0" animBg="1"/>
      <p:bldP spid="30" grpId="0" animBg="1"/>
      <p:bldP spid="32" grpId="0" animBg="1"/>
      <p:bldP spid="35" grpId="0"/>
      <p:bldP spid="36" grpId="0"/>
      <p:bldP spid="37" grpId="0" animBg="1"/>
      <p:bldP spid="3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04DDD-3B33-0736-1E3E-91FD930DF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704" y="2057393"/>
            <a:ext cx="8689766" cy="43486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2E97ABD-E6E5-BA76-AFBC-3499D758659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Jittering</a:t>
            </a:r>
            <a:endParaRPr lang="en-PK" sz="2800" dirty="0">
              <a:solidFill>
                <a:srgbClr val="C00000"/>
              </a:solidFill>
            </a:endParaRPr>
          </a:p>
        </p:txBody>
      </p:sp>
      <p:sp>
        <p:nvSpPr>
          <p:cNvPr id="7" name="TextBox 6">
            <a:extLst>
              <a:ext uri="{FF2B5EF4-FFF2-40B4-BE49-F238E27FC236}">
                <a16:creationId xmlns:a16="http://schemas.microsoft.com/office/drawing/2014/main" id="{AE564E39-BFDE-9F6E-5B50-E7E92657C0A4}"/>
              </a:ext>
            </a:extLst>
          </p:cNvPr>
          <p:cNvSpPr txBox="1"/>
          <p:nvPr/>
        </p:nvSpPr>
        <p:spPr>
          <a:xfrm>
            <a:off x="1282146" y="1180908"/>
            <a:ext cx="3029034" cy="106182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Jittering – addition of noise</a:t>
            </a:r>
          </a:p>
          <a:p>
            <a:pPr marL="285750" indent="-285750">
              <a:buClr>
                <a:srgbClr val="C00000"/>
              </a:buClr>
              <a:buFont typeface="Wingdings" panose="05000000000000000000" pitchFamily="2" charset="2"/>
              <a:buChar char="§"/>
            </a:pPr>
            <a:r>
              <a:rPr lang="en-US" dirty="0"/>
              <a:t>Std = 0.02 ; 0.05</a:t>
            </a:r>
          </a:p>
          <a:p>
            <a:pPr marL="285750" indent="-285750">
              <a:buClr>
                <a:srgbClr val="C00000"/>
              </a:buClr>
              <a:buFont typeface="Wingdings" panose="05000000000000000000" pitchFamily="2" charset="2"/>
              <a:buChar char="§"/>
            </a:pPr>
            <a:endParaRPr lang="en-US" dirty="0"/>
          </a:p>
        </p:txBody>
      </p:sp>
      <p:sp>
        <p:nvSpPr>
          <p:cNvPr id="8" name="Slide Number Placeholder 8">
            <a:extLst>
              <a:ext uri="{FF2B5EF4-FFF2-40B4-BE49-F238E27FC236}">
                <a16:creationId xmlns:a16="http://schemas.microsoft.com/office/drawing/2014/main" id="{3004C03C-1D34-F5AA-623C-4B5A26E30613}"/>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27</a:t>
            </a:fld>
            <a:endParaRPr lang="en-US" dirty="0"/>
          </a:p>
        </p:txBody>
      </p:sp>
    </p:spTree>
    <p:extLst>
      <p:ext uri="{BB962C8B-B14F-4D97-AF65-F5344CB8AC3E}">
        <p14:creationId xmlns:p14="http://schemas.microsoft.com/office/powerpoint/2010/main" val="30097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4EF5A5-FAED-2A6F-84C7-C249DD2C43B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a:t>
            </a:r>
            <a:endParaRPr lang="en-PK" sz="2800" dirty="0">
              <a:solidFill>
                <a:srgbClr val="C00000"/>
              </a:solidFill>
            </a:endParaRPr>
          </a:p>
        </p:txBody>
      </p:sp>
      <p:pic>
        <p:nvPicPr>
          <p:cNvPr id="4" name="Picture 2">
            <a:extLst>
              <a:ext uri="{FF2B5EF4-FFF2-40B4-BE49-F238E27FC236}">
                <a16:creationId xmlns:a16="http://schemas.microsoft.com/office/drawing/2014/main" id="{5B6A6C9E-B22A-D9F2-CF98-CC3A3A385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031" y="1361571"/>
            <a:ext cx="8379169" cy="437143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a:extLst>
              <a:ext uri="{FF2B5EF4-FFF2-40B4-BE49-F238E27FC236}">
                <a16:creationId xmlns:a16="http://schemas.microsoft.com/office/drawing/2014/main" id="{B593A887-9DA0-62D3-3E6E-54195285341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28</a:t>
            </a:fld>
            <a:endParaRPr lang="en-US" dirty="0"/>
          </a:p>
        </p:txBody>
      </p:sp>
    </p:spTree>
    <p:extLst>
      <p:ext uri="{BB962C8B-B14F-4D97-AF65-F5344CB8AC3E}">
        <p14:creationId xmlns:p14="http://schemas.microsoft.com/office/powerpoint/2010/main" val="9589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9B7B8-6D41-E0D4-0D2F-C4691635C96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a:t>
            </a:r>
            <a:endParaRPr lang="en-PK" sz="2800" dirty="0">
              <a:solidFill>
                <a:srgbClr val="C00000"/>
              </a:solidFill>
            </a:endParaRPr>
          </a:p>
        </p:txBody>
      </p:sp>
      <p:pic>
        <p:nvPicPr>
          <p:cNvPr id="4" name="Picture 4">
            <a:extLst>
              <a:ext uri="{FF2B5EF4-FFF2-40B4-BE49-F238E27FC236}">
                <a16:creationId xmlns:a16="http://schemas.microsoft.com/office/drawing/2014/main" id="{500602EB-B79C-F0E1-C938-A93D1C238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49" y="1865049"/>
            <a:ext cx="8044060" cy="4184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EA829-76C9-00DC-993E-61C92072E0A1}"/>
              </a:ext>
            </a:extLst>
          </p:cNvPr>
          <p:cNvSpPr txBox="1"/>
          <p:nvPr/>
        </p:nvSpPr>
        <p:spPr>
          <a:xfrm>
            <a:off x="1311965" y="1182757"/>
            <a:ext cx="184731" cy="369332"/>
          </a:xfrm>
          <a:prstGeom prst="rect">
            <a:avLst/>
          </a:prstGeom>
          <a:noFill/>
        </p:spPr>
        <p:txBody>
          <a:bodyPr wrap="none" rtlCol="0">
            <a:spAutoFit/>
          </a:bodyPr>
          <a:lstStyle/>
          <a:p>
            <a:endParaRPr lang="en-US" dirty="0"/>
          </a:p>
        </p:txBody>
      </p:sp>
      <p:sp>
        <p:nvSpPr>
          <p:cNvPr id="7" name="Slide Number Placeholder 8">
            <a:extLst>
              <a:ext uri="{FF2B5EF4-FFF2-40B4-BE49-F238E27FC236}">
                <a16:creationId xmlns:a16="http://schemas.microsoft.com/office/drawing/2014/main" id="{BF951544-2F20-5238-D4AF-561E2F2AA41C}"/>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29</a:t>
            </a:fld>
            <a:endParaRPr lang="en-US" dirty="0"/>
          </a:p>
        </p:txBody>
      </p:sp>
      <p:sp>
        <p:nvSpPr>
          <p:cNvPr id="8" name="TextBox 7">
            <a:extLst>
              <a:ext uri="{FF2B5EF4-FFF2-40B4-BE49-F238E27FC236}">
                <a16:creationId xmlns:a16="http://schemas.microsoft.com/office/drawing/2014/main" id="{17C94C0F-8FE3-82D3-6634-3A12D59D9A18}"/>
              </a:ext>
            </a:extLst>
          </p:cNvPr>
          <p:cNvSpPr txBox="1"/>
          <p:nvPr/>
        </p:nvSpPr>
        <p:spPr>
          <a:xfrm>
            <a:off x="1153687" y="939753"/>
            <a:ext cx="7874720" cy="880369"/>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Permutation – segmenting the seizure interval and rearranging these segments</a:t>
            </a:r>
          </a:p>
          <a:p>
            <a:pPr marL="285750" indent="-285750">
              <a:lnSpc>
                <a:spcPct val="150000"/>
              </a:lnSpc>
              <a:buClr>
                <a:srgbClr val="C00000"/>
              </a:buClr>
              <a:buFont typeface="Wingdings" panose="05000000000000000000" pitchFamily="2" charset="2"/>
              <a:buChar char="§"/>
            </a:pPr>
            <a:r>
              <a:rPr lang="en-US" dirty="0"/>
              <a:t>Number of segments n=2 ; n=3; n=5</a:t>
            </a:r>
          </a:p>
        </p:txBody>
      </p:sp>
    </p:spTree>
    <p:extLst>
      <p:ext uri="{BB962C8B-B14F-4D97-AF65-F5344CB8AC3E}">
        <p14:creationId xmlns:p14="http://schemas.microsoft.com/office/powerpoint/2010/main" val="10320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2000" b="1" dirty="0"/>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3266CE13-CF3C-570A-7FBE-D3AC1C62EB25}"/>
              </a:ext>
            </a:extLst>
          </p:cNvPr>
          <p:cNvSpPr>
            <a:spLocks noGrp="1"/>
          </p:cNvSpPr>
          <p:nvPr>
            <p:ph type="sldNum" sz="quarter" idx="12"/>
          </p:nvPr>
        </p:nvSpPr>
        <p:spPr/>
        <p:txBody>
          <a:bodyPr/>
          <a:lstStyle/>
          <a:p>
            <a:fld id="{D73EE620-6A7D-49ED-9892-2549EE96C797}" type="slidenum">
              <a:rPr lang="en-US" smtClean="0"/>
              <a:t>3</a:t>
            </a:fld>
            <a:endParaRPr lang="en-US"/>
          </a:p>
        </p:txBody>
      </p:sp>
      <p:sp>
        <p:nvSpPr>
          <p:cNvPr id="6" name="Title 4">
            <a:extLst>
              <a:ext uri="{FF2B5EF4-FFF2-40B4-BE49-F238E27FC236}">
                <a16:creationId xmlns:a16="http://schemas.microsoft.com/office/drawing/2014/main" id="{F0E9D94A-0917-D6FC-3B39-A7EA25849A81}"/>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016758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F6026-6245-28D4-A6B7-C44012768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842" y="1393614"/>
            <a:ext cx="8636316" cy="44614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B3BE687-B07E-E38A-2A2D-3593B24DC3D4}"/>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Rotation + Permutation</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5175AA77-C8D3-AF2C-08D2-F9C01FACAD9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30</a:t>
            </a:fld>
            <a:endParaRPr lang="en-US" dirty="0"/>
          </a:p>
        </p:txBody>
      </p:sp>
    </p:spTree>
    <p:extLst>
      <p:ext uri="{BB962C8B-B14F-4D97-AF65-F5344CB8AC3E}">
        <p14:creationId xmlns:p14="http://schemas.microsoft.com/office/powerpoint/2010/main" val="41230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178E87EB-11A1-D759-092F-A3E19B383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633" y="1449927"/>
            <a:ext cx="8624087" cy="445137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1784E7D-6409-AFC7-C48B-20C0BAC3ACE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Augmentation with </a:t>
            </a:r>
            <a:r>
              <a:rPr lang="en-US" sz="2800" dirty="0">
                <a:solidFill>
                  <a:srgbClr val="C00000"/>
                </a:solidFill>
              </a:rPr>
              <a:t>Permutation + Time Warping</a:t>
            </a:r>
            <a:endParaRPr lang="en-PK" sz="2800" dirty="0">
              <a:solidFill>
                <a:srgbClr val="C00000"/>
              </a:solidFill>
            </a:endParaRPr>
          </a:p>
        </p:txBody>
      </p:sp>
      <p:sp>
        <p:nvSpPr>
          <p:cNvPr id="5" name="Slide Number Placeholder 8">
            <a:extLst>
              <a:ext uri="{FF2B5EF4-FFF2-40B4-BE49-F238E27FC236}">
                <a16:creationId xmlns:a16="http://schemas.microsoft.com/office/drawing/2014/main" id="{7AEC954A-AB7B-14AC-8EFC-9CD9655B4B6E}"/>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31</a:t>
            </a:fld>
            <a:endParaRPr lang="en-US" dirty="0"/>
          </a:p>
        </p:txBody>
      </p:sp>
    </p:spTree>
    <p:extLst>
      <p:ext uri="{BB962C8B-B14F-4D97-AF65-F5344CB8AC3E}">
        <p14:creationId xmlns:p14="http://schemas.microsoft.com/office/powerpoint/2010/main" val="15882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63B01-EE72-7DEA-643C-1EC2AA067E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7303" y="1086998"/>
            <a:ext cx="9435635" cy="4979919"/>
          </a:xfrm>
          <a:prstGeom prst="rect">
            <a:avLst/>
          </a:prstGeom>
        </p:spPr>
      </p:pic>
      <p:sp>
        <p:nvSpPr>
          <p:cNvPr id="2" name="Slide Number Placeholder 1">
            <a:extLst>
              <a:ext uri="{FF2B5EF4-FFF2-40B4-BE49-F238E27FC236}">
                <a16:creationId xmlns:a16="http://schemas.microsoft.com/office/drawing/2014/main" id="{6389C870-2E0C-246B-3324-A6789B4A5240}"/>
              </a:ext>
            </a:extLst>
          </p:cNvPr>
          <p:cNvSpPr>
            <a:spLocks noGrp="1"/>
          </p:cNvSpPr>
          <p:nvPr>
            <p:ph type="sldNum" sz="quarter" idx="12"/>
          </p:nvPr>
        </p:nvSpPr>
        <p:spPr/>
        <p:txBody>
          <a:bodyPr/>
          <a:lstStyle/>
          <a:p>
            <a:fld id="{D73EE620-6A7D-49ED-9892-2549EE96C797}" type="slidenum">
              <a:rPr lang="en-US" smtClean="0"/>
              <a:t>32</a:t>
            </a:fld>
            <a:endParaRPr lang="en-US" dirty="0"/>
          </a:p>
        </p:txBody>
      </p:sp>
      <p:sp>
        <p:nvSpPr>
          <p:cNvPr id="3" name="Title 1">
            <a:extLst>
              <a:ext uri="{FF2B5EF4-FFF2-40B4-BE49-F238E27FC236}">
                <a16:creationId xmlns:a16="http://schemas.microsoft.com/office/drawing/2014/main" id="{66844A2B-FADF-E00C-522F-F8242B8BEB7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each single technique </a:t>
            </a:r>
            <a:endParaRPr lang="en-PK" sz="2800" dirty="0">
              <a:solidFill>
                <a:srgbClr val="C00000"/>
              </a:solidFill>
            </a:endParaRPr>
          </a:p>
        </p:txBody>
      </p:sp>
    </p:spTree>
    <p:extLst>
      <p:ext uri="{BB962C8B-B14F-4D97-AF65-F5344CB8AC3E}">
        <p14:creationId xmlns:p14="http://schemas.microsoft.com/office/powerpoint/2010/main" val="13979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 text, colorfulness, line&#10;&#10;Description automatically generated">
            <a:extLst>
              <a:ext uri="{FF2B5EF4-FFF2-40B4-BE49-F238E27FC236}">
                <a16:creationId xmlns:a16="http://schemas.microsoft.com/office/drawing/2014/main" id="{9CEA6F6B-4190-F82A-BA07-755BF791A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615" y="1090983"/>
            <a:ext cx="9350769" cy="4927011"/>
          </a:xfrm>
          <a:prstGeom prst="rect">
            <a:avLst/>
          </a:prstGeom>
        </p:spPr>
      </p:pic>
      <p:sp>
        <p:nvSpPr>
          <p:cNvPr id="6" name="Slide Number Placeholder 8">
            <a:extLst>
              <a:ext uri="{FF2B5EF4-FFF2-40B4-BE49-F238E27FC236}">
                <a16:creationId xmlns:a16="http://schemas.microsoft.com/office/drawing/2014/main" id="{C3C2E805-7524-6D0B-DF0D-005FCC323D1A}"/>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33</a:t>
            </a:fld>
            <a:endParaRPr lang="en-US" dirty="0"/>
          </a:p>
        </p:txBody>
      </p:sp>
      <p:sp>
        <p:nvSpPr>
          <p:cNvPr id="3" name="Title 1">
            <a:extLst>
              <a:ext uri="{FF2B5EF4-FFF2-40B4-BE49-F238E27FC236}">
                <a16:creationId xmlns:a16="http://schemas.microsoft.com/office/drawing/2014/main" id="{14621D2B-AA68-432B-212C-4D703B6E3E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Synthetic samples from </a:t>
            </a:r>
            <a:r>
              <a:rPr lang="en-US" sz="2800" dirty="0">
                <a:solidFill>
                  <a:srgbClr val="C00000"/>
                </a:solidFill>
              </a:rPr>
              <a:t>combination of techniques </a:t>
            </a:r>
            <a:endParaRPr lang="en-PK" sz="2800" dirty="0">
              <a:solidFill>
                <a:srgbClr val="C00000"/>
              </a:solidFill>
            </a:endParaRPr>
          </a:p>
        </p:txBody>
      </p:sp>
    </p:spTree>
    <p:extLst>
      <p:ext uri="{BB962C8B-B14F-4D97-AF65-F5344CB8AC3E}">
        <p14:creationId xmlns:p14="http://schemas.microsoft.com/office/powerpoint/2010/main" val="414134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37D1C1-7100-C795-29ED-A05213EBD4DA}"/>
              </a:ext>
            </a:extLst>
          </p:cNvPr>
          <p:cNvSpPr>
            <a:spLocks noGrp="1"/>
          </p:cNvSpPr>
          <p:nvPr>
            <p:ph type="sldNum" sz="quarter" idx="12"/>
          </p:nvPr>
        </p:nvSpPr>
        <p:spPr/>
        <p:txBody>
          <a:bodyPr/>
          <a:lstStyle/>
          <a:p>
            <a:fld id="{D73EE620-6A7D-49ED-9892-2549EE96C797}" type="slidenum">
              <a:rPr lang="en-US" smtClean="0"/>
              <a:t>34</a:t>
            </a:fld>
            <a:endParaRPr lang="en-US" dirty="0"/>
          </a:p>
        </p:txBody>
      </p:sp>
      <p:cxnSp>
        <p:nvCxnSpPr>
          <p:cNvPr id="6" name="Straight Connector 5">
            <a:extLst>
              <a:ext uri="{FF2B5EF4-FFF2-40B4-BE49-F238E27FC236}">
                <a16:creationId xmlns:a16="http://schemas.microsoft.com/office/drawing/2014/main" id="{AEE14A88-F13D-0712-96E3-44A6E4B2C4E6}"/>
              </a:ext>
            </a:extLst>
          </p:cNvPr>
          <p:cNvCxnSpPr>
            <a:cxnSpLocks/>
            <a:stCxn id="77" idx="1"/>
            <a:endCxn id="75" idx="0"/>
          </p:cNvCxnSpPr>
          <p:nvPr/>
        </p:nvCxnSpPr>
        <p:spPr>
          <a:xfrm>
            <a:off x="11395356" y="3363743"/>
            <a:ext cx="10260" cy="1553832"/>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Arrow: Chevron 8">
            <a:extLst>
              <a:ext uri="{FF2B5EF4-FFF2-40B4-BE49-F238E27FC236}">
                <a16:creationId xmlns:a16="http://schemas.microsoft.com/office/drawing/2014/main" id="{6BB783BC-36C6-3344-2954-9F7F6DA2317A}"/>
              </a:ext>
            </a:extLst>
          </p:cNvPr>
          <p:cNvSpPr/>
          <p:nvPr/>
        </p:nvSpPr>
        <p:spPr>
          <a:xfrm>
            <a:off x="7079617" y="3290556"/>
            <a:ext cx="4268003" cy="147267"/>
          </a:xfrm>
          <a:prstGeom prst="chevron">
            <a:avLst>
              <a:gd name="adj" fmla="val 119444"/>
            </a:avLst>
          </a:prstGeom>
          <a:solidFill>
            <a:srgbClr val="B1167B"/>
          </a:solidFill>
          <a:ln>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11" name="TextBox 10">
            <a:extLst>
              <a:ext uri="{FF2B5EF4-FFF2-40B4-BE49-F238E27FC236}">
                <a16:creationId xmlns:a16="http://schemas.microsoft.com/office/drawing/2014/main" id="{D2EE5684-33BD-7A74-5D2A-BB611E0B13ED}"/>
              </a:ext>
            </a:extLst>
          </p:cNvPr>
          <p:cNvSpPr txBox="1"/>
          <p:nvPr/>
        </p:nvSpPr>
        <p:spPr>
          <a:xfrm>
            <a:off x="4917238" y="4492786"/>
            <a:ext cx="4030962" cy="292388"/>
          </a:xfrm>
          <a:prstGeom prst="rect">
            <a:avLst/>
          </a:prstGeom>
          <a:noFill/>
        </p:spPr>
        <p:txBody>
          <a:bodyPr wrap="square">
            <a:spAutoFit/>
          </a:bodyPr>
          <a:lstStyle/>
          <a:p>
            <a:r>
              <a:rPr lang="en-US" sz="1300" dirty="0">
                <a:solidFill>
                  <a:schemeClr val="bg2">
                    <a:lumMod val="90000"/>
                  </a:schemeClr>
                </a:solidFill>
              </a:rPr>
              <a:t>Standard Time Series Data Augmentation</a:t>
            </a:r>
          </a:p>
        </p:txBody>
      </p:sp>
      <p:cxnSp>
        <p:nvCxnSpPr>
          <p:cNvPr id="12" name="Straight Connector 11">
            <a:extLst>
              <a:ext uri="{FF2B5EF4-FFF2-40B4-BE49-F238E27FC236}">
                <a16:creationId xmlns:a16="http://schemas.microsoft.com/office/drawing/2014/main" id="{2D0E2F3F-5E4F-CA65-F3DB-DD217E151AFC}"/>
              </a:ext>
            </a:extLst>
          </p:cNvPr>
          <p:cNvCxnSpPr>
            <a:cxnSpLocks/>
            <a:stCxn id="26" idx="0"/>
          </p:cNvCxnSpPr>
          <p:nvPr/>
        </p:nvCxnSpPr>
        <p:spPr>
          <a:xfrm flipV="1">
            <a:off x="5067216" y="3396209"/>
            <a:ext cx="0" cy="8906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Flowchart: Connector 25">
            <a:extLst>
              <a:ext uri="{FF2B5EF4-FFF2-40B4-BE49-F238E27FC236}">
                <a16:creationId xmlns:a16="http://schemas.microsoft.com/office/drawing/2014/main" id="{927F029A-DB36-95E8-E88C-6007E8A6C373}"/>
              </a:ext>
            </a:extLst>
          </p:cNvPr>
          <p:cNvSpPr/>
          <p:nvPr/>
        </p:nvSpPr>
        <p:spPr>
          <a:xfrm>
            <a:off x="4974059" y="4286906"/>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Chevron 26">
            <a:extLst>
              <a:ext uri="{FF2B5EF4-FFF2-40B4-BE49-F238E27FC236}">
                <a16:creationId xmlns:a16="http://schemas.microsoft.com/office/drawing/2014/main" id="{0F380ADF-FBDF-2C4B-992F-A78F79B1FA3B}"/>
              </a:ext>
            </a:extLst>
          </p:cNvPr>
          <p:cNvSpPr/>
          <p:nvPr/>
        </p:nvSpPr>
        <p:spPr>
          <a:xfrm>
            <a:off x="4790890" y="3297930"/>
            <a:ext cx="2389940" cy="13446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40" name="TextBox 39">
            <a:extLst>
              <a:ext uri="{FF2B5EF4-FFF2-40B4-BE49-F238E27FC236}">
                <a16:creationId xmlns:a16="http://schemas.microsoft.com/office/drawing/2014/main" id="{760527D2-0BEF-D8DD-E361-10B40428FD34}"/>
              </a:ext>
            </a:extLst>
          </p:cNvPr>
          <p:cNvSpPr txBox="1"/>
          <p:nvPr/>
        </p:nvSpPr>
        <p:spPr>
          <a:xfrm>
            <a:off x="5118435" y="4015339"/>
            <a:ext cx="793166" cy="276999"/>
          </a:xfrm>
          <a:prstGeom prst="rect">
            <a:avLst/>
          </a:prstGeom>
          <a:noFill/>
        </p:spPr>
        <p:txBody>
          <a:bodyPr wrap="none" rtlCol="0">
            <a:spAutoFit/>
          </a:bodyPr>
          <a:lstStyle/>
          <a:p>
            <a:r>
              <a:rPr lang="en-US" sz="1200" dirty="0">
                <a:solidFill>
                  <a:schemeClr val="bg2">
                    <a:lumMod val="90000"/>
                  </a:schemeClr>
                </a:solidFill>
              </a:rPr>
              <a:t>Workflow</a:t>
            </a:r>
            <a:endParaRPr lang="en-PK" sz="1200" dirty="0">
              <a:solidFill>
                <a:schemeClr val="bg2">
                  <a:lumMod val="90000"/>
                </a:schemeClr>
              </a:solidFill>
            </a:endParaRPr>
          </a:p>
        </p:txBody>
      </p:sp>
      <p:sp>
        <p:nvSpPr>
          <p:cNvPr id="41" name="Flowchart: Connector 40">
            <a:extLst>
              <a:ext uri="{FF2B5EF4-FFF2-40B4-BE49-F238E27FC236}">
                <a16:creationId xmlns:a16="http://schemas.microsoft.com/office/drawing/2014/main" id="{2A2C5E9B-23A1-68D7-C8D4-9BD84E2CA649}"/>
              </a:ext>
            </a:extLst>
          </p:cNvPr>
          <p:cNvSpPr/>
          <p:nvPr/>
        </p:nvSpPr>
        <p:spPr>
          <a:xfrm>
            <a:off x="5283851"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566BEAD4-A3F9-BB52-AFAB-EE1EF9AEE977}"/>
              </a:ext>
            </a:extLst>
          </p:cNvPr>
          <p:cNvCxnSpPr>
            <a:cxnSpLocks/>
            <a:stCxn id="41" idx="0"/>
          </p:cNvCxnSpPr>
          <p:nvPr/>
        </p:nvCxnSpPr>
        <p:spPr>
          <a:xfrm flipH="1" flipV="1">
            <a:off x="5332031" y="3447280"/>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Flowchart: Connector 42">
            <a:extLst>
              <a:ext uri="{FF2B5EF4-FFF2-40B4-BE49-F238E27FC236}">
                <a16:creationId xmlns:a16="http://schemas.microsoft.com/office/drawing/2014/main" id="{A379C9F9-19CD-4EFD-9920-0F4D30B9848B}"/>
              </a:ext>
            </a:extLst>
          </p:cNvPr>
          <p:cNvSpPr/>
          <p:nvPr/>
        </p:nvSpPr>
        <p:spPr>
          <a:xfrm>
            <a:off x="5549828" y="2851013"/>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9AE2B302-B40A-D3CC-D761-ADB8E766A8B5}"/>
              </a:ext>
            </a:extLst>
          </p:cNvPr>
          <p:cNvCxnSpPr>
            <a:cxnSpLocks/>
            <a:endCxn id="43" idx="4"/>
          </p:cNvCxnSpPr>
          <p:nvPr/>
        </p:nvCxnSpPr>
        <p:spPr>
          <a:xfrm flipV="1">
            <a:off x="5598009" y="2946384"/>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20D2090-F116-9792-E52F-95CEE9F162D0}"/>
              </a:ext>
            </a:extLst>
          </p:cNvPr>
          <p:cNvSpPr txBox="1"/>
          <p:nvPr/>
        </p:nvSpPr>
        <p:spPr>
          <a:xfrm>
            <a:off x="5254795" y="2612723"/>
            <a:ext cx="1921616" cy="276999"/>
          </a:xfrm>
          <a:prstGeom prst="rect">
            <a:avLst/>
          </a:prstGeom>
          <a:noFill/>
        </p:spPr>
        <p:txBody>
          <a:bodyPr wrap="none" rtlCol="0">
            <a:spAutoFit/>
          </a:bodyPr>
          <a:lstStyle/>
          <a:p>
            <a:r>
              <a:rPr lang="en-US" sz="1200" dirty="0">
                <a:solidFill>
                  <a:schemeClr val="bg2">
                    <a:lumMod val="90000"/>
                  </a:schemeClr>
                </a:solidFill>
              </a:rPr>
              <a:t>Techniques Implementation</a:t>
            </a:r>
            <a:endParaRPr lang="en-PK" sz="1200" dirty="0">
              <a:solidFill>
                <a:schemeClr val="bg2">
                  <a:lumMod val="90000"/>
                </a:schemeClr>
              </a:solidFill>
            </a:endParaRPr>
          </a:p>
        </p:txBody>
      </p:sp>
      <p:sp>
        <p:nvSpPr>
          <p:cNvPr id="46" name="TextBox 45">
            <a:extLst>
              <a:ext uri="{FF2B5EF4-FFF2-40B4-BE49-F238E27FC236}">
                <a16:creationId xmlns:a16="http://schemas.microsoft.com/office/drawing/2014/main" id="{F5F54462-31FD-D610-18E0-E9D17C69B479}"/>
              </a:ext>
            </a:extLst>
          </p:cNvPr>
          <p:cNvSpPr txBox="1"/>
          <p:nvPr/>
        </p:nvSpPr>
        <p:spPr>
          <a:xfrm>
            <a:off x="5348156" y="3567063"/>
            <a:ext cx="1116011" cy="246221"/>
          </a:xfrm>
          <a:prstGeom prst="rect">
            <a:avLst/>
          </a:prstGeom>
          <a:noFill/>
        </p:spPr>
        <p:txBody>
          <a:bodyPr wrap="none" rtlCol="0">
            <a:spAutoFit/>
          </a:bodyPr>
          <a:lstStyle/>
          <a:p>
            <a:pPr algn="ctr"/>
            <a:r>
              <a:rPr lang="en-US" sz="1000" dirty="0">
                <a:solidFill>
                  <a:schemeClr val="bg2">
                    <a:lumMod val="90000"/>
                  </a:schemeClr>
                </a:solidFill>
              </a:rPr>
              <a:t>Single Techniques</a:t>
            </a:r>
            <a:endParaRPr lang="en-PK" sz="1000" dirty="0">
              <a:solidFill>
                <a:schemeClr val="bg2">
                  <a:lumMod val="90000"/>
                </a:schemeClr>
              </a:solidFill>
            </a:endParaRPr>
          </a:p>
        </p:txBody>
      </p:sp>
      <p:cxnSp>
        <p:nvCxnSpPr>
          <p:cNvPr id="47" name="Straight Connector 46">
            <a:extLst>
              <a:ext uri="{FF2B5EF4-FFF2-40B4-BE49-F238E27FC236}">
                <a16:creationId xmlns:a16="http://schemas.microsoft.com/office/drawing/2014/main" id="{4B099093-8CF7-2A44-56B3-71071002B2FA}"/>
              </a:ext>
            </a:extLst>
          </p:cNvPr>
          <p:cNvCxnSpPr>
            <a:cxnSpLocks/>
            <a:stCxn id="46" idx="0"/>
            <a:endCxn id="27" idx="2"/>
          </p:cNvCxnSpPr>
          <p:nvPr/>
        </p:nvCxnSpPr>
        <p:spPr>
          <a:xfrm flipH="1" flipV="1">
            <a:off x="5905556" y="3432393"/>
            <a:ext cx="606" cy="13467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FC4F952E-589D-2C30-B750-C75954DFEAB7}"/>
              </a:ext>
            </a:extLst>
          </p:cNvPr>
          <p:cNvCxnSpPr>
            <a:cxnSpLocks/>
            <a:endCxn id="49" idx="2"/>
          </p:cNvCxnSpPr>
          <p:nvPr/>
        </p:nvCxnSpPr>
        <p:spPr>
          <a:xfrm flipV="1">
            <a:off x="6395419" y="3120046"/>
            <a:ext cx="0" cy="163197"/>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9D3CE82-84BC-ADFC-2D46-E166C6EC72DE}"/>
              </a:ext>
            </a:extLst>
          </p:cNvPr>
          <p:cNvSpPr txBox="1"/>
          <p:nvPr/>
        </p:nvSpPr>
        <p:spPr>
          <a:xfrm>
            <a:off x="5968058" y="2873825"/>
            <a:ext cx="854721" cy="246221"/>
          </a:xfrm>
          <a:prstGeom prst="rect">
            <a:avLst/>
          </a:prstGeom>
          <a:noFill/>
        </p:spPr>
        <p:txBody>
          <a:bodyPr wrap="none" rtlCol="0">
            <a:spAutoFit/>
          </a:bodyPr>
          <a:lstStyle/>
          <a:p>
            <a:r>
              <a:rPr lang="en-US" sz="1000" dirty="0">
                <a:solidFill>
                  <a:schemeClr val="bg2">
                    <a:lumMod val="90000"/>
                  </a:schemeClr>
                </a:solidFill>
              </a:rPr>
              <a:t>Combination</a:t>
            </a:r>
            <a:endParaRPr lang="en-PK" sz="1000" dirty="0">
              <a:solidFill>
                <a:schemeClr val="bg2">
                  <a:lumMod val="90000"/>
                </a:schemeClr>
              </a:solidFill>
            </a:endParaRPr>
          </a:p>
        </p:txBody>
      </p:sp>
      <p:cxnSp>
        <p:nvCxnSpPr>
          <p:cNvPr id="50" name="Straight Connector 49">
            <a:extLst>
              <a:ext uri="{FF2B5EF4-FFF2-40B4-BE49-F238E27FC236}">
                <a16:creationId xmlns:a16="http://schemas.microsoft.com/office/drawing/2014/main" id="{7F3FFBD6-DF58-77B7-B0A0-52733081FEE6}"/>
              </a:ext>
            </a:extLst>
          </p:cNvPr>
          <p:cNvCxnSpPr>
            <a:cxnSpLocks/>
            <a:endCxn id="51" idx="4"/>
          </p:cNvCxnSpPr>
          <p:nvPr/>
        </p:nvCxnSpPr>
        <p:spPr>
          <a:xfrm flipV="1">
            <a:off x="7308354" y="2593494"/>
            <a:ext cx="5541" cy="759982"/>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Flowchart: Connector 50">
            <a:extLst>
              <a:ext uri="{FF2B5EF4-FFF2-40B4-BE49-F238E27FC236}">
                <a16:creationId xmlns:a16="http://schemas.microsoft.com/office/drawing/2014/main" id="{CB72C863-3F3C-F8B2-7836-F83021134E12}"/>
              </a:ext>
            </a:extLst>
          </p:cNvPr>
          <p:cNvSpPr/>
          <p:nvPr/>
        </p:nvSpPr>
        <p:spPr>
          <a:xfrm>
            <a:off x="7220738" y="2412610"/>
            <a:ext cx="186313" cy="180884"/>
          </a:xfrm>
          <a:prstGeom prst="flowChartConnector">
            <a:avLst/>
          </a:prstGeom>
          <a:solidFill>
            <a:schemeClr val="bg1">
              <a:lumMod val="75000"/>
            </a:schemeClr>
          </a:solidFill>
          <a:ln w="38100">
            <a:solidFill>
              <a:srgbClr val="B11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8172FF1-6EB9-35B3-C2F9-9016563D9C0E}"/>
              </a:ext>
            </a:extLst>
          </p:cNvPr>
          <p:cNvSpPr txBox="1"/>
          <p:nvPr/>
        </p:nvSpPr>
        <p:spPr>
          <a:xfrm>
            <a:off x="7079617" y="2119331"/>
            <a:ext cx="4030962" cy="292388"/>
          </a:xfrm>
          <a:prstGeom prst="rect">
            <a:avLst/>
          </a:prstGeom>
          <a:noFill/>
        </p:spPr>
        <p:txBody>
          <a:bodyPr wrap="square">
            <a:spAutoFit/>
          </a:bodyPr>
          <a:lstStyle/>
          <a:p>
            <a:r>
              <a:rPr lang="en-US" sz="1300" dirty="0"/>
              <a:t>GAN- based Time Series Data Augmentation</a:t>
            </a:r>
          </a:p>
        </p:txBody>
      </p:sp>
      <p:sp>
        <p:nvSpPr>
          <p:cNvPr id="53" name="Flowchart: Connector 52">
            <a:extLst>
              <a:ext uri="{FF2B5EF4-FFF2-40B4-BE49-F238E27FC236}">
                <a16:creationId xmlns:a16="http://schemas.microsoft.com/office/drawing/2014/main" id="{3C842800-60A1-E51D-46C0-C25210E2D149}"/>
              </a:ext>
            </a:extLst>
          </p:cNvPr>
          <p:cNvSpPr/>
          <p:nvPr/>
        </p:nvSpPr>
        <p:spPr>
          <a:xfrm>
            <a:off x="7728170" y="2851013"/>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94E0930E-251B-96C5-C209-ADA70FC68512}"/>
              </a:ext>
            </a:extLst>
          </p:cNvPr>
          <p:cNvCxnSpPr>
            <a:cxnSpLocks/>
            <a:endCxn id="53" idx="4"/>
          </p:cNvCxnSpPr>
          <p:nvPr/>
        </p:nvCxnSpPr>
        <p:spPr>
          <a:xfrm flipV="1">
            <a:off x="7776351" y="2946384"/>
            <a:ext cx="0" cy="348434"/>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4A82FA86-E7EC-C7F2-218F-A140F7D5CB28}"/>
              </a:ext>
            </a:extLst>
          </p:cNvPr>
          <p:cNvSpPr txBox="1"/>
          <p:nvPr/>
        </p:nvSpPr>
        <p:spPr>
          <a:xfrm>
            <a:off x="7433137" y="2612723"/>
            <a:ext cx="981038" cy="276999"/>
          </a:xfrm>
          <a:prstGeom prst="rect">
            <a:avLst/>
          </a:prstGeom>
          <a:noFill/>
        </p:spPr>
        <p:txBody>
          <a:bodyPr wrap="none" rtlCol="0">
            <a:spAutoFit/>
          </a:bodyPr>
          <a:lstStyle/>
          <a:p>
            <a:r>
              <a:rPr lang="en-US" sz="1200" dirty="0"/>
              <a:t>EpilepsyGAN</a:t>
            </a:r>
            <a:endParaRPr lang="en-PK" sz="1200" dirty="0"/>
          </a:p>
        </p:txBody>
      </p:sp>
      <p:sp>
        <p:nvSpPr>
          <p:cNvPr id="56" name="Flowchart: Connector 55">
            <a:extLst>
              <a:ext uri="{FF2B5EF4-FFF2-40B4-BE49-F238E27FC236}">
                <a16:creationId xmlns:a16="http://schemas.microsoft.com/office/drawing/2014/main" id="{B215A2E6-22B8-E2F6-A802-3557DBA1C0B8}"/>
              </a:ext>
            </a:extLst>
          </p:cNvPr>
          <p:cNvSpPr/>
          <p:nvPr/>
        </p:nvSpPr>
        <p:spPr>
          <a:xfrm>
            <a:off x="8801003" y="3984200"/>
            <a:ext cx="96362" cy="95371"/>
          </a:xfrm>
          <a:prstGeom prst="flowChartConnector">
            <a:avLst/>
          </a:prstGeom>
          <a:solidFill>
            <a:srgbClr val="B11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68C53991-F44E-24F9-B17E-ECBD9BF2E2DD}"/>
              </a:ext>
            </a:extLst>
          </p:cNvPr>
          <p:cNvCxnSpPr>
            <a:cxnSpLocks/>
            <a:stCxn id="56" idx="0"/>
          </p:cNvCxnSpPr>
          <p:nvPr/>
        </p:nvCxnSpPr>
        <p:spPr>
          <a:xfrm flipH="1" flipV="1">
            <a:off x="8849183" y="3465734"/>
            <a:ext cx="1" cy="518466"/>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0AD58A77-C504-33E1-3050-205E78184B39}"/>
              </a:ext>
            </a:extLst>
          </p:cNvPr>
          <p:cNvSpPr txBox="1"/>
          <p:nvPr/>
        </p:nvSpPr>
        <p:spPr>
          <a:xfrm>
            <a:off x="8849183" y="3581809"/>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59" name="Straight Connector 58">
            <a:extLst>
              <a:ext uri="{FF2B5EF4-FFF2-40B4-BE49-F238E27FC236}">
                <a16:creationId xmlns:a16="http://schemas.microsoft.com/office/drawing/2014/main" id="{72FA6BE3-0E43-F644-27E2-1737640281DC}"/>
              </a:ext>
            </a:extLst>
          </p:cNvPr>
          <p:cNvCxnSpPr>
            <a:cxnSpLocks/>
            <a:stCxn id="58" idx="0"/>
          </p:cNvCxnSpPr>
          <p:nvPr/>
        </p:nvCxnSpPr>
        <p:spPr>
          <a:xfrm flipH="1" flipV="1">
            <a:off x="9195790" y="3447139"/>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B9DC3071-99B8-2E91-B975-91624F6B7B99}"/>
              </a:ext>
            </a:extLst>
          </p:cNvPr>
          <p:cNvSpPr txBox="1"/>
          <p:nvPr/>
        </p:nvSpPr>
        <p:spPr>
          <a:xfrm>
            <a:off x="8577874" y="4020218"/>
            <a:ext cx="740652" cy="276999"/>
          </a:xfrm>
          <a:prstGeom prst="rect">
            <a:avLst/>
          </a:prstGeom>
          <a:noFill/>
        </p:spPr>
        <p:txBody>
          <a:bodyPr wrap="none" rtlCol="0">
            <a:spAutoFit/>
          </a:bodyPr>
          <a:lstStyle/>
          <a:p>
            <a:r>
              <a:rPr lang="en-US" sz="1200" dirty="0"/>
              <a:t>TTS-GAN</a:t>
            </a:r>
            <a:endParaRPr lang="en-PK" sz="1200" dirty="0"/>
          </a:p>
        </p:txBody>
      </p:sp>
      <p:sp>
        <p:nvSpPr>
          <p:cNvPr id="61" name="TextBox 60">
            <a:extLst>
              <a:ext uri="{FF2B5EF4-FFF2-40B4-BE49-F238E27FC236}">
                <a16:creationId xmlns:a16="http://schemas.microsoft.com/office/drawing/2014/main" id="{28FAE1E2-13CA-186A-BA92-F75A25ABAE32}"/>
              </a:ext>
            </a:extLst>
          </p:cNvPr>
          <p:cNvSpPr txBox="1"/>
          <p:nvPr/>
        </p:nvSpPr>
        <p:spPr>
          <a:xfrm>
            <a:off x="7764954" y="2895554"/>
            <a:ext cx="694422" cy="246221"/>
          </a:xfrm>
          <a:prstGeom prst="rect">
            <a:avLst/>
          </a:prstGeom>
          <a:noFill/>
        </p:spPr>
        <p:txBody>
          <a:bodyPr wrap="none" rtlCol="0">
            <a:spAutoFit/>
          </a:bodyPr>
          <a:lstStyle/>
          <a:p>
            <a:pPr algn="ctr"/>
            <a:r>
              <a:rPr lang="en-US" sz="1000" dirty="0"/>
              <a:t>Workflow</a:t>
            </a:r>
            <a:endParaRPr lang="en-PK" sz="1000" dirty="0"/>
          </a:p>
        </p:txBody>
      </p:sp>
      <p:cxnSp>
        <p:nvCxnSpPr>
          <p:cNvPr id="62" name="Straight Connector 61">
            <a:extLst>
              <a:ext uri="{FF2B5EF4-FFF2-40B4-BE49-F238E27FC236}">
                <a16:creationId xmlns:a16="http://schemas.microsoft.com/office/drawing/2014/main" id="{ECA6D09B-8F42-ACD0-ECC9-B92A32411B3B}"/>
              </a:ext>
            </a:extLst>
          </p:cNvPr>
          <p:cNvCxnSpPr>
            <a:cxnSpLocks/>
          </p:cNvCxnSpPr>
          <p:nvPr/>
        </p:nvCxnSpPr>
        <p:spPr>
          <a:xfrm flipV="1">
            <a:off x="7998364" y="311760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52D27176-F889-8094-8853-4F6FF2036FC2}"/>
              </a:ext>
            </a:extLst>
          </p:cNvPr>
          <p:cNvSpPr txBox="1"/>
          <p:nvPr/>
        </p:nvSpPr>
        <p:spPr>
          <a:xfrm>
            <a:off x="8341945" y="2901408"/>
            <a:ext cx="606255" cy="246221"/>
          </a:xfrm>
          <a:prstGeom prst="rect">
            <a:avLst/>
          </a:prstGeom>
          <a:noFill/>
        </p:spPr>
        <p:txBody>
          <a:bodyPr wrap="none" rtlCol="0">
            <a:spAutoFit/>
          </a:bodyPr>
          <a:lstStyle/>
          <a:p>
            <a:pPr algn="ctr"/>
            <a:r>
              <a:rPr lang="en-US" sz="1000" dirty="0"/>
              <a:t>Training</a:t>
            </a:r>
            <a:endParaRPr lang="en-PK" sz="1000" dirty="0"/>
          </a:p>
        </p:txBody>
      </p:sp>
      <p:cxnSp>
        <p:nvCxnSpPr>
          <p:cNvPr id="66" name="Straight Connector 65">
            <a:extLst>
              <a:ext uri="{FF2B5EF4-FFF2-40B4-BE49-F238E27FC236}">
                <a16:creationId xmlns:a16="http://schemas.microsoft.com/office/drawing/2014/main" id="{ECA4DDAB-A6C7-2FB0-5804-A9E531B53B8F}"/>
              </a:ext>
            </a:extLst>
          </p:cNvPr>
          <p:cNvCxnSpPr>
            <a:cxnSpLocks/>
          </p:cNvCxnSpPr>
          <p:nvPr/>
        </p:nvCxnSpPr>
        <p:spPr>
          <a:xfrm flipV="1">
            <a:off x="8549123" y="3118869"/>
            <a:ext cx="0" cy="1561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CD2A20AE-985A-F671-7A28-80EA43B21946}"/>
              </a:ext>
            </a:extLst>
          </p:cNvPr>
          <p:cNvSpPr txBox="1"/>
          <p:nvPr/>
        </p:nvSpPr>
        <p:spPr>
          <a:xfrm>
            <a:off x="9541363" y="3591125"/>
            <a:ext cx="606256" cy="246221"/>
          </a:xfrm>
          <a:prstGeom prst="rect">
            <a:avLst/>
          </a:prstGeom>
          <a:noFill/>
        </p:spPr>
        <p:txBody>
          <a:bodyPr wrap="none" rtlCol="0">
            <a:spAutoFit/>
          </a:bodyPr>
          <a:lstStyle/>
          <a:p>
            <a:pPr algn="ctr"/>
            <a:r>
              <a:rPr lang="en-US" sz="1000" dirty="0"/>
              <a:t>Training</a:t>
            </a:r>
            <a:endParaRPr lang="en-PK" sz="1000" dirty="0"/>
          </a:p>
        </p:txBody>
      </p:sp>
      <p:cxnSp>
        <p:nvCxnSpPr>
          <p:cNvPr id="68" name="Straight Connector 67">
            <a:extLst>
              <a:ext uri="{FF2B5EF4-FFF2-40B4-BE49-F238E27FC236}">
                <a16:creationId xmlns:a16="http://schemas.microsoft.com/office/drawing/2014/main" id="{75681B6E-96C4-E5DF-0890-8F75AB61F56D}"/>
              </a:ext>
            </a:extLst>
          </p:cNvPr>
          <p:cNvCxnSpPr>
            <a:cxnSpLocks/>
            <a:stCxn id="67" idx="0"/>
          </p:cNvCxnSpPr>
          <p:nvPr/>
        </p:nvCxnSpPr>
        <p:spPr>
          <a:xfrm flipH="1" flipV="1">
            <a:off x="9843887" y="3456455"/>
            <a:ext cx="604" cy="134670"/>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6CBF7B21-CA51-4D94-3459-6225CCE1ACA8}"/>
              </a:ext>
            </a:extLst>
          </p:cNvPr>
          <p:cNvSpPr txBox="1"/>
          <p:nvPr/>
        </p:nvSpPr>
        <p:spPr>
          <a:xfrm>
            <a:off x="9936480" y="2889722"/>
            <a:ext cx="1242648" cy="246221"/>
          </a:xfrm>
          <a:prstGeom prst="rect">
            <a:avLst/>
          </a:prstGeom>
          <a:noFill/>
        </p:spPr>
        <p:txBody>
          <a:bodyPr wrap="none" rtlCol="0">
            <a:spAutoFit/>
          </a:bodyPr>
          <a:lstStyle/>
          <a:p>
            <a:pPr algn="ctr"/>
            <a:r>
              <a:rPr lang="en-US" sz="1000" dirty="0"/>
              <a:t>Similarity Evaluation</a:t>
            </a:r>
            <a:endParaRPr lang="en-PK" sz="1000" dirty="0"/>
          </a:p>
        </p:txBody>
      </p:sp>
      <p:cxnSp>
        <p:nvCxnSpPr>
          <p:cNvPr id="72" name="Straight Connector 71">
            <a:extLst>
              <a:ext uri="{FF2B5EF4-FFF2-40B4-BE49-F238E27FC236}">
                <a16:creationId xmlns:a16="http://schemas.microsoft.com/office/drawing/2014/main" id="{05EC3D07-DA3E-617C-520E-3C8C09D0B308}"/>
              </a:ext>
            </a:extLst>
          </p:cNvPr>
          <p:cNvCxnSpPr>
            <a:cxnSpLocks/>
          </p:cNvCxnSpPr>
          <p:nvPr/>
        </p:nvCxnSpPr>
        <p:spPr>
          <a:xfrm flipV="1">
            <a:off x="10369844" y="3135943"/>
            <a:ext cx="0" cy="174621"/>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8044FD5E-F721-F4CC-E0BA-EEC205A0E481}"/>
              </a:ext>
            </a:extLst>
          </p:cNvPr>
          <p:cNvSpPr txBox="1"/>
          <p:nvPr/>
        </p:nvSpPr>
        <p:spPr>
          <a:xfrm>
            <a:off x="10235784" y="3593071"/>
            <a:ext cx="1192955" cy="246221"/>
          </a:xfrm>
          <a:prstGeom prst="rect">
            <a:avLst/>
          </a:prstGeom>
          <a:noFill/>
        </p:spPr>
        <p:txBody>
          <a:bodyPr wrap="none" rtlCol="0">
            <a:spAutoFit/>
          </a:bodyPr>
          <a:lstStyle/>
          <a:p>
            <a:pPr algn="ctr"/>
            <a:r>
              <a:rPr lang="en-US" sz="1000" dirty="0"/>
              <a:t>Metrics Monitoring</a:t>
            </a:r>
            <a:endParaRPr lang="en-PK" sz="1000" dirty="0"/>
          </a:p>
        </p:txBody>
      </p:sp>
      <p:cxnSp>
        <p:nvCxnSpPr>
          <p:cNvPr id="74" name="Straight Connector 73">
            <a:extLst>
              <a:ext uri="{FF2B5EF4-FFF2-40B4-BE49-F238E27FC236}">
                <a16:creationId xmlns:a16="http://schemas.microsoft.com/office/drawing/2014/main" id="{7A14FE6F-F202-A4F7-44FE-B9D2B4B489E8}"/>
              </a:ext>
            </a:extLst>
          </p:cNvPr>
          <p:cNvCxnSpPr>
            <a:cxnSpLocks/>
            <a:stCxn id="73" idx="0"/>
          </p:cNvCxnSpPr>
          <p:nvPr/>
        </p:nvCxnSpPr>
        <p:spPr>
          <a:xfrm flipH="1" flipV="1">
            <a:off x="10832261" y="3379043"/>
            <a:ext cx="1" cy="214028"/>
          </a:xfrm>
          <a:prstGeom prst="line">
            <a:avLst/>
          </a:prstGeom>
          <a:ln w="9525" cap="flat" cmpd="sng" algn="ctr">
            <a:solidFill>
              <a:srgbClr val="B1167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Flowchart: Connector 74">
            <a:extLst>
              <a:ext uri="{FF2B5EF4-FFF2-40B4-BE49-F238E27FC236}">
                <a16:creationId xmlns:a16="http://schemas.microsoft.com/office/drawing/2014/main" id="{BF981792-D181-708F-D72E-992E44D833AE}"/>
              </a:ext>
            </a:extLst>
          </p:cNvPr>
          <p:cNvSpPr/>
          <p:nvPr/>
        </p:nvSpPr>
        <p:spPr>
          <a:xfrm>
            <a:off x="11312459" y="4917575"/>
            <a:ext cx="186313" cy="180884"/>
          </a:xfrm>
          <a:prstGeom prst="flowChartConnector">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5DE02DA-9288-D9C3-A3C3-7A42A1070415}"/>
              </a:ext>
            </a:extLst>
          </p:cNvPr>
          <p:cNvSpPr txBox="1"/>
          <p:nvPr/>
        </p:nvSpPr>
        <p:spPr>
          <a:xfrm>
            <a:off x="9318526" y="5076970"/>
            <a:ext cx="2836725" cy="307777"/>
          </a:xfrm>
          <a:prstGeom prst="rect">
            <a:avLst/>
          </a:prstGeom>
          <a:noFill/>
        </p:spPr>
        <p:txBody>
          <a:bodyPr wrap="square">
            <a:spAutoFit/>
          </a:bodyPr>
          <a:lstStyle/>
          <a:p>
            <a:r>
              <a:rPr lang="en-US" sz="1400" b="1" dirty="0"/>
              <a:t>Training CNN with Augmented Data</a:t>
            </a:r>
          </a:p>
        </p:txBody>
      </p:sp>
      <p:sp>
        <p:nvSpPr>
          <p:cNvPr id="77" name="Arrow: Chevron 76">
            <a:extLst>
              <a:ext uri="{FF2B5EF4-FFF2-40B4-BE49-F238E27FC236}">
                <a16:creationId xmlns:a16="http://schemas.microsoft.com/office/drawing/2014/main" id="{BD55B767-ACDF-3F27-BA33-906A7701A08C}"/>
              </a:ext>
            </a:extLst>
          </p:cNvPr>
          <p:cNvSpPr/>
          <p:nvPr/>
        </p:nvSpPr>
        <p:spPr>
          <a:xfrm>
            <a:off x="11219454" y="3290109"/>
            <a:ext cx="359800" cy="147267"/>
          </a:xfrm>
          <a:prstGeom prst="chevron">
            <a:avLst>
              <a:gd name="adj" fmla="val 119444"/>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chemeClr val="tx1"/>
              </a:solidFill>
            </a:endParaRPr>
          </a:p>
        </p:txBody>
      </p:sp>
      <p:sp>
        <p:nvSpPr>
          <p:cNvPr id="2" name="Arrow: Chevron 1">
            <a:extLst>
              <a:ext uri="{FF2B5EF4-FFF2-40B4-BE49-F238E27FC236}">
                <a16:creationId xmlns:a16="http://schemas.microsoft.com/office/drawing/2014/main" id="{4A6E8DBD-E2CE-40F0-E806-882192346FC5}"/>
              </a:ext>
            </a:extLst>
          </p:cNvPr>
          <p:cNvSpPr/>
          <p:nvPr/>
        </p:nvSpPr>
        <p:spPr>
          <a:xfrm>
            <a:off x="483818" y="3292816"/>
            <a:ext cx="4386577" cy="136383"/>
          </a:xfrm>
          <a:prstGeom prst="chevron">
            <a:avLst>
              <a:gd name="adj" fmla="val 119444"/>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sz="1000">
              <a:solidFill>
                <a:schemeClr val="tx1"/>
              </a:solidFill>
            </a:endParaRPr>
          </a:p>
        </p:txBody>
      </p:sp>
      <p:sp>
        <p:nvSpPr>
          <p:cNvPr id="83" name="TextBox 82">
            <a:extLst>
              <a:ext uri="{FF2B5EF4-FFF2-40B4-BE49-F238E27FC236}">
                <a16:creationId xmlns:a16="http://schemas.microsoft.com/office/drawing/2014/main" id="{D1A0D9A8-7A88-88DF-3521-E1FBF343D2EA}"/>
              </a:ext>
            </a:extLst>
          </p:cNvPr>
          <p:cNvSpPr txBox="1"/>
          <p:nvPr/>
        </p:nvSpPr>
        <p:spPr>
          <a:xfrm>
            <a:off x="415876" y="2615764"/>
            <a:ext cx="1382301" cy="276999"/>
          </a:xfrm>
          <a:prstGeom prst="rect">
            <a:avLst/>
          </a:prstGeom>
          <a:noFill/>
        </p:spPr>
        <p:txBody>
          <a:bodyPr wrap="none" rtlCol="0">
            <a:spAutoFit/>
          </a:bodyPr>
          <a:lstStyle/>
          <a:p>
            <a:r>
              <a:rPr lang="en-US" sz="1200" dirty="0">
                <a:solidFill>
                  <a:schemeClr val="bg2">
                    <a:lumMod val="90000"/>
                  </a:schemeClr>
                </a:solidFill>
              </a:rPr>
              <a:t>Data Preprocessing</a:t>
            </a:r>
            <a:endParaRPr lang="en-PK" sz="1200" dirty="0">
              <a:solidFill>
                <a:schemeClr val="bg2">
                  <a:lumMod val="90000"/>
                </a:schemeClr>
              </a:solidFill>
            </a:endParaRPr>
          </a:p>
        </p:txBody>
      </p:sp>
      <p:sp>
        <p:nvSpPr>
          <p:cNvPr id="84" name="TextBox 83">
            <a:extLst>
              <a:ext uri="{FF2B5EF4-FFF2-40B4-BE49-F238E27FC236}">
                <a16:creationId xmlns:a16="http://schemas.microsoft.com/office/drawing/2014/main" id="{C5C548AA-CAF8-3CAA-6BE8-A3B38305F975}"/>
              </a:ext>
            </a:extLst>
          </p:cNvPr>
          <p:cNvSpPr txBox="1"/>
          <p:nvPr/>
        </p:nvSpPr>
        <p:spPr>
          <a:xfrm>
            <a:off x="1391150" y="2880054"/>
            <a:ext cx="963725" cy="246221"/>
          </a:xfrm>
          <a:prstGeom prst="rect">
            <a:avLst/>
          </a:prstGeom>
          <a:noFill/>
        </p:spPr>
        <p:txBody>
          <a:bodyPr wrap="none" rtlCol="0">
            <a:spAutoFit/>
          </a:bodyPr>
          <a:lstStyle/>
          <a:p>
            <a:r>
              <a:rPr lang="en-US" sz="1000" dirty="0">
                <a:solidFill>
                  <a:schemeClr val="bg2">
                    <a:lumMod val="90000"/>
                  </a:schemeClr>
                </a:solidFill>
              </a:rPr>
              <a:t>Train-Test Split</a:t>
            </a:r>
            <a:endParaRPr lang="en-PK" sz="1000" dirty="0">
              <a:solidFill>
                <a:schemeClr val="bg2">
                  <a:lumMod val="90000"/>
                </a:schemeClr>
              </a:solidFill>
            </a:endParaRPr>
          </a:p>
        </p:txBody>
      </p:sp>
      <p:sp>
        <p:nvSpPr>
          <p:cNvPr id="85" name="TextBox 84">
            <a:extLst>
              <a:ext uri="{FF2B5EF4-FFF2-40B4-BE49-F238E27FC236}">
                <a16:creationId xmlns:a16="http://schemas.microsoft.com/office/drawing/2014/main" id="{72F7AF4F-DA89-55DF-407B-465F7C4B9533}"/>
              </a:ext>
            </a:extLst>
          </p:cNvPr>
          <p:cNvSpPr txBox="1"/>
          <p:nvPr/>
        </p:nvSpPr>
        <p:spPr>
          <a:xfrm>
            <a:off x="1505089" y="4021516"/>
            <a:ext cx="1273554" cy="276999"/>
          </a:xfrm>
          <a:prstGeom prst="rect">
            <a:avLst/>
          </a:prstGeom>
          <a:noFill/>
        </p:spPr>
        <p:txBody>
          <a:bodyPr wrap="none" rtlCol="0">
            <a:spAutoFit/>
          </a:bodyPr>
          <a:lstStyle/>
          <a:p>
            <a:r>
              <a:rPr lang="en-US" sz="1200" dirty="0">
                <a:solidFill>
                  <a:schemeClr val="bg2">
                    <a:lumMod val="90000"/>
                  </a:schemeClr>
                </a:solidFill>
              </a:rPr>
              <a:t>CNN Architecture</a:t>
            </a:r>
            <a:endParaRPr lang="en-PK" sz="1200" dirty="0">
              <a:solidFill>
                <a:schemeClr val="bg2">
                  <a:lumMod val="90000"/>
                </a:schemeClr>
              </a:solidFill>
            </a:endParaRPr>
          </a:p>
        </p:txBody>
      </p:sp>
      <p:sp>
        <p:nvSpPr>
          <p:cNvPr id="87" name="TextBox 86">
            <a:extLst>
              <a:ext uri="{FF2B5EF4-FFF2-40B4-BE49-F238E27FC236}">
                <a16:creationId xmlns:a16="http://schemas.microsoft.com/office/drawing/2014/main" id="{DB0A43E9-8677-AC97-B27B-351AFF55F6D8}"/>
              </a:ext>
            </a:extLst>
          </p:cNvPr>
          <p:cNvSpPr txBox="1"/>
          <p:nvPr/>
        </p:nvSpPr>
        <p:spPr>
          <a:xfrm>
            <a:off x="2337425" y="2880053"/>
            <a:ext cx="1114408" cy="246221"/>
          </a:xfrm>
          <a:prstGeom prst="rect">
            <a:avLst/>
          </a:prstGeom>
          <a:noFill/>
        </p:spPr>
        <p:txBody>
          <a:bodyPr wrap="none" rtlCol="0">
            <a:spAutoFit/>
          </a:bodyPr>
          <a:lstStyle/>
          <a:p>
            <a:r>
              <a:rPr lang="en-US" sz="1000" dirty="0">
                <a:solidFill>
                  <a:schemeClr val="bg2">
                    <a:lumMod val="90000"/>
                  </a:schemeClr>
                </a:solidFill>
              </a:rPr>
              <a:t>Three-inputs CNN</a:t>
            </a:r>
            <a:endParaRPr lang="en-PK" sz="1000" dirty="0">
              <a:solidFill>
                <a:schemeClr val="bg2">
                  <a:lumMod val="90000"/>
                </a:schemeClr>
              </a:solidFill>
            </a:endParaRPr>
          </a:p>
        </p:txBody>
      </p:sp>
      <p:sp>
        <p:nvSpPr>
          <p:cNvPr id="88" name="TextBox 87">
            <a:extLst>
              <a:ext uri="{FF2B5EF4-FFF2-40B4-BE49-F238E27FC236}">
                <a16:creationId xmlns:a16="http://schemas.microsoft.com/office/drawing/2014/main" id="{887FECE0-A2F5-04BC-24B5-8D0B9C4C22C2}"/>
              </a:ext>
            </a:extLst>
          </p:cNvPr>
          <p:cNvSpPr txBox="1"/>
          <p:nvPr/>
        </p:nvSpPr>
        <p:spPr>
          <a:xfrm>
            <a:off x="2847526" y="3577434"/>
            <a:ext cx="1021433" cy="246221"/>
          </a:xfrm>
          <a:prstGeom prst="rect">
            <a:avLst/>
          </a:prstGeom>
          <a:noFill/>
        </p:spPr>
        <p:txBody>
          <a:bodyPr wrap="none" rtlCol="0">
            <a:spAutoFit/>
          </a:bodyPr>
          <a:lstStyle/>
          <a:p>
            <a:r>
              <a:rPr lang="en-US" sz="1000" dirty="0">
                <a:solidFill>
                  <a:schemeClr val="bg2">
                    <a:lumMod val="90000"/>
                  </a:schemeClr>
                </a:solidFill>
              </a:rPr>
              <a:t>Five-inputs CNN</a:t>
            </a:r>
            <a:endParaRPr lang="en-PK" sz="1000" dirty="0">
              <a:solidFill>
                <a:schemeClr val="bg2">
                  <a:lumMod val="90000"/>
                </a:schemeClr>
              </a:solidFill>
            </a:endParaRPr>
          </a:p>
        </p:txBody>
      </p:sp>
      <p:sp>
        <p:nvSpPr>
          <p:cNvPr id="89" name="TextBox 88">
            <a:extLst>
              <a:ext uri="{FF2B5EF4-FFF2-40B4-BE49-F238E27FC236}">
                <a16:creationId xmlns:a16="http://schemas.microsoft.com/office/drawing/2014/main" id="{9BE0884A-4071-0749-9E37-EE7757DF7F11}"/>
              </a:ext>
            </a:extLst>
          </p:cNvPr>
          <p:cNvSpPr txBox="1"/>
          <p:nvPr/>
        </p:nvSpPr>
        <p:spPr>
          <a:xfrm>
            <a:off x="4072539" y="4020218"/>
            <a:ext cx="833049" cy="276999"/>
          </a:xfrm>
          <a:prstGeom prst="rect">
            <a:avLst/>
          </a:prstGeom>
          <a:noFill/>
        </p:spPr>
        <p:txBody>
          <a:bodyPr wrap="none" rtlCol="0">
            <a:spAutoFit/>
          </a:bodyPr>
          <a:lstStyle/>
          <a:p>
            <a:r>
              <a:rPr lang="en-US" sz="1200" dirty="0">
                <a:solidFill>
                  <a:schemeClr val="bg2">
                    <a:lumMod val="90000"/>
                  </a:schemeClr>
                </a:solidFill>
              </a:rPr>
              <a:t>Evaluation</a:t>
            </a:r>
            <a:endParaRPr lang="en-PK" sz="1200" dirty="0">
              <a:solidFill>
                <a:schemeClr val="bg2">
                  <a:lumMod val="90000"/>
                </a:schemeClr>
              </a:solidFill>
            </a:endParaRPr>
          </a:p>
        </p:txBody>
      </p:sp>
      <p:sp>
        <p:nvSpPr>
          <p:cNvPr id="90" name="TextBox 89">
            <a:extLst>
              <a:ext uri="{FF2B5EF4-FFF2-40B4-BE49-F238E27FC236}">
                <a16:creationId xmlns:a16="http://schemas.microsoft.com/office/drawing/2014/main" id="{301E189D-8516-740E-909A-273F42051744}"/>
              </a:ext>
            </a:extLst>
          </p:cNvPr>
          <p:cNvSpPr txBox="1"/>
          <p:nvPr/>
        </p:nvSpPr>
        <p:spPr>
          <a:xfrm>
            <a:off x="3614637" y="2618443"/>
            <a:ext cx="1479892" cy="276999"/>
          </a:xfrm>
          <a:prstGeom prst="rect">
            <a:avLst/>
          </a:prstGeom>
          <a:noFill/>
        </p:spPr>
        <p:txBody>
          <a:bodyPr wrap="none" rtlCol="0">
            <a:spAutoFit/>
          </a:bodyPr>
          <a:lstStyle/>
          <a:p>
            <a:r>
              <a:rPr lang="en-US" sz="1200" dirty="0">
                <a:solidFill>
                  <a:schemeClr val="bg2">
                    <a:lumMod val="90000"/>
                  </a:schemeClr>
                </a:solidFill>
              </a:rPr>
              <a:t>Selection of Baseline</a:t>
            </a:r>
            <a:endParaRPr lang="en-PK" sz="1200" dirty="0">
              <a:solidFill>
                <a:schemeClr val="bg2">
                  <a:lumMod val="90000"/>
                </a:schemeClr>
              </a:solidFill>
            </a:endParaRPr>
          </a:p>
        </p:txBody>
      </p:sp>
      <p:cxnSp>
        <p:nvCxnSpPr>
          <p:cNvPr id="92" name="Straight Connector 91">
            <a:extLst>
              <a:ext uri="{FF2B5EF4-FFF2-40B4-BE49-F238E27FC236}">
                <a16:creationId xmlns:a16="http://schemas.microsoft.com/office/drawing/2014/main" id="{4894DBBC-1010-7382-C480-962A8CED1954}"/>
              </a:ext>
            </a:extLst>
          </p:cNvPr>
          <p:cNvCxnSpPr>
            <a:cxnSpLocks/>
            <a:stCxn id="2" idx="1"/>
            <a:endCxn id="99" idx="4"/>
          </p:cNvCxnSpPr>
          <p:nvPr/>
        </p:nvCxnSpPr>
        <p:spPr>
          <a:xfrm flipH="1" flipV="1">
            <a:off x="646548" y="2926697"/>
            <a:ext cx="171" cy="434311"/>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3" name="Straight Connector 92">
            <a:extLst>
              <a:ext uri="{FF2B5EF4-FFF2-40B4-BE49-F238E27FC236}">
                <a16:creationId xmlns:a16="http://schemas.microsoft.com/office/drawing/2014/main" id="{658FCFF5-5D87-9797-3449-E20DFC1EF736}"/>
              </a:ext>
            </a:extLst>
          </p:cNvPr>
          <p:cNvCxnSpPr>
            <a:cxnSpLocks/>
          </p:cNvCxnSpPr>
          <p:nvPr/>
        </p:nvCxnSpPr>
        <p:spPr>
          <a:xfrm flipV="1">
            <a:off x="1020957" y="3126275"/>
            <a:ext cx="0" cy="15264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Straight Connector 93">
            <a:extLst>
              <a:ext uri="{FF2B5EF4-FFF2-40B4-BE49-F238E27FC236}">
                <a16:creationId xmlns:a16="http://schemas.microsoft.com/office/drawing/2014/main" id="{6845CF31-B461-F667-A6F1-F2997E3BD10F}"/>
              </a:ext>
            </a:extLst>
          </p:cNvPr>
          <p:cNvCxnSpPr>
            <a:cxnSpLocks/>
            <a:endCxn id="84" idx="2"/>
          </p:cNvCxnSpPr>
          <p:nvPr/>
        </p:nvCxnSpPr>
        <p:spPr>
          <a:xfrm flipV="1">
            <a:off x="1873013" y="3126275"/>
            <a:ext cx="0" cy="150232"/>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BF93DFE6-2915-3013-AC18-4A292D11D710}"/>
              </a:ext>
            </a:extLst>
          </p:cNvPr>
          <p:cNvCxnSpPr>
            <a:cxnSpLocks/>
          </p:cNvCxnSpPr>
          <p:nvPr/>
        </p:nvCxnSpPr>
        <p:spPr>
          <a:xfrm flipH="1" flipV="1">
            <a:off x="1409845" y="3429199"/>
            <a:ext cx="1" cy="14378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Straight Connector 97">
            <a:extLst>
              <a:ext uri="{FF2B5EF4-FFF2-40B4-BE49-F238E27FC236}">
                <a16:creationId xmlns:a16="http://schemas.microsoft.com/office/drawing/2014/main" id="{660C19A5-B9A6-1E18-B172-400287FA52A5}"/>
              </a:ext>
            </a:extLst>
          </p:cNvPr>
          <p:cNvCxnSpPr>
            <a:cxnSpLocks/>
            <a:stCxn id="100" idx="0"/>
          </p:cNvCxnSpPr>
          <p:nvPr/>
        </p:nvCxnSpPr>
        <p:spPr>
          <a:xfrm flipV="1">
            <a:off x="1998817" y="3436871"/>
            <a:ext cx="0" cy="528875"/>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9" name="Flowchart: Connector 98">
            <a:extLst>
              <a:ext uri="{FF2B5EF4-FFF2-40B4-BE49-F238E27FC236}">
                <a16:creationId xmlns:a16="http://schemas.microsoft.com/office/drawing/2014/main" id="{4B55DFE0-389D-34A6-09A3-133CF0B672FD}"/>
              </a:ext>
            </a:extLst>
          </p:cNvPr>
          <p:cNvSpPr/>
          <p:nvPr/>
        </p:nvSpPr>
        <p:spPr>
          <a:xfrm>
            <a:off x="598367" y="283132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100" name="Flowchart: Connector 99">
            <a:extLst>
              <a:ext uri="{FF2B5EF4-FFF2-40B4-BE49-F238E27FC236}">
                <a16:creationId xmlns:a16="http://schemas.microsoft.com/office/drawing/2014/main" id="{2C7BFF42-25C2-890E-9C1E-92E7202F8AED}"/>
              </a:ext>
            </a:extLst>
          </p:cNvPr>
          <p:cNvSpPr/>
          <p:nvPr/>
        </p:nvSpPr>
        <p:spPr>
          <a:xfrm>
            <a:off x="1950636" y="3965746"/>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1" name="Flowchart: Connector 100">
            <a:extLst>
              <a:ext uri="{FF2B5EF4-FFF2-40B4-BE49-F238E27FC236}">
                <a16:creationId xmlns:a16="http://schemas.microsoft.com/office/drawing/2014/main" id="{11B390F1-F6C1-93E7-62FC-030F6C4E1F9E}"/>
              </a:ext>
            </a:extLst>
          </p:cNvPr>
          <p:cNvSpPr/>
          <p:nvPr/>
        </p:nvSpPr>
        <p:spPr>
          <a:xfrm>
            <a:off x="4479822" y="3958270"/>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02" name="Flowchart: Connector 101">
            <a:extLst>
              <a:ext uri="{FF2B5EF4-FFF2-40B4-BE49-F238E27FC236}">
                <a16:creationId xmlns:a16="http://schemas.microsoft.com/office/drawing/2014/main" id="{D23715E3-7C2B-9DAE-260D-BD8593554F0D}"/>
              </a:ext>
            </a:extLst>
          </p:cNvPr>
          <p:cNvSpPr/>
          <p:nvPr/>
        </p:nvSpPr>
        <p:spPr>
          <a:xfrm>
            <a:off x="4305133" y="2832702"/>
            <a:ext cx="96362" cy="95371"/>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cxnSp>
        <p:nvCxnSpPr>
          <p:cNvPr id="103" name="Straight Connector 102">
            <a:extLst>
              <a:ext uri="{FF2B5EF4-FFF2-40B4-BE49-F238E27FC236}">
                <a16:creationId xmlns:a16="http://schemas.microsoft.com/office/drawing/2014/main" id="{6FB08C0D-9CB5-2696-6032-3AE98329D401}"/>
              </a:ext>
            </a:extLst>
          </p:cNvPr>
          <p:cNvCxnSpPr>
            <a:cxnSpLocks/>
            <a:stCxn id="101" idx="0"/>
          </p:cNvCxnSpPr>
          <p:nvPr/>
        </p:nvCxnSpPr>
        <p:spPr>
          <a:xfrm flipH="1" flipV="1">
            <a:off x="4528002" y="3439804"/>
            <a:ext cx="1" cy="518466"/>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Straight Connector 103">
            <a:extLst>
              <a:ext uri="{FF2B5EF4-FFF2-40B4-BE49-F238E27FC236}">
                <a16:creationId xmlns:a16="http://schemas.microsoft.com/office/drawing/2014/main" id="{C7535009-7EE8-05D4-E7F3-A636A22C86AB}"/>
              </a:ext>
            </a:extLst>
          </p:cNvPr>
          <p:cNvCxnSpPr>
            <a:cxnSpLocks/>
            <a:endCxn id="102" idx="4"/>
          </p:cNvCxnSpPr>
          <p:nvPr/>
        </p:nvCxnSpPr>
        <p:spPr>
          <a:xfrm flipV="1">
            <a:off x="4353314" y="2928073"/>
            <a:ext cx="0" cy="3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Connector 104">
            <a:extLst>
              <a:ext uri="{FF2B5EF4-FFF2-40B4-BE49-F238E27FC236}">
                <a16:creationId xmlns:a16="http://schemas.microsoft.com/office/drawing/2014/main" id="{199737D8-9198-A1DC-16D2-7A370217AEF6}"/>
              </a:ext>
            </a:extLst>
          </p:cNvPr>
          <p:cNvCxnSpPr>
            <a:cxnSpLocks/>
            <a:stCxn id="87" idx="2"/>
          </p:cNvCxnSpPr>
          <p:nvPr/>
        </p:nvCxnSpPr>
        <p:spPr>
          <a:xfrm>
            <a:off x="2894629" y="3126274"/>
            <a:ext cx="0" cy="18429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A8334388-C3DC-D157-8719-9DE3E25B2F8C}"/>
              </a:ext>
            </a:extLst>
          </p:cNvPr>
          <p:cNvCxnSpPr>
            <a:cxnSpLocks/>
            <a:stCxn id="88" idx="0"/>
          </p:cNvCxnSpPr>
          <p:nvPr/>
        </p:nvCxnSpPr>
        <p:spPr>
          <a:xfrm flipH="1" flipV="1">
            <a:off x="3358242" y="3429000"/>
            <a:ext cx="1" cy="148434"/>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TextBox 107">
            <a:extLst>
              <a:ext uri="{FF2B5EF4-FFF2-40B4-BE49-F238E27FC236}">
                <a16:creationId xmlns:a16="http://schemas.microsoft.com/office/drawing/2014/main" id="{8CE693FC-AB22-1A4E-3B18-30BD9D79439D}"/>
              </a:ext>
            </a:extLst>
          </p:cNvPr>
          <p:cNvSpPr txBox="1"/>
          <p:nvPr/>
        </p:nvSpPr>
        <p:spPr>
          <a:xfrm>
            <a:off x="604263" y="2881803"/>
            <a:ext cx="777777" cy="246221"/>
          </a:xfrm>
          <a:prstGeom prst="rect">
            <a:avLst/>
          </a:prstGeom>
          <a:noFill/>
        </p:spPr>
        <p:txBody>
          <a:bodyPr wrap="none" rtlCol="0">
            <a:spAutoFit/>
          </a:bodyPr>
          <a:lstStyle/>
          <a:p>
            <a:r>
              <a:rPr lang="en-US" sz="1000" dirty="0">
                <a:solidFill>
                  <a:schemeClr val="bg2">
                    <a:lumMod val="90000"/>
                  </a:schemeClr>
                </a:solidFill>
              </a:rPr>
              <a:t>Windowing</a:t>
            </a:r>
            <a:endParaRPr lang="en-PK" sz="1000" dirty="0">
              <a:solidFill>
                <a:schemeClr val="bg2">
                  <a:lumMod val="90000"/>
                </a:schemeClr>
              </a:solidFill>
            </a:endParaRPr>
          </a:p>
        </p:txBody>
      </p:sp>
      <p:sp>
        <p:nvSpPr>
          <p:cNvPr id="109" name="TextBox 108">
            <a:extLst>
              <a:ext uri="{FF2B5EF4-FFF2-40B4-BE49-F238E27FC236}">
                <a16:creationId xmlns:a16="http://schemas.microsoft.com/office/drawing/2014/main" id="{87EAB263-9A5B-421B-30EA-7AF9EA996595}"/>
              </a:ext>
            </a:extLst>
          </p:cNvPr>
          <p:cNvSpPr txBox="1"/>
          <p:nvPr/>
        </p:nvSpPr>
        <p:spPr>
          <a:xfrm>
            <a:off x="1088947" y="3581706"/>
            <a:ext cx="617477" cy="246221"/>
          </a:xfrm>
          <a:prstGeom prst="rect">
            <a:avLst/>
          </a:prstGeom>
          <a:noFill/>
        </p:spPr>
        <p:txBody>
          <a:bodyPr wrap="none" rtlCol="0">
            <a:spAutoFit/>
          </a:bodyPr>
          <a:lstStyle/>
          <a:p>
            <a:r>
              <a:rPr lang="en-US" sz="1000" dirty="0">
                <a:solidFill>
                  <a:schemeClr val="bg2">
                    <a:lumMod val="90000"/>
                  </a:schemeClr>
                </a:solidFill>
              </a:rPr>
              <a:t>Labeling</a:t>
            </a:r>
            <a:endParaRPr lang="en-PK" sz="1000" dirty="0">
              <a:solidFill>
                <a:schemeClr val="bg2">
                  <a:lumMod val="90000"/>
                </a:schemeClr>
              </a:solidFill>
            </a:endParaRPr>
          </a:p>
        </p:txBody>
      </p:sp>
      <p:cxnSp>
        <p:nvCxnSpPr>
          <p:cNvPr id="7" name="Straight Connector 6">
            <a:extLst>
              <a:ext uri="{FF2B5EF4-FFF2-40B4-BE49-F238E27FC236}">
                <a16:creationId xmlns:a16="http://schemas.microsoft.com/office/drawing/2014/main" id="{F3B3DAAF-F9F5-9CF6-FD37-7E9F1A1ECEE9}"/>
              </a:ext>
            </a:extLst>
          </p:cNvPr>
          <p:cNvCxnSpPr>
            <a:cxnSpLocks/>
            <a:endCxn id="10" idx="4"/>
          </p:cNvCxnSpPr>
          <p:nvPr/>
        </p:nvCxnSpPr>
        <p:spPr>
          <a:xfrm flipV="1">
            <a:off x="476570" y="1910512"/>
            <a:ext cx="2555" cy="1379110"/>
          </a:xfrm>
          <a:prstGeom prst="line">
            <a:avLst/>
          </a:prstGeom>
          <a:ln w="9525" cap="flat" cmpd="sng" algn="ctr">
            <a:solidFill>
              <a:schemeClr val="bg2">
                <a:lumMod val="9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4375F54E-479B-9947-1DB7-BBAB365464E7}"/>
              </a:ext>
            </a:extLst>
          </p:cNvPr>
          <p:cNvSpPr txBox="1"/>
          <p:nvPr/>
        </p:nvSpPr>
        <p:spPr>
          <a:xfrm>
            <a:off x="404425" y="1450783"/>
            <a:ext cx="4092438" cy="307777"/>
          </a:xfrm>
          <a:prstGeom prst="rect">
            <a:avLst/>
          </a:prstGeom>
          <a:noFill/>
        </p:spPr>
        <p:txBody>
          <a:bodyPr wrap="square">
            <a:spAutoFit/>
          </a:bodyPr>
          <a:lstStyle/>
          <a:p>
            <a:r>
              <a:rPr lang="en-US" sz="1400" b="1" dirty="0">
                <a:solidFill>
                  <a:schemeClr val="bg2">
                    <a:lumMod val="90000"/>
                  </a:schemeClr>
                </a:solidFill>
              </a:rPr>
              <a:t>Seizure detection without  Data Augmentation</a:t>
            </a:r>
          </a:p>
        </p:txBody>
      </p:sp>
      <p:sp>
        <p:nvSpPr>
          <p:cNvPr id="10" name="Flowchart: Connector 9">
            <a:extLst>
              <a:ext uri="{FF2B5EF4-FFF2-40B4-BE49-F238E27FC236}">
                <a16:creationId xmlns:a16="http://schemas.microsoft.com/office/drawing/2014/main" id="{041796BC-2889-18DB-D07C-DAFF1CB84BE2}"/>
              </a:ext>
            </a:extLst>
          </p:cNvPr>
          <p:cNvSpPr/>
          <p:nvPr/>
        </p:nvSpPr>
        <p:spPr>
          <a:xfrm>
            <a:off x="385968" y="1729628"/>
            <a:ext cx="186313" cy="180884"/>
          </a:xfrm>
          <a:prstGeom prst="flowChartConnector">
            <a:avLst/>
          </a:prstGeom>
          <a:solidFill>
            <a:schemeClr val="bg2">
              <a:lumMod val="90000"/>
            </a:schemeClr>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cxnSp>
        <p:nvCxnSpPr>
          <p:cNvPr id="16" name="Straight Connector 15">
            <a:extLst>
              <a:ext uri="{FF2B5EF4-FFF2-40B4-BE49-F238E27FC236}">
                <a16:creationId xmlns:a16="http://schemas.microsoft.com/office/drawing/2014/main" id="{A4E5F3B4-A8C4-44E1-3D85-CDB975CEA41E}"/>
              </a:ext>
            </a:extLst>
          </p:cNvPr>
          <p:cNvCxnSpPr>
            <a:cxnSpLocks/>
          </p:cNvCxnSpPr>
          <p:nvPr/>
        </p:nvCxnSpPr>
        <p:spPr>
          <a:xfrm flipV="1">
            <a:off x="4870395" y="3447139"/>
            <a:ext cx="0" cy="1613429"/>
          </a:xfrm>
          <a:prstGeom prst="line">
            <a:avLst/>
          </a:prstGeom>
          <a:ln w="9525" cap="flat" cmpd="sng" algn="ctr">
            <a:solidFill>
              <a:srgbClr val="EA5B0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D820B00-220B-E112-5D73-8D6B7A009D20}"/>
              </a:ext>
            </a:extLst>
          </p:cNvPr>
          <p:cNvSpPr txBox="1"/>
          <p:nvPr/>
        </p:nvSpPr>
        <p:spPr>
          <a:xfrm>
            <a:off x="4770041" y="5076971"/>
            <a:ext cx="4030962" cy="307777"/>
          </a:xfrm>
          <a:prstGeom prst="rect">
            <a:avLst/>
          </a:prstGeom>
          <a:noFill/>
        </p:spPr>
        <p:txBody>
          <a:bodyPr wrap="square">
            <a:spAutoFit/>
          </a:bodyPr>
          <a:lstStyle/>
          <a:p>
            <a:r>
              <a:rPr lang="en-US" sz="1400" b="1" dirty="0"/>
              <a:t>Seizure Detection with Data Augmentation</a:t>
            </a:r>
          </a:p>
        </p:txBody>
      </p:sp>
      <p:sp>
        <p:nvSpPr>
          <p:cNvPr id="18" name="Flowchart: Connector 17">
            <a:extLst>
              <a:ext uri="{FF2B5EF4-FFF2-40B4-BE49-F238E27FC236}">
                <a16:creationId xmlns:a16="http://schemas.microsoft.com/office/drawing/2014/main" id="{5C327BC1-2FC3-4FF6-8884-E368C8AC83A4}"/>
              </a:ext>
            </a:extLst>
          </p:cNvPr>
          <p:cNvSpPr/>
          <p:nvPr/>
        </p:nvSpPr>
        <p:spPr>
          <a:xfrm>
            <a:off x="4790890" y="4917575"/>
            <a:ext cx="186313" cy="180884"/>
          </a:xfrm>
          <a:prstGeom prst="flowChartConnector">
            <a:avLst/>
          </a:prstGeom>
          <a:solidFill>
            <a:srgbClr val="B1167B"/>
          </a:solidFill>
          <a:ln w="38100">
            <a:solidFill>
              <a:srgbClr val="EA5B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09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E6246A-F0A7-72D5-6A7B-882678328C7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Workflow</a:t>
            </a:r>
            <a:endParaRPr lang="en-PK" sz="2800" i="1" dirty="0">
              <a:solidFill>
                <a:srgbClr val="C00000"/>
              </a:solidFill>
            </a:endParaRPr>
          </a:p>
        </p:txBody>
      </p:sp>
      <p:sp>
        <p:nvSpPr>
          <p:cNvPr id="5" name="Rectangle 4">
            <a:extLst>
              <a:ext uri="{FF2B5EF4-FFF2-40B4-BE49-F238E27FC236}">
                <a16:creationId xmlns:a16="http://schemas.microsoft.com/office/drawing/2014/main" id="{4A9072BD-86AF-36A0-D813-1B0EBD5FCBE2}"/>
              </a:ext>
            </a:extLst>
          </p:cNvPr>
          <p:cNvSpPr/>
          <p:nvPr/>
        </p:nvSpPr>
        <p:spPr>
          <a:xfrm>
            <a:off x="790480"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Epileptic Patients dataset</a:t>
            </a:r>
            <a:endParaRPr lang="en-PK" sz="1600" dirty="0"/>
          </a:p>
        </p:txBody>
      </p:sp>
      <p:sp>
        <p:nvSpPr>
          <p:cNvPr id="6" name="Rectangle 5">
            <a:extLst>
              <a:ext uri="{FF2B5EF4-FFF2-40B4-BE49-F238E27FC236}">
                <a16:creationId xmlns:a16="http://schemas.microsoft.com/office/drawing/2014/main" id="{FF8AADF5-5753-D9FD-E6F4-042955732A85}"/>
              </a:ext>
            </a:extLst>
          </p:cNvPr>
          <p:cNvSpPr/>
          <p:nvPr/>
        </p:nvSpPr>
        <p:spPr>
          <a:xfrm>
            <a:off x="2938368" y="1601499"/>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seizure Events</a:t>
            </a:r>
            <a:endParaRPr lang="en-PK" sz="1600" dirty="0"/>
          </a:p>
        </p:txBody>
      </p:sp>
      <p:cxnSp>
        <p:nvCxnSpPr>
          <p:cNvPr id="7" name="Straight Arrow Connector 6">
            <a:extLst>
              <a:ext uri="{FF2B5EF4-FFF2-40B4-BE49-F238E27FC236}">
                <a16:creationId xmlns:a16="http://schemas.microsoft.com/office/drawing/2014/main" id="{7B9547A5-9CA3-0341-A3F3-14CD3382E15D}"/>
              </a:ext>
            </a:extLst>
          </p:cNvPr>
          <p:cNvCxnSpPr>
            <a:stCxn id="5" idx="3"/>
            <a:endCxn id="6" idx="1"/>
          </p:cNvCxnSpPr>
          <p:nvPr/>
        </p:nvCxnSpPr>
        <p:spPr>
          <a:xfrm>
            <a:off x="2495455" y="1944399"/>
            <a:ext cx="442913"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8" name="Rectangle 7">
            <a:extLst>
              <a:ext uri="{FF2B5EF4-FFF2-40B4-BE49-F238E27FC236}">
                <a16:creationId xmlns:a16="http://schemas.microsoft.com/office/drawing/2014/main" id="{0D68FE72-1144-F363-B883-23C9056B24FA}"/>
              </a:ext>
            </a:extLst>
          </p:cNvPr>
          <p:cNvSpPr/>
          <p:nvPr/>
        </p:nvSpPr>
        <p:spPr>
          <a:xfrm>
            <a:off x="5055299" y="1601499"/>
            <a:ext cx="2223271"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 50% , 70% overlap </a:t>
            </a:r>
            <a:endParaRPr lang="en-PK" sz="1600" dirty="0"/>
          </a:p>
        </p:txBody>
      </p:sp>
      <p:cxnSp>
        <p:nvCxnSpPr>
          <p:cNvPr id="9" name="Straight Arrow Connector 8">
            <a:extLst>
              <a:ext uri="{FF2B5EF4-FFF2-40B4-BE49-F238E27FC236}">
                <a16:creationId xmlns:a16="http://schemas.microsoft.com/office/drawing/2014/main" id="{A678E7B6-5A09-98CB-AA38-D6ECBE3D97B4}"/>
              </a:ext>
            </a:extLst>
          </p:cNvPr>
          <p:cNvCxnSpPr>
            <a:cxnSpLocks/>
            <a:stCxn id="6" idx="3"/>
            <a:endCxn id="8" idx="1"/>
          </p:cNvCxnSpPr>
          <p:nvPr/>
        </p:nvCxnSpPr>
        <p:spPr>
          <a:xfrm>
            <a:off x="4643343" y="1944399"/>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0" name="Rectangle 9">
            <a:extLst>
              <a:ext uri="{FF2B5EF4-FFF2-40B4-BE49-F238E27FC236}">
                <a16:creationId xmlns:a16="http://schemas.microsoft.com/office/drawing/2014/main" id="{1E91075C-E6ED-AE3D-9746-13CF0C35BC4C}"/>
              </a:ext>
            </a:extLst>
          </p:cNvPr>
          <p:cNvSpPr/>
          <p:nvPr/>
        </p:nvSpPr>
        <p:spPr>
          <a:xfrm>
            <a:off x="7905874" y="1601498"/>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 </a:t>
            </a:r>
          </a:p>
          <a:p>
            <a:pPr algn="ctr"/>
            <a:r>
              <a:rPr lang="en-US" sz="1600" dirty="0"/>
              <a:t>TTS-GAN</a:t>
            </a:r>
            <a:endParaRPr lang="en-PK" sz="1600" dirty="0"/>
          </a:p>
        </p:txBody>
      </p:sp>
      <p:cxnSp>
        <p:nvCxnSpPr>
          <p:cNvPr id="11" name="Straight Arrow Connector 10">
            <a:extLst>
              <a:ext uri="{FF2B5EF4-FFF2-40B4-BE49-F238E27FC236}">
                <a16:creationId xmlns:a16="http://schemas.microsoft.com/office/drawing/2014/main" id="{4C35DF6B-2648-A393-71EA-BA7430E80045}"/>
              </a:ext>
            </a:extLst>
          </p:cNvPr>
          <p:cNvCxnSpPr>
            <a:cxnSpLocks/>
            <a:stCxn id="8" idx="3"/>
            <a:endCxn id="10" idx="1"/>
          </p:cNvCxnSpPr>
          <p:nvPr/>
        </p:nvCxnSpPr>
        <p:spPr>
          <a:xfrm flipV="1">
            <a:off x="7278570" y="1944398"/>
            <a:ext cx="627304"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13" name="Straight Arrow Connector 12">
            <a:extLst>
              <a:ext uri="{FF2B5EF4-FFF2-40B4-BE49-F238E27FC236}">
                <a16:creationId xmlns:a16="http://schemas.microsoft.com/office/drawing/2014/main" id="{1DEBB8BE-5D60-24D4-134B-B0B24761E140}"/>
              </a:ext>
            </a:extLst>
          </p:cNvPr>
          <p:cNvCxnSpPr>
            <a:cxnSpLocks/>
            <a:stCxn id="10" idx="3"/>
            <a:endCxn id="14" idx="1"/>
          </p:cNvCxnSpPr>
          <p:nvPr/>
        </p:nvCxnSpPr>
        <p:spPr>
          <a:xfrm>
            <a:off x="8872659" y="1944398"/>
            <a:ext cx="1244361" cy="1"/>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14" name="Rectangle 13">
            <a:extLst>
              <a:ext uri="{FF2B5EF4-FFF2-40B4-BE49-F238E27FC236}">
                <a16:creationId xmlns:a16="http://schemas.microsoft.com/office/drawing/2014/main" id="{B91A4FA1-7E9C-681E-DC3D-DE6864A3E6B4}"/>
              </a:ext>
            </a:extLst>
          </p:cNvPr>
          <p:cNvSpPr/>
          <p:nvPr/>
        </p:nvSpPr>
        <p:spPr>
          <a:xfrm>
            <a:off x="10117020" y="1601499"/>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sp>
        <p:nvSpPr>
          <p:cNvPr id="18" name="Rectangle 17">
            <a:extLst>
              <a:ext uri="{FF2B5EF4-FFF2-40B4-BE49-F238E27FC236}">
                <a16:creationId xmlns:a16="http://schemas.microsoft.com/office/drawing/2014/main" id="{A0305645-7F00-FD09-CFB5-3933AB55DC6C}"/>
              </a:ext>
            </a:extLst>
          </p:cNvPr>
          <p:cNvSpPr/>
          <p:nvPr/>
        </p:nvSpPr>
        <p:spPr>
          <a:xfrm>
            <a:off x="7948944" y="3030742"/>
            <a:ext cx="96678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Training</a:t>
            </a:r>
          </a:p>
          <a:p>
            <a:pPr algn="ctr"/>
            <a:r>
              <a:rPr lang="en-US" sz="1600" dirty="0" err="1"/>
              <a:t>EpilepsyGAN</a:t>
            </a:r>
            <a:endParaRPr lang="en-PK" sz="1600" dirty="0"/>
          </a:p>
        </p:txBody>
      </p:sp>
      <p:cxnSp>
        <p:nvCxnSpPr>
          <p:cNvPr id="20" name="Connector: Elbow 19">
            <a:extLst>
              <a:ext uri="{FF2B5EF4-FFF2-40B4-BE49-F238E27FC236}">
                <a16:creationId xmlns:a16="http://schemas.microsoft.com/office/drawing/2014/main" id="{35D1E982-7D59-3FD1-CD2D-DB808312E05F}"/>
              </a:ext>
            </a:extLst>
          </p:cNvPr>
          <p:cNvCxnSpPr>
            <a:cxnSpLocks/>
            <a:stCxn id="5" idx="2"/>
            <a:endCxn id="23" idx="1"/>
          </p:cNvCxnSpPr>
          <p:nvPr/>
        </p:nvCxnSpPr>
        <p:spPr>
          <a:xfrm rot="16200000" flipH="1">
            <a:off x="1703939" y="2226328"/>
            <a:ext cx="1092495" cy="1214436"/>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80D1BE-4A8C-B352-0153-D130F3B62428}"/>
              </a:ext>
            </a:extLst>
          </p:cNvPr>
          <p:cNvSpPr/>
          <p:nvPr/>
        </p:nvSpPr>
        <p:spPr>
          <a:xfrm>
            <a:off x="4974335" y="3036894"/>
            <a:ext cx="2223271" cy="68580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Windowing 10s</a:t>
            </a:r>
          </a:p>
          <a:p>
            <a:pPr algn="ctr"/>
            <a:r>
              <a:rPr lang="en-US" sz="1600" dirty="0"/>
              <a:t>0%  overlap </a:t>
            </a:r>
            <a:endParaRPr lang="en-PK" sz="1600" dirty="0"/>
          </a:p>
        </p:txBody>
      </p:sp>
      <p:sp>
        <p:nvSpPr>
          <p:cNvPr id="23" name="Rectangle 22">
            <a:extLst>
              <a:ext uri="{FF2B5EF4-FFF2-40B4-BE49-F238E27FC236}">
                <a16:creationId xmlns:a16="http://schemas.microsoft.com/office/drawing/2014/main" id="{AFB51085-B8DC-F102-91B5-BFABBE3CCDAE}"/>
              </a:ext>
            </a:extLst>
          </p:cNvPr>
          <p:cNvSpPr/>
          <p:nvPr/>
        </p:nvSpPr>
        <p:spPr>
          <a:xfrm>
            <a:off x="2857404" y="3036894"/>
            <a:ext cx="1704975"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Extraction of non-seizure Events</a:t>
            </a:r>
            <a:endParaRPr lang="en-PK" sz="1600" dirty="0"/>
          </a:p>
        </p:txBody>
      </p:sp>
      <p:cxnSp>
        <p:nvCxnSpPr>
          <p:cNvPr id="25" name="Straight Arrow Connector 24">
            <a:extLst>
              <a:ext uri="{FF2B5EF4-FFF2-40B4-BE49-F238E27FC236}">
                <a16:creationId xmlns:a16="http://schemas.microsoft.com/office/drawing/2014/main" id="{65A0AECA-7990-5FD1-69C7-400B532AD916}"/>
              </a:ext>
            </a:extLst>
          </p:cNvPr>
          <p:cNvCxnSpPr>
            <a:cxnSpLocks/>
          </p:cNvCxnSpPr>
          <p:nvPr/>
        </p:nvCxnSpPr>
        <p:spPr>
          <a:xfrm>
            <a:off x="4562379" y="3376913"/>
            <a:ext cx="411956"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F93C8567-0C42-E219-1240-8718E264D40F}"/>
              </a:ext>
            </a:extLst>
          </p:cNvPr>
          <p:cNvCxnSpPr>
            <a:cxnSpLocks/>
            <a:stCxn id="21" idx="3"/>
            <a:endCxn id="18" idx="1"/>
          </p:cNvCxnSpPr>
          <p:nvPr/>
        </p:nvCxnSpPr>
        <p:spPr>
          <a:xfrm flipV="1">
            <a:off x="7197606" y="3373642"/>
            <a:ext cx="751338" cy="6153"/>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cxnSp>
        <p:nvCxnSpPr>
          <p:cNvPr id="37" name="Connector: Elbow 36">
            <a:extLst>
              <a:ext uri="{FF2B5EF4-FFF2-40B4-BE49-F238E27FC236}">
                <a16:creationId xmlns:a16="http://schemas.microsoft.com/office/drawing/2014/main" id="{C4F813FC-99AA-2141-FDC1-A61AE3D2A48F}"/>
              </a:ext>
            </a:extLst>
          </p:cNvPr>
          <p:cNvCxnSpPr>
            <a:stCxn id="8" idx="2"/>
            <a:endCxn id="18" idx="0"/>
          </p:cNvCxnSpPr>
          <p:nvPr/>
        </p:nvCxnSpPr>
        <p:spPr>
          <a:xfrm rot="16200000" flipH="1">
            <a:off x="6927915" y="1526319"/>
            <a:ext cx="743443" cy="226540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C20351F4-C7F2-8B91-9066-43AC89636AA0}"/>
              </a:ext>
            </a:extLst>
          </p:cNvPr>
          <p:cNvSpPr/>
          <p:nvPr/>
        </p:nvSpPr>
        <p:spPr>
          <a:xfrm>
            <a:off x="10117020" y="3030742"/>
            <a:ext cx="1350986" cy="6858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Synthetic Seizures data</a:t>
            </a:r>
            <a:endParaRPr lang="en-PK" sz="1600" dirty="0"/>
          </a:p>
        </p:txBody>
      </p:sp>
      <p:cxnSp>
        <p:nvCxnSpPr>
          <p:cNvPr id="44" name="Straight Arrow Connector 43">
            <a:extLst>
              <a:ext uri="{FF2B5EF4-FFF2-40B4-BE49-F238E27FC236}">
                <a16:creationId xmlns:a16="http://schemas.microsoft.com/office/drawing/2014/main" id="{D4C207ED-0C42-90CB-2CBE-866403AF9439}"/>
              </a:ext>
            </a:extLst>
          </p:cNvPr>
          <p:cNvCxnSpPr>
            <a:cxnSpLocks/>
            <a:stCxn id="18" idx="3"/>
            <a:endCxn id="43" idx="1"/>
          </p:cNvCxnSpPr>
          <p:nvPr/>
        </p:nvCxnSpPr>
        <p:spPr>
          <a:xfrm>
            <a:off x="8915729" y="3373642"/>
            <a:ext cx="1201291" cy="0"/>
          </a:xfrm>
          <a:prstGeom prst="straightConnector1">
            <a:avLst/>
          </a:prstGeom>
          <a:ln>
            <a:solidFill>
              <a:srgbClr val="C00000"/>
            </a:solidFill>
            <a:tailEnd type="triangle"/>
          </a:ln>
        </p:spPr>
        <p:style>
          <a:lnRef idx="2">
            <a:schemeClr val="accent1"/>
          </a:lnRef>
          <a:fillRef idx="1">
            <a:schemeClr val="lt1"/>
          </a:fillRef>
          <a:effectRef idx="0">
            <a:schemeClr val="accent1"/>
          </a:effectRef>
          <a:fontRef idx="minor">
            <a:schemeClr val="dk1"/>
          </a:fontRef>
        </p:style>
      </p:cxnSp>
      <p:sp>
        <p:nvSpPr>
          <p:cNvPr id="48" name="Content Placeholder 2">
            <a:extLst>
              <a:ext uri="{FF2B5EF4-FFF2-40B4-BE49-F238E27FC236}">
                <a16:creationId xmlns:a16="http://schemas.microsoft.com/office/drawing/2014/main" id="{26A4B6BE-34C3-C665-BE49-6E04A49CA589}"/>
              </a:ext>
            </a:extLst>
          </p:cNvPr>
          <p:cNvSpPr txBox="1">
            <a:spLocks/>
          </p:cNvSpPr>
          <p:nvPr/>
        </p:nvSpPr>
        <p:spPr>
          <a:xfrm>
            <a:off x="790480" y="4754465"/>
            <a:ext cx="10515600" cy="10310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Synthetic Seizure data = Synthetic 3-D acceleration (x, y, z)  seizure samples</a:t>
            </a:r>
            <a:endParaRPr lang="en-PK" sz="1800" dirty="0"/>
          </a:p>
        </p:txBody>
      </p:sp>
      <p:sp>
        <p:nvSpPr>
          <p:cNvPr id="12" name="Slide Number Placeholder 1">
            <a:extLst>
              <a:ext uri="{FF2B5EF4-FFF2-40B4-BE49-F238E27FC236}">
                <a16:creationId xmlns:a16="http://schemas.microsoft.com/office/drawing/2014/main" id="{CC7A280B-79D8-3E7C-8FF8-53BBD31D2ECD}"/>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35</a:t>
            </a:fld>
            <a:endParaRPr lang="en-US" dirty="0"/>
          </a:p>
        </p:txBody>
      </p:sp>
    </p:spTree>
    <p:extLst>
      <p:ext uri="{BB962C8B-B14F-4D97-AF65-F5344CB8AC3E}">
        <p14:creationId xmlns:p14="http://schemas.microsoft.com/office/powerpoint/2010/main" val="169970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strVal val="#ppt_w*0.70"/>
                                          </p:val>
                                        </p:tav>
                                        <p:tav tm="100000">
                                          <p:val>
                                            <p:strVal val="#ppt_w"/>
                                          </p:val>
                                        </p:tav>
                                      </p:tavLst>
                                    </p:anim>
                                    <p:anim calcmode="lin" valueType="num">
                                      <p:cBhvr>
                                        <p:cTn id="55" dur="1000" fill="hold"/>
                                        <p:tgtEl>
                                          <p:spTgt spid="20"/>
                                        </p:tgtEl>
                                        <p:attrNameLst>
                                          <p:attrName>ppt_h</p:attrName>
                                        </p:attrNameLst>
                                      </p:cBhvr>
                                      <p:tavLst>
                                        <p:tav tm="0">
                                          <p:val>
                                            <p:strVal val="#ppt_h"/>
                                          </p:val>
                                        </p:tav>
                                        <p:tav tm="100000">
                                          <p:val>
                                            <p:strVal val="#ppt_h"/>
                                          </p:val>
                                        </p:tav>
                                      </p:tavLst>
                                    </p:anim>
                                    <p:animEffect transition="in" filter="fade">
                                      <p:cBhvr>
                                        <p:cTn id="56" dur="1000"/>
                                        <p:tgtEl>
                                          <p:spTgt spid="20"/>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1000" fill="hold"/>
                                        <p:tgtEl>
                                          <p:spTgt spid="23"/>
                                        </p:tgtEl>
                                        <p:attrNameLst>
                                          <p:attrName>ppt_w</p:attrName>
                                        </p:attrNameLst>
                                      </p:cBhvr>
                                      <p:tavLst>
                                        <p:tav tm="0">
                                          <p:val>
                                            <p:strVal val="#ppt_w*0.70"/>
                                          </p:val>
                                        </p:tav>
                                        <p:tav tm="100000">
                                          <p:val>
                                            <p:strVal val="#ppt_w"/>
                                          </p:val>
                                        </p:tav>
                                      </p:tavLst>
                                    </p:anim>
                                    <p:anim calcmode="lin" valueType="num">
                                      <p:cBhvr>
                                        <p:cTn id="60" dur="1000" fill="hold"/>
                                        <p:tgtEl>
                                          <p:spTgt spid="23"/>
                                        </p:tgtEl>
                                        <p:attrNameLst>
                                          <p:attrName>ppt_h</p:attrName>
                                        </p:attrNameLst>
                                      </p:cBhvr>
                                      <p:tavLst>
                                        <p:tav tm="0">
                                          <p:val>
                                            <p:strVal val="#ppt_h"/>
                                          </p:val>
                                        </p:tav>
                                        <p:tav tm="100000">
                                          <p:val>
                                            <p:strVal val="#ppt_h"/>
                                          </p:val>
                                        </p:tav>
                                      </p:tavLst>
                                    </p:anim>
                                    <p:animEffect transition="in" filter="fade">
                                      <p:cBhvr>
                                        <p:cTn id="61" dur="1000"/>
                                        <p:tgtEl>
                                          <p:spTgt spid="23"/>
                                        </p:tgtEl>
                                      </p:cBhvr>
                                    </p:animEffect>
                                  </p:childTnLst>
                                </p:cTn>
                              </p:par>
                              <p:par>
                                <p:cTn id="62" presetID="55"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1000" fill="hold"/>
                                        <p:tgtEl>
                                          <p:spTgt spid="25"/>
                                        </p:tgtEl>
                                        <p:attrNameLst>
                                          <p:attrName>ppt_w</p:attrName>
                                        </p:attrNameLst>
                                      </p:cBhvr>
                                      <p:tavLst>
                                        <p:tav tm="0">
                                          <p:val>
                                            <p:strVal val="#ppt_w*0.70"/>
                                          </p:val>
                                        </p:tav>
                                        <p:tav tm="100000">
                                          <p:val>
                                            <p:strVal val="#ppt_w"/>
                                          </p:val>
                                        </p:tav>
                                      </p:tavLst>
                                    </p:anim>
                                    <p:anim calcmode="lin" valueType="num">
                                      <p:cBhvr>
                                        <p:cTn id="65" dur="1000" fill="hold"/>
                                        <p:tgtEl>
                                          <p:spTgt spid="25"/>
                                        </p:tgtEl>
                                        <p:attrNameLst>
                                          <p:attrName>ppt_h</p:attrName>
                                        </p:attrNameLst>
                                      </p:cBhvr>
                                      <p:tavLst>
                                        <p:tav tm="0">
                                          <p:val>
                                            <p:strVal val="#ppt_h"/>
                                          </p:val>
                                        </p:tav>
                                        <p:tav tm="100000">
                                          <p:val>
                                            <p:strVal val="#ppt_h"/>
                                          </p:val>
                                        </p:tav>
                                      </p:tavLst>
                                    </p:anim>
                                    <p:animEffect transition="in" filter="fade">
                                      <p:cBhvr>
                                        <p:cTn id="66" dur="1000"/>
                                        <p:tgtEl>
                                          <p:spTgt spid="25"/>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1000" fill="hold"/>
                                        <p:tgtEl>
                                          <p:spTgt spid="21"/>
                                        </p:tgtEl>
                                        <p:attrNameLst>
                                          <p:attrName>ppt_w</p:attrName>
                                        </p:attrNameLst>
                                      </p:cBhvr>
                                      <p:tavLst>
                                        <p:tav tm="0">
                                          <p:val>
                                            <p:strVal val="#ppt_w*0.70"/>
                                          </p:val>
                                        </p:tav>
                                        <p:tav tm="100000">
                                          <p:val>
                                            <p:strVal val="#ppt_w"/>
                                          </p:val>
                                        </p:tav>
                                      </p:tavLst>
                                    </p:anim>
                                    <p:anim calcmode="lin" valueType="num">
                                      <p:cBhvr>
                                        <p:cTn id="70" dur="1000" fill="hold"/>
                                        <p:tgtEl>
                                          <p:spTgt spid="21"/>
                                        </p:tgtEl>
                                        <p:attrNameLst>
                                          <p:attrName>ppt_h</p:attrName>
                                        </p:attrNameLst>
                                      </p:cBhvr>
                                      <p:tavLst>
                                        <p:tav tm="0">
                                          <p:val>
                                            <p:strVal val="#ppt_h"/>
                                          </p:val>
                                        </p:tav>
                                        <p:tav tm="100000">
                                          <p:val>
                                            <p:strVal val="#ppt_h"/>
                                          </p:val>
                                        </p:tav>
                                      </p:tavLst>
                                    </p:anim>
                                    <p:animEffect transition="in" filter="fade">
                                      <p:cBhvr>
                                        <p:cTn id="71" dur="1000"/>
                                        <p:tgtEl>
                                          <p:spTgt spid="21"/>
                                        </p:tgtEl>
                                      </p:cBhvr>
                                    </p:animEffect>
                                  </p:childTnLst>
                                </p:cTn>
                              </p:par>
                              <p:par>
                                <p:cTn id="72" presetID="55"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1000" fill="hold"/>
                                        <p:tgtEl>
                                          <p:spTgt spid="37"/>
                                        </p:tgtEl>
                                        <p:attrNameLst>
                                          <p:attrName>ppt_w</p:attrName>
                                        </p:attrNameLst>
                                      </p:cBhvr>
                                      <p:tavLst>
                                        <p:tav tm="0">
                                          <p:val>
                                            <p:strVal val="#ppt_w*0.70"/>
                                          </p:val>
                                        </p:tav>
                                        <p:tav tm="100000">
                                          <p:val>
                                            <p:strVal val="#ppt_w"/>
                                          </p:val>
                                        </p:tav>
                                      </p:tavLst>
                                    </p:anim>
                                    <p:anim calcmode="lin" valueType="num">
                                      <p:cBhvr>
                                        <p:cTn id="75" dur="1000" fill="hold"/>
                                        <p:tgtEl>
                                          <p:spTgt spid="37"/>
                                        </p:tgtEl>
                                        <p:attrNameLst>
                                          <p:attrName>ppt_h</p:attrName>
                                        </p:attrNameLst>
                                      </p:cBhvr>
                                      <p:tavLst>
                                        <p:tav tm="0">
                                          <p:val>
                                            <p:strVal val="#ppt_h"/>
                                          </p:val>
                                        </p:tav>
                                        <p:tav tm="100000">
                                          <p:val>
                                            <p:strVal val="#ppt_h"/>
                                          </p:val>
                                        </p:tav>
                                      </p:tavLst>
                                    </p:anim>
                                    <p:animEffect transition="in" filter="fade">
                                      <p:cBhvr>
                                        <p:cTn id="76" dur="1000"/>
                                        <p:tgtEl>
                                          <p:spTgt spid="37"/>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1000" fill="hold"/>
                                        <p:tgtEl>
                                          <p:spTgt spid="18"/>
                                        </p:tgtEl>
                                        <p:attrNameLst>
                                          <p:attrName>ppt_w</p:attrName>
                                        </p:attrNameLst>
                                      </p:cBhvr>
                                      <p:tavLst>
                                        <p:tav tm="0">
                                          <p:val>
                                            <p:strVal val="#ppt_w*0.70"/>
                                          </p:val>
                                        </p:tav>
                                        <p:tav tm="100000">
                                          <p:val>
                                            <p:strVal val="#ppt_w"/>
                                          </p:val>
                                        </p:tav>
                                      </p:tavLst>
                                    </p:anim>
                                    <p:anim calcmode="lin" valueType="num">
                                      <p:cBhvr>
                                        <p:cTn id="80" dur="1000" fill="hold"/>
                                        <p:tgtEl>
                                          <p:spTgt spid="18"/>
                                        </p:tgtEl>
                                        <p:attrNameLst>
                                          <p:attrName>ppt_h</p:attrName>
                                        </p:attrNameLst>
                                      </p:cBhvr>
                                      <p:tavLst>
                                        <p:tav tm="0">
                                          <p:val>
                                            <p:strVal val="#ppt_h"/>
                                          </p:val>
                                        </p:tav>
                                        <p:tav tm="100000">
                                          <p:val>
                                            <p:strVal val="#ppt_h"/>
                                          </p:val>
                                        </p:tav>
                                      </p:tavLst>
                                    </p:anim>
                                    <p:animEffect transition="in" filter="fade">
                                      <p:cBhvr>
                                        <p:cTn id="81" dur="1000"/>
                                        <p:tgtEl>
                                          <p:spTgt spid="18"/>
                                        </p:tgtEl>
                                      </p:cBhvr>
                                    </p:animEffect>
                                  </p:childTnLst>
                                </p:cTn>
                              </p:par>
                              <p:par>
                                <p:cTn id="82" presetID="55"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1000" fill="hold"/>
                                        <p:tgtEl>
                                          <p:spTgt spid="28"/>
                                        </p:tgtEl>
                                        <p:attrNameLst>
                                          <p:attrName>ppt_w</p:attrName>
                                        </p:attrNameLst>
                                      </p:cBhvr>
                                      <p:tavLst>
                                        <p:tav tm="0">
                                          <p:val>
                                            <p:strVal val="#ppt_w*0.70"/>
                                          </p:val>
                                        </p:tav>
                                        <p:tav tm="100000">
                                          <p:val>
                                            <p:strVal val="#ppt_w"/>
                                          </p:val>
                                        </p:tav>
                                      </p:tavLst>
                                    </p:anim>
                                    <p:anim calcmode="lin" valueType="num">
                                      <p:cBhvr>
                                        <p:cTn id="85" dur="1000" fill="hold"/>
                                        <p:tgtEl>
                                          <p:spTgt spid="28"/>
                                        </p:tgtEl>
                                        <p:attrNameLst>
                                          <p:attrName>ppt_h</p:attrName>
                                        </p:attrNameLst>
                                      </p:cBhvr>
                                      <p:tavLst>
                                        <p:tav tm="0">
                                          <p:val>
                                            <p:strVal val="#ppt_h"/>
                                          </p:val>
                                        </p:tav>
                                        <p:tav tm="100000">
                                          <p:val>
                                            <p:strVal val="#ppt_h"/>
                                          </p:val>
                                        </p:tav>
                                      </p:tavLst>
                                    </p:anim>
                                    <p:animEffect transition="in" filter="fade">
                                      <p:cBhvr>
                                        <p:cTn id="86" dur="1000"/>
                                        <p:tgtEl>
                                          <p:spTgt spid="28"/>
                                        </p:tgtEl>
                                      </p:cBhvr>
                                    </p:animEffect>
                                  </p:childTnLst>
                                </p:cTn>
                              </p:par>
                              <p:par>
                                <p:cTn id="87" presetID="55"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p:cTn id="89" dur="1000" fill="hold"/>
                                        <p:tgtEl>
                                          <p:spTgt spid="44"/>
                                        </p:tgtEl>
                                        <p:attrNameLst>
                                          <p:attrName>ppt_w</p:attrName>
                                        </p:attrNameLst>
                                      </p:cBhvr>
                                      <p:tavLst>
                                        <p:tav tm="0">
                                          <p:val>
                                            <p:strVal val="#ppt_w*0.70"/>
                                          </p:val>
                                        </p:tav>
                                        <p:tav tm="100000">
                                          <p:val>
                                            <p:strVal val="#ppt_w"/>
                                          </p:val>
                                        </p:tav>
                                      </p:tavLst>
                                    </p:anim>
                                    <p:anim calcmode="lin" valueType="num">
                                      <p:cBhvr>
                                        <p:cTn id="90" dur="1000" fill="hold"/>
                                        <p:tgtEl>
                                          <p:spTgt spid="44"/>
                                        </p:tgtEl>
                                        <p:attrNameLst>
                                          <p:attrName>ppt_h</p:attrName>
                                        </p:attrNameLst>
                                      </p:cBhvr>
                                      <p:tavLst>
                                        <p:tav tm="0">
                                          <p:val>
                                            <p:strVal val="#ppt_h"/>
                                          </p:val>
                                        </p:tav>
                                        <p:tav tm="100000">
                                          <p:val>
                                            <p:strVal val="#ppt_h"/>
                                          </p:val>
                                        </p:tav>
                                      </p:tavLst>
                                    </p:anim>
                                    <p:animEffect transition="in" filter="fade">
                                      <p:cBhvr>
                                        <p:cTn id="91" dur="1000"/>
                                        <p:tgtEl>
                                          <p:spTgt spid="44"/>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 calcmode="lin" valueType="num">
                                      <p:cBhvr>
                                        <p:cTn id="94" dur="1000" fill="hold"/>
                                        <p:tgtEl>
                                          <p:spTgt spid="43"/>
                                        </p:tgtEl>
                                        <p:attrNameLst>
                                          <p:attrName>ppt_w</p:attrName>
                                        </p:attrNameLst>
                                      </p:cBhvr>
                                      <p:tavLst>
                                        <p:tav tm="0">
                                          <p:val>
                                            <p:strVal val="#ppt_w*0.70"/>
                                          </p:val>
                                        </p:tav>
                                        <p:tav tm="100000">
                                          <p:val>
                                            <p:strVal val="#ppt_w"/>
                                          </p:val>
                                        </p:tav>
                                      </p:tavLst>
                                    </p:anim>
                                    <p:anim calcmode="lin" valueType="num">
                                      <p:cBhvr>
                                        <p:cTn id="95" dur="1000" fill="hold"/>
                                        <p:tgtEl>
                                          <p:spTgt spid="43"/>
                                        </p:tgtEl>
                                        <p:attrNameLst>
                                          <p:attrName>ppt_h</p:attrName>
                                        </p:attrNameLst>
                                      </p:cBhvr>
                                      <p:tavLst>
                                        <p:tav tm="0">
                                          <p:val>
                                            <p:strVal val="#ppt_h"/>
                                          </p:val>
                                        </p:tav>
                                        <p:tav tm="100000">
                                          <p:val>
                                            <p:strVal val="#ppt_h"/>
                                          </p:val>
                                        </p:tav>
                                      </p:tavLst>
                                    </p:anim>
                                    <p:animEffect transition="in" filter="fade">
                                      <p:cBhvr>
                                        <p:cTn id="96" dur="10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down)">
                                      <p:cBhvr>
                                        <p:cTn id="10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4" grpId="0" animBg="1"/>
      <p:bldP spid="18" grpId="0" animBg="1"/>
      <p:bldP spid="21" grpId="0" animBg="1"/>
      <p:bldP spid="23" grpId="0" animBg="1"/>
      <p:bldP spid="43" grpId="0" animBg="1"/>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D5ABD80-5B7C-D1C4-6FC9-2C2BF2FEFE40}"/>
              </a:ext>
            </a:extLst>
          </p:cNvPr>
          <p:cNvGraphicFramePr>
            <a:graphicFrameLocks noGrp="1"/>
          </p:cNvGraphicFramePr>
          <p:nvPr>
            <p:extLst>
              <p:ext uri="{D42A27DB-BD31-4B8C-83A1-F6EECF244321}">
                <p14:modId xmlns:p14="http://schemas.microsoft.com/office/powerpoint/2010/main" val="2814931969"/>
              </p:ext>
            </p:extLst>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graphicFrame>
        <p:nvGraphicFramePr>
          <p:cNvPr id="7" name="Table 6">
            <a:extLst>
              <a:ext uri="{FF2B5EF4-FFF2-40B4-BE49-F238E27FC236}">
                <a16:creationId xmlns:a16="http://schemas.microsoft.com/office/drawing/2014/main" id="{3D679F46-B3C8-620D-813A-2F3759D471F2}"/>
              </a:ext>
            </a:extLst>
          </p:cNvPr>
          <p:cNvGraphicFramePr>
            <a:graphicFrameLocks noGrp="1"/>
          </p:cNvGraphicFramePr>
          <p:nvPr>
            <p:extLst>
              <p:ext uri="{D42A27DB-BD31-4B8C-83A1-F6EECF244321}">
                <p14:modId xmlns:p14="http://schemas.microsoft.com/office/powerpoint/2010/main" val="2762000563"/>
              </p:ext>
            </p:extLst>
          </p:nvPr>
        </p:nvGraphicFramePr>
        <p:xfrm>
          <a:off x="1487387" y="2125655"/>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8" name="Title 1">
            <a:extLst>
              <a:ext uri="{FF2B5EF4-FFF2-40B4-BE49-F238E27FC236}">
                <a16:creationId xmlns:a16="http://schemas.microsoft.com/office/drawing/2014/main" id="{712DC600-A554-1DC9-3432-E9FDB5779E1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GANS – </a:t>
            </a:r>
            <a:r>
              <a:rPr lang="en-US" sz="2800" i="1" dirty="0">
                <a:solidFill>
                  <a:srgbClr val="C00000"/>
                </a:solidFill>
              </a:rPr>
              <a:t>Training</a:t>
            </a:r>
            <a:endParaRPr lang="en-PK" sz="2800" i="1" dirty="0">
              <a:solidFill>
                <a:srgbClr val="C00000"/>
              </a:solidFill>
            </a:endParaRPr>
          </a:p>
        </p:txBody>
      </p:sp>
      <p:sp>
        <p:nvSpPr>
          <p:cNvPr id="9" name="TextBox 8">
            <a:extLst>
              <a:ext uri="{FF2B5EF4-FFF2-40B4-BE49-F238E27FC236}">
                <a16:creationId xmlns:a16="http://schemas.microsoft.com/office/drawing/2014/main" id="{B7925569-104B-79DC-49EB-264EC8C9D4AC}"/>
              </a:ext>
            </a:extLst>
          </p:cNvPr>
          <p:cNvSpPr txBox="1"/>
          <p:nvPr/>
        </p:nvSpPr>
        <p:spPr>
          <a:xfrm>
            <a:off x="2233061" y="1617044"/>
            <a:ext cx="1218988" cy="369332"/>
          </a:xfrm>
          <a:prstGeom prst="rect">
            <a:avLst/>
          </a:prstGeom>
          <a:noFill/>
        </p:spPr>
        <p:txBody>
          <a:bodyPr wrap="none" rtlCol="0">
            <a:spAutoFit/>
          </a:bodyPr>
          <a:lstStyle/>
          <a:p>
            <a:r>
              <a:rPr lang="en-US" dirty="0"/>
              <a:t>TTS – GAN </a:t>
            </a:r>
          </a:p>
        </p:txBody>
      </p:sp>
      <p:sp>
        <p:nvSpPr>
          <p:cNvPr id="10" name="TextBox 9">
            <a:extLst>
              <a:ext uri="{FF2B5EF4-FFF2-40B4-BE49-F238E27FC236}">
                <a16:creationId xmlns:a16="http://schemas.microsoft.com/office/drawing/2014/main" id="{BE433A74-6537-314D-4E8C-43BD94B0DDF5}"/>
              </a:ext>
            </a:extLst>
          </p:cNvPr>
          <p:cNvSpPr txBox="1"/>
          <p:nvPr/>
        </p:nvSpPr>
        <p:spPr>
          <a:xfrm>
            <a:off x="7785234" y="1617044"/>
            <a:ext cx="1484189" cy="369332"/>
          </a:xfrm>
          <a:prstGeom prst="rect">
            <a:avLst/>
          </a:prstGeom>
          <a:noFill/>
        </p:spPr>
        <p:txBody>
          <a:bodyPr wrap="none" rtlCol="0">
            <a:spAutoFit/>
          </a:bodyPr>
          <a:lstStyle/>
          <a:p>
            <a:r>
              <a:rPr lang="en-US" dirty="0" err="1"/>
              <a:t>EpilepsyGAN</a:t>
            </a:r>
            <a:r>
              <a:rPr lang="en-US" dirty="0"/>
              <a:t> </a:t>
            </a:r>
          </a:p>
        </p:txBody>
      </p:sp>
    </p:spTree>
    <p:extLst>
      <p:ext uri="{BB962C8B-B14F-4D97-AF65-F5344CB8AC3E}">
        <p14:creationId xmlns:p14="http://schemas.microsoft.com/office/powerpoint/2010/main" val="1170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anim calcmode="lin" valueType="num">
                                      <p:cBhvr>
                                        <p:cTn id="20" dur="750" fill="hold"/>
                                        <p:tgtEl>
                                          <p:spTgt spid="7"/>
                                        </p:tgtEl>
                                        <p:attrNameLst>
                                          <p:attrName>ppt_x</p:attrName>
                                        </p:attrNameLst>
                                      </p:cBhvr>
                                      <p:tavLst>
                                        <p:tav tm="0">
                                          <p:val>
                                            <p:strVal val="#ppt_x"/>
                                          </p:val>
                                        </p:tav>
                                        <p:tav tm="100000">
                                          <p:val>
                                            <p:strVal val="#ppt_x"/>
                                          </p:val>
                                        </p:tav>
                                      </p:tavLst>
                                    </p:anim>
                                    <p:anim calcmode="lin" valueType="num">
                                      <p:cBhvr>
                                        <p:cTn id="21"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C32AD-02D7-A4B9-D9AB-27F80C4728AC}"/>
              </a:ext>
            </a:extLst>
          </p:cNvPr>
          <p:cNvSpPr>
            <a:spLocks noGrp="1"/>
          </p:cNvSpPr>
          <p:nvPr>
            <p:ph type="sldNum" sz="quarter" idx="12"/>
          </p:nvPr>
        </p:nvSpPr>
        <p:spPr/>
        <p:txBody>
          <a:bodyPr/>
          <a:lstStyle/>
          <a:p>
            <a:fld id="{DD1E569C-6996-4655-AE61-0CBDD2FB8DB6}" type="slidenum">
              <a:rPr lang="en-PK" smtClean="0"/>
              <a:t>37</a:t>
            </a:fld>
            <a:endParaRPr lang="en-PK"/>
          </a:p>
        </p:txBody>
      </p:sp>
      <p:sp>
        <p:nvSpPr>
          <p:cNvPr id="7" name="TextBox 6">
            <a:extLst>
              <a:ext uri="{FF2B5EF4-FFF2-40B4-BE49-F238E27FC236}">
                <a16:creationId xmlns:a16="http://schemas.microsoft.com/office/drawing/2014/main" id="{281272EC-0ACC-67CB-1EB6-3685259BECFA}"/>
              </a:ext>
            </a:extLst>
          </p:cNvPr>
          <p:cNvSpPr txBox="1"/>
          <p:nvPr/>
        </p:nvSpPr>
        <p:spPr>
          <a:xfrm>
            <a:off x="1174786" y="1370616"/>
            <a:ext cx="9486900" cy="4116768"/>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sz="1600" b="1" dirty="0"/>
              <a:t>Dynamic Time Warping (DTW)</a:t>
            </a:r>
          </a:p>
          <a:p>
            <a:pPr marL="742950" lvl="1" indent="-285750">
              <a:lnSpc>
                <a:spcPct val="150000"/>
              </a:lnSpc>
              <a:buClr>
                <a:srgbClr val="C00000"/>
              </a:buClr>
              <a:buSzPct val="100000"/>
              <a:buFont typeface="Wingdings" panose="05000000000000000000" pitchFamily="2" charset="2"/>
              <a:buChar char="§"/>
            </a:pPr>
            <a:r>
              <a:rPr lang="en-US" sz="1600" dirty="0"/>
              <a:t>Measures the similarity between two-time series signals by </a:t>
            </a:r>
            <a:r>
              <a:rPr lang="en-US" sz="1600" dirty="0">
                <a:effectLst/>
                <a:latin typeface="Calibri" panose="020F0502020204030204" pitchFamily="34" charset="0"/>
                <a:ea typeface="Calibri" panose="020F0502020204030204" pitchFamily="34" charset="0"/>
                <a:cs typeface="Times New Roman" panose="02020603050405020304" pitchFamily="18" charset="0"/>
              </a:rPr>
              <a:t>finding the optimal alignment of the two signals such that the difference between them is minimized</a:t>
            </a:r>
            <a:endParaRPr lang="en-US" sz="1600" dirty="0"/>
          </a:p>
          <a:p>
            <a:pPr marL="285750" indent="-285750">
              <a:lnSpc>
                <a:spcPct val="150000"/>
              </a:lnSpc>
              <a:buClr>
                <a:srgbClr val="C00000"/>
              </a:buClr>
              <a:buSzPct val="100000"/>
              <a:buFont typeface="Wingdings" panose="05000000000000000000" pitchFamily="2" charset="2"/>
              <a:buChar char="§"/>
            </a:pPr>
            <a:r>
              <a:rPr lang="en-US" sz="1600" b="1" dirty="0"/>
              <a:t>Cosine Similarity</a:t>
            </a:r>
          </a:p>
          <a:p>
            <a:pPr marL="742950" lvl="1" indent="-285750">
              <a:lnSpc>
                <a:spcPct val="150000"/>
              </a:lnSpc>
              <a:buClr>
                <a:srgbClr val="C00000"/>
              </a:buClr>
              <a:buSzPct val="100000"/>
              <a:buFont typeface="Wingdings" panose="05000000000000000000" pitchFamily="2" charset="2"/>
              <a:buChar char="§"/>
            </a:pPr>
            <a:r>
              <a:rPr lang="en-US" sz="1600" dirty="0"/>
              <a:t>Calculated between the feature vectors of two time series and measures the similarity by calculating the cosine of the angle between them</a:t>
            </a:r>
          </a:p>
          <a:p>
            <a:pPr marL="285750" indent="-285750">
              <a:lnSpc>
                <a:spcPct val="150000"/>
              </a:lnSpc>
              <a:buClr>
                <a:srgbClr val="C00000"/>
              </a:buClr>
              <a:buSzPct val="100000"/>
              <a:buFont typeface="Wingdings" panose="05000000000000000000" pitchFamily="2" charset="2"/>
              <a:buChar char="§"/>
            </a:pPr>
            <a:r>
              <a:rPr lang="en-US" sz="1600" b="1" dirty="0"/>
              <a:t>Mean Squared Error</a:t>
            </a:r>
          </a:p>
          <a:p>
            <a:pPr marL="742950" lvl="1" indent="-285750">
              <a:lnSpc>
                <a:spcPct val="150000"/>
              </a:lnSpc>
              <a:buClr>
                <a:srgbClr val="C00000"/>
              </a:buClr>
              <a:buSzPct val="100000"/>
              <a:buFont typeface="Wingdings" panose="05000000000000000000" pitchFamily="2" charset="2"/>
              <a:buChar char="§"/>
            </a:pPr>
            <a:r>
              <a:rPr lang="en-US" sz="1600" dirty="0"/>
              <a:t>Assesses the difference between the real and synthetic values of a time series at each time point. The lower MSE value refers to the higher similarity between the two-time series</a:t>
            </a:r>
          </a:p>
          <a:p>
            <a:pPr marL="285750" indent="-285750">
              <a:lnSpc>
                <a:spcPct val="150000"/>
              </a:lnSpc>
              <a:buClr>
                <a:srgbClr val="C00000"/>
              </a:buClr>
              <a:buSzPct val="100000"/>
              <a:buFont typeface="Wingdings" panose="05000000000000000000" pitchFamily="2" charset="2"/>
              <a:buChar char="§"/>
            </a:pPr>
            <a:r>
              <a:rPr lang="en-US" sz="1600" b="1" dirty="0"/>
              <a:t>PCA and t-SNE</a:t>
            </a:r>
          </a:p>
          <a:p>
            <a:pPr marL="742950" lvl="1" indent="-285750">
              <a:lnSpc>
                <a:spcPct val="150000"/>
              </a:lnSpc>
              <a:buClr>
                <a:srgbClr val="C00000"/>
              </a:buClr>
              <a:buSzPct val="100000"/>
              <a:buFont typeface="Arial" panose="020B0604020202020204" pitchFamily="34" charset="0"/>
              <a:buChar char="•"/>
            </a:pPr>
            <a:r>
              <a:rPr lang="en-US" sz="1600" dirty="0"/>
              <a:t>Visualizing the distribution of higher dimensional data in a two-dimensional space</a:t>
            </a:r>
          </a:p>
        </p:txBody>
      </p:sp>
      <p:sp>
        <p:nvSpPr>
          <p:cNvPr id="5" name="Title 1">
            <a:extLst>
              <a:ext uri="{FF2B5EF4-FFF2-40B4-BE49-F238E27FC236}">
                <a16:creationId xmlns:a16="http://schemas.microsoft.com/office/drawing/2014/main" id="{17D5DF7E-F038-14ED-2D2F-AB5633CBBEA6}"/>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Similarity Evaluation</a:t>
            </a:r>
            <a:r>
              <a:rPr lang="en-US" sz="2800" i="1" dirty="0"/>
              <a:t>  </a:t>
            </a:r>
            <a:endParaRPr lang="en-PK" sz="2800" i="1" dirty="0"/>
          </a:p>
        </p:txBody>
      </p:sp>
    </p:spTree>
    <p:extLst>
      <p:ext uri="{BB962C8B-B14F-4D97-AF65-F5344CB8AC3E}">
        <p14:creationId xmlns:p14="http://schemas.microsoft.com/office/powerpoint/2010/main" val="277002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750"/>
                                        <p:tgtEl>
                                          <p:spTgt spid="7">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up)">
                                      <p:cBhvr>
                                        <p:cTn id="10" dur="75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down)">
                                      <p:cBhvr>
                                        <p:cTn id="15" dur="500"/>
                                        <p:tgtEl>
                                          <p:spTgt spid="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down)">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1000"/>
                                        <p:tgtEl>
                                          <p:spTgt spid="7">
                                            <p:txEl>
                                              <p:pRg st="4" end="4"/>
                                            </p:txEl>
                                          </p:spTgt>
                                        </p:tgtEl>
                                      </p:cBhvr>
                                    </p:animEffect>
                                    <p:anim calcmode="lin" valueType="num">
                                      <p:cBhvr>
                                        <p:cTn id="2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500"/>
                                        <p:tgtEl>
                                          <p:spTgt spid="7">
                                            <p:txEl>
                                              <p:pRg st="6" end="6"/>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wipe(left)">
                                      <p:cBhvr>
                                        <p:cTn id="38"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60542D-18F9-71C0-9B29-5EE36DDAFDE9}"/>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Metrics monitoring  </a:t>
            </a:r>
            <a:endParaRPr lang="en-PK" sz="2800" i="1" dirty="0">
              <a:solidFill>
                <a:srgbClr val="C00000"/>
              </a:solidFill>
            </a:endParaRPr>
          </a:p>
        </p:txBody>
      </p:sp>
      <p:sp>
        <p:nvSpPr>
          <p:cNvPr id="8" name="Rectangle 7">
            <a:extLst>
              <a:ext uri="{FF2B5EF4-FFF2-40B4-BE49-F238E27FC236}">
                <a16:creationId xmlns:a16="http://schemas.microsoft.com/office/drawing/2014/main" id="{D2B90C90-14D5-5138-C544-00DBBDD6477A}"/>
              </a:ext>
            </a:extLst>
          </p:cNvPr>
          <p:cNvSpPr/>
          <p:nvPr/>
        </p:nvSpPr>
        <p:spPr>
          <a:xfrm>
            <a:off x="7322255" y="3028824"/>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sp>
        <p:nvSpPr>
          <p:cNvPr id="9" name="TextBox 8">
            <a:extLst>
              <a:ext uri="{FF2B5EF4-FFF2-40B4-BE49-F238E27FC236}">
                <a16:creationId xmlns:a16="http://schemas.microsoft.com/office/drawing/2014/main" id="{83A83AA5-FAF4-692F-2F11-C9F319E3A3A5}"/>
              </a:ext>
            </a:extLst>
          </p:cNvPr>
          <p:cNvSpPr txBox="1"/>
          <p:nvPr/>
        </p:nvSpPr>
        <p:spPr>
          <a:xfrm>
            <a:off x="5832821" y="3530591"/>
            <a:ext cx="1105687" cy="338554"/>
          </a:xfrm>
          <a:prstGeom prst="rect">
            <a:avLst/>
          </a:prstGeom>
          <a:noFill/>
        </p:spPr>
        <p:txBody>
          <a:bodyPr wrap="none" rtlCol="0">
            <a:spAutoFit/>
          </a:bodyPr>
          <a:lstStyle/>
          <a:p>
            <a:r>
              <a:rPr lang="en-US" sz="1600" dirty="0"/>
              <a:t>Synthetic 1</a:t>
            </a:r>
            <a:endParaRPr lang="en-PK" sz="1600" dirty="0"/>
          </a:p>
        </p:txBody>
      </p:sp>
      <p:sp>
        <p:nvSpPr>
          <p:cNvPr id="10" name="TextBox 9">
            <a:extLst>
              <a:ext uri="{FF2B5EF4-FFF2-40B4-BE49-F238E27FC236}">
                <a16:creationId xmlns:a16="http://schemas.microsoft.com/office/drawing/2014/main" id="{C3DFE89B-540A-8DFF-9353-BD5F26D2DE3C}"/>
              </a:ext>
            </a:extLst>
          </p:cNvPr>
          <p:cNvSpPr txBox="1"/>
          <p:nvPr/>
        </p:nvSpPr>
        <p:spPr>
          <a:xfrm>
            <a:off x="5800361" y="5391662"/>
            <a:ext cx="1134541" cy="338554"/>
          </a:xfrm>
          <a:prstGeom prst="rect">
            <a:avLst/>
          </a:prstGeom>
          <a:noFill/>
        </p:spPr>
        <p:txBody>
          <a:bodyPr wrap="none" rtlCol="0">
            <a:spAutoFit/>
          </a:bodyPr>
          <a:lstStyle/>
          <a:p>
            <a:r>
              <a:rPr lang="en-US" sz="1600" dirty="0"/>
              <a:t>Synthetic N</a:t>
            </a:r>
            <a:endParaRPr lang="en-PK" sz="1600" dirty="0"/>
          </a:p>
        </p:txBody>
      </p:sp>
      <p:sp>
        <p:nvSpPr>
          <p:cNvPr id="11" name="TextBox 10">
            <a:extLst>
              <a:ext uri="{FF2B5EF4-FFF2-40B4-BE49-F238E27FC236}">
                <a16:creationId xmlns:a16="http://schemas.microsoft.com/office/drawing/2014/main" id="{64E26755-2513-F23F-7BE1-2B6A3F35D685}"/>
              </a:ext>
            </a:extLst>
          </p:cNvPr>
          <p:cNvSpPr txBox="1"/>
          <p:nvPr/>
        </p:nvSpPr>
        <p:spPr>
          <a:xfrm rot="5400000">
            <a:off x="6109870" y="4223588"/>
            <a:ext cx="761874" cy="654393"/>
          </a:xfrm>
          <a:prstGeom prst="rect">
            <a:avLst/>
          </a:prstGeom>
          <a:noFill/>
        </p:spPr>
        <p:txBody>
          <a:bodyPr wrap="none" rtlCol="0">
            <a:spAutoFit/>
          </a:bodyPr>
          <a:lstStyle/>
          <a:p>
            <a:r>
              <a:rPr lang="en-US" sz="3600" dirty="0"/>
              <a:t>. . .</a:t>
            </a:r>
            <a:endParaRPr lang="en-PK" dirty="0"/>
          </a:p>
        </p:txBody>
      </p:sp>
      <p:cxnSp>
        <p:nvCxnSpPr>
          <p:cNvPr id="12" name="Straight Arrow Connector 11">
            <a:extLst>
              <a:ext uri="{FF2B5EF4-FFF2-40B4-BE49-F238E27FC236}">
                <a16:creationId xmlns:a16="http://schemas.microsoft.com/office/drawing/2014/main" id="{A98DE8E7-E7DA-37CA-3B8F-434B65999675}"/>
              </a:ext>
            </a:extLst>
          </p:cNvPr>
          <p:cNvCxnSpPr>
            <a:cxnSpLocks/>
            <a:stCxn id="9" idx="3"/>
            <a:endCxn id="8" idx="1"/>
          </p:cNvCxnSpPr>
          <p:nvPr/>
        </p:nvCxnSpPr>
        <p:spPr>
          <a:xfrm>
            <a:off x="6938508" y="3699868"/>
            <a:ext cx="383747"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AB91B1-92CD-A152-CABE-BCD167111BB6}"/>
              </a:ext>
            </a:extLst>
          </p:cNvPr>
          <p:cNvSpPr txBox="1"/>
          <p:nvPr/>
        </p:nvSpPr>
        <p:spPr>
          <a:xfrm>
            <a:off x="7422681" y="3101222"/>
            <a:ext cx="589473" cy="283610"/>
          </a:xfrm>
          <a:prstGeom prst="rect">
            <a:avLst/>
          </a:prstGeom>
          <a:noFill/>
        </p:spPr>
        <p:txBody>
          <a:bodyPr wrap="none" rtlCol="0">
            <a:spAutoFit/>
          </a:bodyPr>
          <a:lstStyle/>
          <a:p>
            <a:r>
              <a:rPr lang="en-US" sz="1200" dirty="0"/>
              <a:t>dtw_1</a:t>
            </a:r>
            <a:endParaRPr lang="en-PK" sz="1200" dirty="0"/>
          </a:p>
        </p:txBody>
      </p:sp>
      <p:sp>
        <p:nvSpPr>
          <p:cNvPr id="14" name="TextBox 13">
            <a:extLst>
              <a:ext uri="{FF2B5EF4-FFF2-40B4-BE49-F238E27FC236}">
                <a16:creationId xmlns:a16="http://schemas.microsoft.com/office/drawing/2014/main" id="{C90CE08F-6CC4-655E-8D5C-FD8622BB7817}"/>
              </a:ext>
            </a:extLst>
          </p:cNvPr>
          <p:cNvSpPr txBox="1"/>
          <p:nvPr/>
        </p:nvSpPr>
        <p:spPr>
          <a:xfrm>
            <a:off x="7430904" y="3356020"/>
            <a:ext cx="589473" cy="283610"/>
          </a:xfrm>
          <a:prstGeom prst="rect">
            <a:avLst/>
          </a:prstGeom>
          <a:noFill/>
        </p:spPr>
        <p:txBody>
          <a:bodyPr wrap="none" rtlCol="0">
            <a:spAutoFit/>
          </a:bodyPr>
          <a:lstStyle/>
          <a:p>
            <a:r>
              <a:rPr lang="en-US" sz="1200" dirty="0"/>
              <a:t>dtw_2</a:t>
            </a:r>
            <a:endParaRPr lang="en-PK" sz="1200" dirty="0"/>
          </a:p>
        </p:txBody>
      </p:sp>
      <p:sp>
        <p:nvSpPr>
          <p:cNvPr id="15" name="TextBox 14">
            <a:extLst>
              <a:ext uri="{FF2B5EF4-FFF2-40B4-BE49-F238E27FC236}">
                <a16:creationId xmlns:a16="http://schemas.microsoft.com/office/drawing/2014/main" id="{F91E503E-24FB-4818-C1E2-58E50CF03BEC}"/>
              </a:ext>
            </a:extLst>
          </p:cNvPr>
          <p:cNvSpPr txBox="1"/>
          <p:nvPr/>
        </p:nvSpPr>
        <p:spPr>
          <a:xfrm>
            <a:off x="7378187" y="4071520"/>
            <a:ext cx="610572" cy="283610"/>
          </a:xfrm>
          <a:prstGeom prst="rect">
            <a:avLst/>
          </a:prstGeom>
          <a:noFill/>
        </p:spPr>
        <p:txBody>
          <a:bodyPr wrap="none" rtlCol="0">
            <a:spAutoFit/>
          </a:bodyPr>
          <a:lstStyle/>
          <a:p>
            <a:r>
              <a:rPr lang="en-US" sz="1200" dirty="0" err="1"/>
              <a:t>dtw_N</a:t>
            </a:r>
            <a:endParaRPr lang="en-PK" sz="1200" dirty="0"/>
          </a:p>
        </p:txBody>
      </p:sp>
      <p:sp>
        <p:nvSpPr>
          <p:cNvPr id="16" name="Rectangle 15">
            <a:extLst>
              <a:ext uri="{FF2B5EF4-FFF2-40B4-BE49-F238E27FC236}">
                <a16:creationId xmlns:a16="http://schemas.microsoft.com/office/drawing/2014/main" id="{CC3E715D-D301-D819-ED90-8837877D7570}"/>
              </a:ext>
            </a:extLst>
          </p:cNvPr>
          <p:cNvSpPr/>
          <p:nvPr/>
        </p:nvSpPr>
        <p:spPr>
          <a:xfrm>
            <a:off x="7322255" y="4889895"/>
            <a:ext cx="810080" cy="13431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PK" sz="1200" dirty="0"/>
          </a:p>
        </p:txBody>
      </p:sp>
      <p:cxnSp>
        <p:nvCxnSpPr>
          <p:cNvPr id="17" name="Straight Arrow Connector 16">
            <a:extLst>
              <a:ext uri="{FF2B5EF4-FFF2-40B4-BE49-F238E27FC236}">
                <a16:creationId xmlns:a16="http://schemas.microsoft.com/office/drawing/2014/main" id="{50036B85-B1AE-1C56-B27F-3C6701650CD1}"/>
              </a:ext>
            </a:extLst>
          </p:cNvPr>
          <p:cNvCxnSpPr>
            <a:cxnSpLocks/>
            <a:stCxn id="10" idx="3"/>
            <a:endCxn id="16" idx="1"/>
          </p:cNvCxnSpPr>
          <p:nvPr/>
        </p:nvCxnSpPr>
        <p:spPr>
          <a:xfrm>
            <a:off x="6934902" y="5560939"/>
            <a:ext cx="387353" cy="5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CCB55BD-FFA1-C6C4-8921-F00CD7B18232}"/>
              </a:ext>
            </a:extLst>
          </p:cNvPr>
          <p:cNvSpPr txBox="1"/>
          <p:nvPr/>
        </p:nvSpPr>
        <p:spPr>
          <a:xfrm>
            <a:off x="7399286" y="4951568"/>
            <a:ext cx="589473" cy="283610"/>
          </a:xfrm>
          <a:prstGeom prst="rect">
            <a:avLst/>
          </a:prstGeom>
          <a:noFill/>
        </p:spPr>
        <p:txBody>
          <a:bodyPr wrap="none" rtlCol="0">
            <a:spAutoFit/>
          </a:bodyPr>
          <a:lstStyle/>
          <a:p>
            <a:r>
              <a:rPr lang="en-US" sz="1200" dirty="0"/>
              <a:t>dtw_1</a:t>
            </a:r>
            <a:endParaRPr lang="en-PK" sz="1200" dirty="0"/>
          </a:p>
        </p:txBody>
      </p:sp>
      <p:sp>
        <p:nvSpPr>
          <p:cNvPr id="19" name="TextBox 18">
            <a:extLst>
              <a:ext uri="{FF2B5EF4-FFF2-40B4-BE49-F238E27FC236}">
                <a16:creationId xmlns:a16="http://schemas.microsoft.com/office/drawing/2014/main" id="{FFADD229-94CB-4FB5-89CF-05D5238351A0}"/>
              </a:ext>
            </a:extLst>
          </p:cNvPr>
          <p:cNvSpPr txBox="1"/>
          <p:nvPr/>
        </p:nvSpPr>
        <p:spPr>
          <a:xfrm>
            <a:off x="7409805" y="5217091"/>
            <a:ext cx="589473" cy="283610"/>
          </a:xfrm>
          <a:prstGeom prst="rect">
            <a:avLst/>
          </a:prstGeom>
          <a:noFill/>
        </p:spPr>
        <p:txBody>
          <a:bodyPr wrap="none" rtlCol="0">
            <a:spAutoFit/>
          </a:bodyPr>
          <a:lstStyle/>
          <a:p>
            <a:r>
              <a:rPr lang="en-US" sz="1200" dirty="0"/>
              <a:t>dtw_2</a:t>
            </a:r>
            <a:endParaRPr lang="en-PK" sz="1200" dirty="0"/>
          </a:p>
        </p:txBody>
      </p:sp>
      <p:sp>
        <p:nvSpPr>
          <p:cNvPr id="20" name="TextBox 19">
            <a:extLst>
              <a:ext uri="{FF2B5EF4-FFF2-40B4-BE49-F238E27FC236}">
                <a16:creationId xmlns:a16="http://schemas.microsoft.com/office/drawing/2014/main" id="{A59B1BEE-7E0A-66D3-CE17-8124DBE973E0}"/>
              </a:ext>
            </a:extLst>
          </p:cNvPr>
          <p:cNvSpPr txBox="1"/>
          <p:nvPr/>
        </p:nvSpPr>
        <p:spPr>
          <a:xfrm>
            <a:off x="7388736" y="5836561"/>
            <a:ext cx="610572" cy="283610"/>
          </a:xfrm>
          <a:prstGeom prst="rect">
            <a:avLst/>
          </a:prstGeom>
          <a:noFill/>
        </p:spPr>
        <p:txBody>
          <a:bodyPr wrap="none" rtlCol="0">
            <a:spAutoFit/>
          </a:bodyPr>
          <a:lstStyle/>
          <a:p>
            <a:r>
              <a:rPr lang="en-US" sz="1200" dirty="0" err="1"/>
              <a:t>dtw_N</a:t>
            </a:r>
            <a:endParaRPr lang="en-PK" sz="1200" dirty="0"/>
          </a:p>
        </p:txBody>
      </p:sp>
      <p:sp>
        <p:nvSpPr>
          <p:cNvPr id="21" name="TextBox 20">
            <a:extLst>
              <a:ext uri="{FF2B5EF4-FFF2-40B4-BE49-F238E27FC236}">
                <a16:creationId xmlns:a16="http://schemas.microsoft.com/office/drawing/2014/main" id="{0706BE8C-E50E-ACA4-E00C-AD0BB914839A}"/>
              </a:ext>
            </a:extLst>
          </p:cNvPr>
          <p:cNvSpPr txBox="1"/>
          <p:nvPr/>
        </p:nvSpPr>
        <p:spPr>
          <a:xfrm rot="5400000">
            <a:off x="7313085" y="3828742"/>
            <a:ext cx="761874" cy="405101"/>
          </a:xfrm>
          <a:prstGeom prst="rect">
            <a:avLst/>
          </a:prstGeom>
          <a:noFill/>
        </p:spPr>
        <p:txBody>
          <a:bodyPr wrap="square" rtlCol="0">
            <a:spAutoFit/>
          </a:bodyPr>
          <a:lstStyle/>
          <a:p>
            <a:r>
              <a:rPr lang="en-US" sz="2000" dirty="0"/>
              <a:t>. . .</a:t>
            </a:r>
            <a:endParaRPr lang="en-PK" sz="1100" dirty="0"/>
          </a:p>
        </p:txBody>
      </p:sp>
      <p:sp>
        <p:nvSpPr>
          <p:cNvPr id="22" name="TextBox 21">
            <a:extLst>
              <a:ext uri="{FF2B5EF4-FFF2-40B4-BE49-F238E27FC236}">
                <a16:creationId xmlns:a16="http://schemas.microsoft.com/office/drawing/2014/main" id="{5603D767-C46C-1BA5-35F5-A032CBA1BB63}"/>
              </a:ext>
            </a:extLst>
          </p:cNvPr>
          <p:cNvSpPr txBox="1"/>
          <p:nvPr/>
        </p:nvSpPr>
        <p:spPr>
          <a:xfrm rot="5400000">
            <a:off x="7356419" y="5593089"/>
            <a:ext cx="761874" cy="405101"/>
          </a:xfrm>
          <a:prstGeom prst="rect">
            <a:avLst/>
          </a:prstGeom>
          <a:noFill/>
        </p:spPr>
        <p:txBody>
          <a:bodyPr wrap="square" rtlCol="0">
            <a:spAutoFit/>
          </a:bodyPr>
          <a:lstStyle/>
          <a:p>
            <a:r>
              <a:rPr lang="en-US" sz="2000" dirty="0"/>
              <a:t>. . .</a:t>
            </a:r>
            <a:endParaRPr lang="en-PK" sz="1100" dirty="0"/>
          </a:p>
        </p:txBody>
      </p:sp>
      <p:sp>
        <p:nvSpPr>
          <p:cNvPr id="23" name="TextBox 22">
            <a:extLst>
              <a:ext uri="{FF2B5EF4-FFF2-40B4-BE49-F238E27FC236}">
                <a16:creationId xmlns:a16="http://schemas.microsoft.com/office/drawing/2014/main" id="{1414BDA0-DA12-3698-4AAC-994A57438DF7}"/>
              </a:ext>
            </a:extLst>
          </p:cNvPr>
          <p:cNvSpPr txBox="1"/>
          <p:nvPr/>
        </p:nvSpPr>
        <p:spPr>
          <a:xfrm>
            <a:off x="7315928" y="2649499"/>
            <a:ext cx="842856" cy="378147"/>
          </a:xfrm>
          <a:prstGeom prst="rect">
            <a:avLst/>
          </a:prstGeom>
          <a:noFill/>
        </p:spPr>
        <p:txBody>
          <a:bodyPr wrap="none" rtlCol="0">
            <a:spAutoFit/>
          </a:bodyPr>
          <a:lstStyle/>
          <a:p>
            <a:r>
              <a:rPr lang="en-US" dirty="0"/>
              <a:t>All real</a:t>
            </a:r>
            <a:endParaRPr lang="en-PK" dirty="0"/>
          </a:p>
        </p:txBody>
      </p:sp>
      <p:sp>
        <p:nvSpPr>
          <p:cNvPr id="24" name="TextBox 23">
            <a:extLst>
              <a:ext uri="{FF2B5EF4-FFF2-40B4-BE49-F238E27FC236}">
                <a16:creationId xmlns:a16="http://schemas.microsoft.com/office/drawing/2014/main" id="{3877DFB6-FBBD-93E1-26B6-C13B3D80DEA2}"/>
              </a:ext>
            </a:extLst>
          </p:cNvPr>
          <p:cNvSpPr txBox="1"/>
          <p:nvPr/>
        </p:nvSpPr>
        <p:spPr>
          <a:xfrm>
            <a:off x="7272594" y="4509920"/>
            <a:ext cx="842856" cy="378147"/>
          </a:xfrm>
          <a:prstGeom prst="rect">
            <a:avLst/>
          </a:prstGeom>
          <a:noFill/>
        </p:spPr>
        <p:txBody>
          <a:bodyPr wrap="none" rtlCol="0">
            <a:spAutoFit/>
          </a:bodyPr>
          <a:lstStyle/>
          <a:p>
            <a:r>
              <a:rPr lang="en-US" dirty="0"/>
              <a:t>All real</a:t>
            </a:r>
            <a:endParaRPr lang="en-PK" dirty="0"/>
          </a:p>
        </p:txBody>
      </p:sp>
      <p:sp>
        <p:nvSpPr>
          <p:cNvPr id="25" name="TextBox 24">
            <a:extLst>
              <a:ext uri="{FF2B5EF4-FFF2-40B4-BE49-F238E27FC236}">
                <a16:creationId xmlns:a16="http://schemas.microsoft.com/office/drawing/2014/main" id="{AFEA5F1C-FDD7-0798-BF52-4271631090C9}"/>
              </a:ext>
            </a:extLst>
          </p:cNvPr>
          <p:cNvSpPr txBox="1"/>
          <p:nvPr/>
        </p:nvSpPr>
        <p:spPr>
          <a:xfrm>
            <a:off x="8683140" y="3542853"/>
            <a:ext cx="1235426" cy="315123"/>
          </a:xfrm>
          <a:prstGeom prst="rect">
            <a:avLst/>
          </a:prstGeom>
          <a:noFill/>
        </p:spPr>
        <p:txBody>
          <a:bodyPr wrap="none" rtlCol="0">
            <a:spAutoFit/>
          </a:bodyPr>
          <a:lstStyle/>
          <a:p>
            <a:r>
              <a:rPr lang="en-US" sz="1400" dirty="0"/>
              <a:t>Minimum </a:t>
            </a:r>
            <a:r>
              <a:rPr lang="en-US" sz="1400" dirty="0" err="1"/>
              <a:t>dtw</a:t>
            </a:r>
            <a:endParaRPr lang="en-PK" sz="1400" dirty="0"/>
          </a:p>
        </p:txBody>
      </p:sp>
      <p:cxnSp>
        <p:nvCxnSpPr>
          <p:cNvPr id="26" name="Straight Arrow Connector 25">
            <a:extLst>
              <a:ext uri="{FF2B5EF4-FFF2-40B4-BE49-F238E27FC236}">
                <a16:creationId xmlns:a16="http://schemas.microsoft.com/office/drawing/2014/main" id="{95545B82-EAE9-7D45-D40F-65BE3D00E41D}"/>
              </a:ext>
            </a:extLst>
          </p:cNvPr>
          <p:cNvCxnSpPr>
            <a:stCxn id="8" idx="3"/>
            <a:endCxn id="25" idx="1"/>
          </p:cNvCxnSpPr>
          <p:nvPr/>
        </p:nvCxnSpPr>
        <p:spPr>
          <a:xfrm flipV="1">
            <a:off x="8132335" y="3700415"/>
            <a:ext cx="550805"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AD47471-6628-4459-F163-604FED5461EF}"/>
              </a:ext>
            </a:extLst>
          </p:cNvPr>
          <p:cNvSpPr txBox="1"/>
          <p:nvPr/>
        </p:nvSpPr>
        <p:spPr>
          <a:xfrm>
            <a:off x="8676648" y="5372412"/>
            <a:ext cx="1248410" cy="378147"/>
          </a:xfrm>
          <a:prstGeom prst="rect">
            <a:avLst/>
          </a:prstGeom>
          <a:noFill/>
        </p:spPr>
        <p:txBody>
          <a:bodyPr wrap="none" rtlCol="0">
            <a:spAutoFit/>
          </a:bodyPr>
          <a:lstStyle/>
          <a:p>
            <a:r>
              <a:rPr lang="en-US" sz="1400" dirty="0"/>
              <a:t>Minimum</a:t>
            </a:r>
            <a:r>
              <a:rPr lang="en-US" dirty="0"/>
              <a:t> </a:t>
            </a:r>
            <a:r>
              <a:rPr lang="en-US" sz="1400" dirty="0" err="1"/>
              <a:t>dtw</a:t>
            </a:r>
            <a:endParaRPr lang="en-PK" dirty="0"/>
          </a:p>
        </p:txBody>
      </p:sp>
      <p:cxnSp>
        <p:nvCxnSpPr>
          <p:cNvPr id="28" name="Straight Arrow Connector 27">
            <a:extLst>
              <a:ext uri="{FF2B5EF4-FFF2-40B4-BE49-F238E27FC236}">
                <a16:creationId xmlns:a16="http://schemas.microsoft.com/office/drawing/2014/main" id="{755C5BC6-E931-F052-62DD-E25B64A62315}"/>
              </a:ext>
            </a:extLst>
          </p:cNvPr>
          <p:cNvCxnSpPr>
            <a:cxnSpLocks/>
            <a:stCxn id="16" idx="3"/>
            <a:endCxn id="27" idx="1"/>
          </p:cNvCxnSpPr>
          <p:nvPr/>
        </p:nvCxnSpPr>
        <p:spPr>
          <a:xfrm flipV="1">
            <a:off x="8132335" y="5561486"/>
            <a:ext cx="544313"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AEDCB4-BAAF-FC02-0F4C-53E3E241C1C9}"/>
              </a:ext>
            </a:extLst>
          </p:cNvPr>
          <p:cNvSpPr txBox="1"/>
          <p:nvPr/>
        </p:nvSpPr>
        <p:spPr>
          <a:xfrm rot="5400000">
            <a:off x="8919915" y="4223588"/>
            <a:ext cx="761874" cy="654393"/>
          </a:xfrm>
          <a:prstGeom prst="rect">
            <a:avLst/>
          </a:prstGeom>
          <a:noFill/>
        </p:spPr>
        <p:txBody>
          <a:bodyPr wrap="none" rtlCol="0">
            <a:spAutoFit/>
          </a:bodyPr>
          <a:lstStyle/>
          <a:p>
            <a:r>
              <a:rPr lang="en-US" sz="3600" dirty="0"/>
              <a:t>. . .</a:t>
            </a:r>
            <a:endParaRPr lang="en-PK" dirty="0"/>
          </a:p>
        </p:txBody>
      </p:sp>
      <p:sp>
        <p:nvSpPr>
          <p:cNvPr id="30" name="Rectangle 29">
            <a:extLst>
              <a:ext uri="{FF2B5EF4-FFF2-40B4-BE49-F238E27FC236}">
                <a16:creationId xmlns:a16="http://schemas.microsoft.com/office/drawing/2014/main" id="{402CCE43-C80B-A589-7980-0271977AF6B6}"/>
              </a:ext>
            </a:extLst>
          </p:cNvPr>
          <p:cNvSpPr/>
          <p:nvPr/>
        </p:nvSpPr>
        <p:spPr>
          <a:xfrm>
            <a:off x="8481445" y="2899104"/>
            <a:ext cx="1443613" cy="3295194"/>
          </a:xfrm>
          <a:prstGeom prst="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1" name="Rectangle 30">
            <a:extLst>
              <a:ext uri="{FF2B5EF4-FFF2-40B4-BE49-F238E27FC236}">
                <a16:creationId xmlns:a16="http://schemas.microsoft.com/office/drawing/2014/main" id="{5A13F0DB-3A02-0AA3-5694-383832D245DE}"/>
              </a:ext>
            </a:extLst>
          </p:cNvPr>
          <p:cNvSpPr/>
          <p:nvPr/>
        </p:nvSpPr>
        <p:spPr>
          <a:xfrm>
            <a:off x="10891723" y="4163897"/>
            <a:ext cx="963730" cy="753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Final DTW value</a:t>
            </a:r>
            <a:endParaRPr lang="en-PK" sz="1400" dirty="0"/>
          </a:p>
        </p:txBody>
      </p:sp>
      <p:cxnSp>
        <p:nvCxnSpPr>
          <p:cNvPr id="32" name="Straight Arrow Connector 31">
            <a:extLst>
              <a:ext uri="{FF2B5EF4-FFF2-40B4-BE49-F238E27FC236}">
                <a16:creationId xmlns:a16="http://schemas.microsoft.com/office/drawing/2014/main" id="{C4DDA134-E33C-D965-236B-16F0114263A1}"/>
              </a:ext>
            </a:extLst>
          </p:cNvPr>
          <p:cNvCxnSpPr>
            <a:cxnSpLocks/>
            <a:stCxn id="30" idx="3"/>
            <a:endCxn id="31" idx="1"/>
          </p:cNvCxnSpPr>
          <p:nvPr/>
        </p:nvCxnSpPr>
        <p:spPr>
          <a:xfrm flipV="1">
            <a:off x="9925058" y="4540420"/>
            <a:ext cx="966665" cy="62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C12F07-6316-C464-8B44-F5D613D39BE7}"/>
              </a:ext>
            </a:extLst>
          </p:cNvPr>
          <p:cNvSpPr txBox="1"/>
          <p:nvPr/>
        </p:nvSpPr>
        <p:spPr>
          <a:xfrm>
            <a:off x="9942827" y="4131773"/>
            <a:ext cx="855812" cy="338554"/>
          </a:xfrm>
          <a:prstGeom prst="rect">
            <a:avLst/>
          </a:prstGeom>
          <a:noFill/>
        </p:spPr>
        <p:txBody>
          <a:bodyPr wrap="none" rtlCol="0">
            <a:spAutoFit/>
          </a:bodyPr>
          <a:lstStyle/>
          <a:p>
            <a:r>
              <a:rPr lang="en-US" sz="1600" dirty="0"/>
              <a:t>Average</a:t>
            </a:r>
            <a:endParaRPr lang="en-PK" sz="1600" dirty="0"/>
          </a:p>
        </p:txBody>
      </p:sp>
      <p:sp>
        <p:nvSpPr>
          <p:cNvPr id="34" name="TextBox 33">
            <a:extLst>
              <a:ext uri="{FF2B5EF4-FFF2-40B4-BE49-F238E27FC236}">
                <a16:creationId xmlns:a16="http://schemas.microsoft.com/office/drawing/2014/main" id="{D5F751EC-200F-6609-C3BB-37F72F299613}"/>
              </a:ext>
            </a:extLst>
          </p:cNvPr>
          <p:cNvSpPr txBox="1"/>
          <p:nvPr/>
        </p:nvSpPr>
        <p:spPr>
          <a:xfrm>
            <a:off x="943454" y="1411450"/>
            <a:ext cx="5780311" cy="1764347"/>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similarity match between synthetic and real seizures</a:t>
            </a:r>
          </a:p>
          <a:p>
            <a:pPr marL="742950" lvl="1" indent="-285750">
              <a:lnSpc>
                <a:spcPct val="150000"/>
              </a:lnSpc>
              <a:buClr>
                <a:srgbClr val="C00000"/>
              </a:buClr>
              <a:buFont typeface="Arial" panose="020B0604020202020204" pitchFamily="34" charset="0"/>
              <a:buChar char="•"/>
            </a:pPr>
            <a:r>
              <a:rPr lang="en-US" dirty="0"/>
              <a:t>single synthetic is compared with all real</a:t>
            </a:r>
          </a:p>
          <a:p>
            <a:pPr marL="742950" lvl="1" indent="-285750">
              <a:lnSpc>
                <a:spcPct val="150000"/>
              </a:lnSpc>
              <a:buClr>
                <a:srgbClr val="C00000"/>
              </a:buClr>
              <a:buFont typeface="Arial" panose="020B0604020202020204" pitchFamily="34" charset="0"/>
              <a:buChar char="•"/>
            </a:pPr>
            <a:r>
              <a:rPr lang="en-US" dirty="0"/>
              <a:t>best match is found – min. DTW, MSE; max. Cos sim</a:t>
            </a:r>
          </a:p>
          <a:p>
            <a:pPr marL="742950" lvl="1" indent="-285750">
              <a:lnSpc>
                <a:spcPct val="150000"/>
              </a:lnSpc>
              <a:buClr>
                <a:srgbClr val="C00000"/>
              </a:buClr>
              <a:buFont typeface="Arial" panose="020B0604020202020204" pitchFamily="34" charset="0"/>
              <a:buChar char="•"/>
            </a:pPr>
            <a:r>
              <a:rPr lang="en-US" dirty="0"/>
              <a:t>average of all best matches </a:t>
            </a:r>
          </a:p>
        </p:txBody>
      </p:sp>
      <p:sp>
        <p:nvSpPr>
          <p:cNvPr id="38" name="Slide Number Placeholder 4">
            <a:extLst>
              <a:ext uri="{FF2B5EF4-FFF2-40B4-BE49-F238E27FC236}">
                <a16:creationId xmlns:a16="http://schemas.microsoft.com/office/drawing/2014/main" id="{4336641F-0C6D-063B-D1DE-8C38562715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38</a:t>
            </a:fld>
            <a:endParaRPr lang="en-US" sz="16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A380873-3D54-78E2-64C7-84F336C845DA}"/>
                  </a:ext>
                </a:extLst>
              </p:cNvPr>
              <p:cNvSpPr txBox="1"/>
              <p:nvPr/>
            </p:nvSpPr>
            <p:spPr>
              <a:xfrm>
                <a:off x="948132" y="3724772"/>
                <a:ext cx="3981758" cy="2126864"/>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Monitoring  at each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𝑡h</m:t>
                        </m:r>
                      </m:sup>
                    </m:sSup>
                  </m:oMath>
                </a14:m>
                <a:r>
                  <a:rPr lang="en-US" dirty="0"/>
                  <a:t> epoch </a:t>
                </a:r>
              </a:p>
              <a:p>
                <a:pPr marL="285750" indent="-285750">
                  <a:lnSpc>
                    <a:spcPct val="150000"/>
                  </a:lnSpc>
                  <a:buClr>
                    <a:srgbClr val="C00000"/>
                  </a:buClr>
                  <a:buFont typeface="Wingdings" panose="05000000000000000000" pitchFamily="2" charset="2"/>
                  <a:buChar char="§"/>
                </a:pPr>
                <a:r>
                  <a:rPr lang="en-US" dirty="0"/>
                  <a:t>Saving the best model</a:t>
                </a:r>
              </a:p>
              <a:p>
                <a:pPr marL="742950" lvl="1" indent="-285750">
                  <a:lnSpc>
                    <a:spcPct val="150000"/>
                  </a:lnSpc>
                  <a:buClr>
                    <a:srgbClr val="C00000"/>
                  </a:buClr>
                  <a:buFont typeface="Arial" panose="020B0604020202020204" pitchFamily="34" charset="0"/>
                  <a:buChar char="•"/>
                </a:pPr>
                <a:r>
                  <a:rPr lang="en-US" dirty="0"/>
                  <a:t>Lowest MSE value</a:t>
                </a:r>
              </a:p>
              <a:p>
                <a:pPr marL="742950" lvl="1" indent="-285750">
                  <a:lnSpc>
                    <a:spcPct val="150000"/>
                  </a:lnSpc>
                  <a:buClr>
                    <a:srgbClr val="C00000"/>
                  </a:buClr>
                  <a:buFont typeface="Arial" panose="020B0604020202020204" pitchFamily="34" charset="0"/>
                  <a:buChar char="•"/>
                </a:pPr>
                <a:r>
                  <a:rPr lang="en-US" dirty="0"/>
                  <a:t>Lowest DTW value</a:t>
                </a:r>
              </a:p>
              <a:p>
                <a:pPr marL="742950" lvl="1" indent="-285750">
                  <a:lnSpc>
                    <a:spcPct val="150000"/>
                  </a:lnSpc>
                  <a:buClr>
                    <a:srgbClr val="C00000"/>
                  </a:buClr>
                  <a:buFont typeface="Arial" panose="020B0604020202020204" pitchFamily="34" charset="0"/>
                  <a:buChar char="•"/>
                </a:pPr>
                <a:r>
                  <a:rPr lang="en-US" dirty="0"/>
                  <a:t>Highest Cosine similarity</a:t>
                </a:r>
              </a:p>
            </p:txBody>
          </p:sp>
        </mc:Choice>
        <mc:Fallback xmlns="">
          <p:sp>
            <p:nvSpPr>
              <p:cNvPr id="39" name="TextBox 38">
                <a:extLst>
                  <a:ext uri="{FF2B5EF4-FFF2-40B4-BE49-F238E27FC236}">
                    <a16:creationId xmlns:a16="http://schemas.microsoft.com/office/drawing/2014/main" id="{0A380873-3D54-78E2-64C7-84F336C845DA}"/>
                  </a:ext>
                </a:extLst>
              </p:cNvPr>
              <p:cNvSpPr txBox="1">
                <a:spLocks noRot="1" noChangeAspect="1" noMove="1" noResize="1" noEditPoints="1" noAdjustHandles="1" noChangeArrowheads="1" noChangeShapeType="1" noTextEdit="1"/>
              </p:cNvSpPr>
              <p:nvPr/>
            </p:nvSpPr>
            <p:spPr>
              <a:xfrm>
                <a:off x="948132" y="3724772"/>
                <a:ext cx="3981758" cy="2126864"/>
              </a:xfrm>
              <a:prstGeom prst="rect">
                <a:avLst/>
              </a:prstGeom>
              <a:blipFill>
                <a:blip r:embed="rId2"/>
                <a:stretch>
                  <a:fillRect l="-1072" b="-4011"/>
                </a:stretch>
              </a:blipFill>
            </p:spPr>
            <p:txBody>
              <a:bodyPr/>
              <a:lstStyle/>
              <a:p>
                <a:r>
                  <a:rPr lang="en-US">
                    <a:noFill/>
                  </a:rPr>
                  <a:t> </a:t>
                </a:r>
              </a:p>
            </p:txBody>
          </p:sp>
        </mc:Fallback>
      </mc:AlternateContent>
    </p:spTree>
    <p:extLst>
      <p:ext uri="{BB962C8B-B14F-4D97-AF65-F5344CB8AC3E}">
        <p14:creationId xmlns:p14="http://schemas.microsoft.com/office/powerpoint/2010/main" val="340716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4">
                                            <p:txEl>
                                              <p:pRg st="2" end="2"/>
                                            </p:txEl>
                                          </p:spTgt>
                                        </p:tgtEl>
                                        <p:attrNameLst>
                                          <p:attrName>style.visibility</p:attrName>
                                        </p:attrNameLst>
                                      </p:cBhvr>
                                      <p:to>
                                        <p:strVal val="visible"/>
                                      </p:to>
                                    </p:set>
                                    <p:animEffect transition="in" filter="fade">
                                      <p:cBhvr>
                                        <p:cTn id="10" dur="1000"/>
                                        <p:tgtEl>
                                          <p:spTgt spid="34">
                                            <p:txEl>
                                              <p:pRg st="2" end="2"/>
                                            </p:txEl>
                                          </p:spTgt>
                                        </p:tgtEl>
                                      </p:cBhvr>
                                    </p:animEffect>
                                    <p:anim calcmode="lin" valueType="num">
                                      <p:cBhvr>
                                        <p:cTn id="11"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12" dur="1000" fill="hold"/>
                                        <p:tgtEl>
                                          <p:spTgt spid="34">
                                            <p:txEl>
                                              <p:pRg st="2" end="2"/>
                                            </p:txEl>
                                          </p:spTgt>
                                        </p:tgtEl>
                                        <p:attrNameLst>
                                          <p:attrName>ppt_y</p:attrName>
                                        </p:attrNameLst>
                                      </p:cBhvr>
                                      <p:tavLst>
                                        <p:tav tm="0">
                                          <p:val>
                                            <p:strVal val="#ppt_y+.1"/>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4">
                                            <p:txEl>
                                              <p:pRg st="0" end="0"/>
                                            </p:txEl>
                                          </p:spTgt>
                                        </p:tgtEl>
                                        <p:attrNameLst>
                                          <p:attrName>style.visibility</p:attrName>
                                        </p:attrNameLst>
                                      </p:cBhvr>
                                      <p:to>
                                        <p:strVal val="visible"/>
                                      </p:to>
                                    </p:set>
                                    <p:animEffect transition="in" filter="fade">
                                      <p:cBhvr>
                                        <p:cTn id="18" dur="1000"/>
                                        <p:tgtEl>
                                          <p:spTgt spid="34">
                                            <p:txEl>
                                              <p:pRg st="0" end="0"/>
                                            </p:txEl>
                                          </p:spTgt>
                                        </p:tgtEl>
                                      </p:cBhvr>
                                    </p:animEffect>
                                    <p:anim calcmode="lin" valueType="num">
                                      <p:cBhvr>
                                        <p:cTn id="19"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4">
                                            <p:txEl>
                                              <p:pRg st="1" end="1"/>
                                            </p:txEl>
                                          </p:spTgt>
                                        </p:tgtEl>
                                        <p:attrNameLst>
                                          <p:attrName>style.visibility</p:attrName>
                                        </p:attrNameLst>
                                      </p:cBhvr>
                                      <p:to>
                                        <p:strVal val="visible"/>
                                      </p:to>
                                    </p:set>
                                    <p:animEffect transition="in" filter="fade">
                                      <p:cBhvr>
                                        <p:cTn id="23" dur="1000"/>
                                        <p:tgtEl>
                                          <p:spTgt spid="34">
                                            <p:txEl>
                                              <p:pRg st="1" end="1"/>
                                            </p:txEl>
                                          </p:spTgt>
                                        </p:tgtEl>
                                      </p:cBhvr>
                                    </p:animEffect>
                                    <p:anim calcmode="lin" valueType="num">
                                      <p:cBhvr>
                                        <p:cTn id="24"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4">
                                            <p:txEl>
                                              <p:pRg st="1" end="1"/>
                                            </p:txEl>
                                          </p:spTgt>
                                        </p:tgtEl>
                                        <p:attrNameLst>
                                          <p:attrName>ppt_y</p:attrName>
                                        </p:attrNameLst>
                                      </p:cBhvr>
                                      <p:tavLst>
                                        <p:tav tm="0">
                                          <p:val>
                                            <p:strVal val="#ppt_y+.1"/>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par>
                                <p:cTn id="32" presetID="16" presetClass="entr" presetSubtype="2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par>
                                <p:cTn id="47" presetID="16" presetClass="entr" presetSubtype="2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inVertical)">
                                      <p:cBhvr>
                                        <p:cTn id="52" dur="500"/>
                                        <p:tgtEl>
                                          <p:spTgt spid="1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inVertical)">
                                      <p:cBhvr>
                                        <p:cTn id="61" dur="500"/>
                                        <p:tgtEl>
                                          <p:spTgt spid="2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barn(inVertical)">
                                      <p:cBhvr>
                                        <p:cTn id="64" dur="500"/>
                                        <p:tgtEl>
                                          <p:spTgt spid="2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arn(inVertical)">
                                      <p:cBhvr>
                                        <p:cTn id="67" dur="500"/>
                                        <p:tgtEl>
                                          <p:spTgt spid="2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arn(inVertical)">
                                      <p:cBhvr>
                                        <p:cTn id="70" dur="500"/>
                                        <p:tgtEl>
                                          <p:spTgt spid="24"/>
                                        </p:tgtEl>
                                      </p:cBhvr>
                                    </p:animEffect>
                                  </p:childTnLst>
                                </p:cTn>
                              </p:par>
                              <p:par>
                                <p:cTn id="71" presetID="16" presetClass="entr" presetSubtype="2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arn(inVertical)">
                                      <p:cBhvr>
                                        <p:cTn id="76" dur="500"/>
                                        <p:tgtEl>
                                          <p:spTgt spid="28"/>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arn(inVertical)">
                                      <p:cBhvr>
                                        <p:cTn id="79" dur="500"/>
                                        <p:tgtEl>
                                          <p:spTgt spid="29"/>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barn(inVertical)">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0"/>
                                        <p:tgtEl>
                                          <p:spTgt spid="33"/>
                                        </p:tgtEl>
                                      </p:cBhvr>
                                    </p:animEffect>
                                    <p:anim calcmode="lin" valueType="num">
                                      <p:cBhvr>
                                        <p:cTn id="96" dur="1000" fill="hold"/>
                                        <p:tgtEl>
                                          <p:spTgt spid="33"/>
                                        </p:tgtEl>
                                        <p:attrNameLst>
                                          <p:attrName>ppt_x</p:attrName>
                                        </p:attrNameLst>
                                      </p:cBhvr>
                                      <p:tavLst>
                                        <p:tav tm="0">
                                          <p:val>
                                            <p:strVal val="#ppt_x"/>
                                          </p:val>
                                        </p:tav>
                                        <p:tav tm="100000">
                                          <p:val>
                                            <p:strVal val="#ppt_x"/>
                                          </p:val>
                                        </p:tav>
                                      </p:tavLst>
                                    </p:anim>
                                    <p:anim calcmode="lin" valueType="num">
                                      <p:cBhvr>
                                        <p:cTn id="97" dur="1000" fill="hold"/>
                                        <p:tgtEl>
                                          <p:spTgt spid="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4">
                                            <p:txEl>
                                              <p:pRg st="3" end="3"/>
                                            </p:txEl>
                                          </p:spTgt>
                                        </p:tgtEl>
                                        <p:attrNameLst>
                                          <p:attrName>style.visibility</p:attrName>
                                        </p:attrNameLst>
                                      </p:cBhvr>
                                      <p:to>
                                        <p:strVal val="visible"/>
                                      </p:to>
                                    </p:set>
                                    <p:animEffect transition="in" filter="fade">
                                      <p:cBhvr>
                                        <p:cTn id="105" dur="1000"/>
                                        <p:tgtEl>
                                          <p:spTgt spid="34">
                                            <p:txEl>
                                              <p:pRg st="3" end="3"/>
                                            </p:txEl>
                                          </p:spTgt>
                                        </p:tgtEl>
                                      </p:cBhvr>
                                    </p:animEffect>
                                    <p:anim calcmode="lin" valueType="num">
                                      <p:cBhvr>
                                        <p:cTn id="106"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107" dur="1000" fill="hold"/>
                                        <p:tgtEl>
                                          <p:spTgt spid="34">
                                            <p:txEl>
                                              <p:pRg st="3" end="3"/>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50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750"/>
                                        <p:tgtEl>
                                          <p:spTgt spid="31"/>
                                        </p:tgtEl>
                                      </p:cBhvr>
                                    </p:animEffect>
                                    <p:anim calcmode="lin" valueType="num">
                                      <p:cBhvr>
                                        <p:cTn id="111" dur="750" fill="hold"/>
                                        <p:tgtEl>
                                          <p:spTgt spid="31"/>
                                        </p:tgtEl>
                                        <p:attrNameLst>
                                          <p:attrName>ppt_x</p:attrName>
                                        </p:attrNameLst>
                                      </p:cBhvr>
                                      <p:tavLst>
                                        <p:tav tm="0">
                                          <p:val>
                                            <p:strVal val="#ppt_x"/>
                                          </p:val>
                                        </p:tav>
                                        <p:tav tm="100000">
                                          <p:val>
                                            <p:strVal val="#ppt_x"/>
                                          </p:val>
                                        </p:tav>
                                      </p:tavLst>
                                    </p:anim>
                                    <p:anim calcmode="lin" valueType="num">
                                      <p:cBhvr>
                                        <p:cTn id="112"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barn(inVertical)">
                                      <p:cBhvr>
                                        <p:cTn id="1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3" grpId="0"/>
      <p:bldP spid="14" grpId="0"/>
      <p:bldP spid="15" grpId="0"/>
      <p:bldP spid="16" grpId="0" animBg="1"/>
      <p:bldP spid="18" grpId="0"/>
      <p:bldP spid="19" grpId="0"/>
      <p:bldP spid="20" grpId="0"/>
      <p:bldP spid="21" grpId="0"/>
      <p:bldP spid="22" grpId="0"/>
      <p:bldP spid="23" grpId="0"/>
      <p:bldP spid="24" grpId="0"/>
      <p:bldP spid="25" grpId="0"/>
      <p:bldP spid="27" grpId="0"/>
      <p:bldP spid="29" grpId="0"/>
      <p:bldP spid="30" grpId="0" animBg="1"/>
      <p:bldP spid="31" grpId="0" animBg="1"/>
      <p:bldP spid="33" grpId="0"/>
      <p:bldP spid="34" grpId="0" uiExpand="1" build="p"/>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B98368-7392-E54A-9387-0BF6613BDAE6}"/>
              </a:ext>
            </a:extLst>
          </p:cNvPr>
          <p:cNvGraphicFramePr>
            <a:graphicFrameLocks noGrp="1"/>
          </p:cNvGraphicFramePr>
          <p:nvPr/>
        </p:nvGraphicFramePr>
        <p:xfrm>
          <a:off x="1243612" y="3110192"/>
          <a:ext cx="6182012" cy="2972334"/>
        </p:xfrm>
        <a:graphic>
          <a:graphicData uri="http://schemas.openxmlformats.org/drawingml/2006/table">
            <a:tbl>
              <a:tblPr firstRow="1" bandRow="1">
                <a:tableStyleId>{F5AB1C69-6EDB-4FF4-983F-18BD219EF322}</a:tableStyleId>
              </a:tblPr>
              <a:tblGrid>
                <a:gridCol w="1500747">
                  <a:extLst>
                    <a:ext uri="{9D8B030D-6E8A-4147-A177-3AD203B41FA5}">
                      <a16:colId xmlns:a16="http://schemas.microsoft.com/office/drawing/2014/main" val="2775245717"/>
                    </a:ext>
                  </a:extLst>
                </a:gridCol>
                <a:gridCol w="2283461">
                  <a:extLst>
                    <a:ext uri="{9D8B030D-6E8A-4147-A177-3AD203B41FA5}">
                      <a16:colId xmlns:a16="http://schemas.microsoft.com/office/drawing/2014/main" val="3656671978"/>
                    </a:ext>
                  </a:extLst>
                </a:gridCol>
                <a:gridCol w="2397804">
                  <a:extLst>
                    <a:ext uri="{9D8B030D-6E8A-4147-A177-3AD203B41FA5}">
                      <a16:colId xmlns:a16="http://schemas.microsoft.com/office/drawing/2014/main" val="3262746779"/>
                    </a:ext>
                  </a:extLst>
                </a:gridCol>
              </a:tblGrid>
              <a:tr h="499643">
                <a:tc gridSpan="3">
                  <a:txBody>
                    <a:bodyPr/>
                    <a:lstStyle/>
                    <a:p>
                      <a:pPr algn="ctr"/>
                      <a:r>
                        <a:rPr lang="en-US" sz="1600" b="1" dirty="0">
                          <a:solidFill>
                            <a:sysClr val="windowText" lastClr="000000"/>
                          </a:solidFill>
                        </a:rPr>
                        <a:t>Standard Augmentation Techniques </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8263484"/>
                  </a:ext>
                </a:extLst>
              </a:tr>
              <a:tr h="712168">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chemeClr val="bg1"/>
                          </a:solidFill>
                        </a:rPr>
                        <a:t># of Seizure windows</a:t>
                      </a:r>
                    </a:p>
                    <a:p>
                      <a:pPr algn="ctr"/>
                      <a:r>
                        <a:rPr lang="en-US" sz="1600" b="1" dirty="0">
                          <a:solidFill>
                            <a:schemeClr val="bg1"/>
                          </a:solidFill>
                        </a:rPr>
                        <a:t>Five-feature dataset </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7D3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63914">
                <a:tc>
                  <a:txBody>
                    <a:bodyPr/>
                    <a:lstStyle/>
                    <a:p>
                      <a:pPr algn="ctr"/>
                      <a:r>
                        <a:rPr lang="en-US" sz="1600" b="1" dirty="0"/>
                        <a:t>1x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kern="1200" dirty="0">
                          <a:solidFill>
                            <a:schemeClr val="dk1"/>
                          </a:solidFill>
                          <a:effectLst/>
                        </a:rPr>
                        <a:t>660 + 490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+ 540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32203">
                <a:tc>
                  <a:txBody>
                    <a:bodyPr/>
                    <a:lstStyle/>
                    <a:p>
                      <a:pPr algn="ctr"/>
                      <a:r>
                        <a:rPr lang="en-US" sz="1600" b="1" dirty="0"/>
                        <a:t>2x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660 + 980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+ 1080 </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32203">
                <a:tc>
                  <a:txBody>
                    <a:bodyPr/>
                    <a:lstStyle/>
                    <a:p>
                      <a:pPr algn="ctr"/>
                      <a:r>
                        <a:rPr lang="en-US" sz="1600" b="1" dirty="0"/>
                        <a:t>4x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+ 1960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+ 2160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32203">
                <a:tc>
                  <a:txBody>
                    <a:bodyPr/>
                    <a:lstStyle/>
                    <a:p>
                      <a:pPr algn="ctr"/>
                      <a:r>
                        <a:rPr lang="en-US" sz="1600" b="1" dirty="0"/>
                        <a:t>8x</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660 + 3912</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+ 4320</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
        <p:nvSpPr>
          <p:cNvPr id="2" name="Slide Number Placeholder 1">
            <a:extLst>
              <a:ext uri="{FF2B5EF4-FFF2-40B4-BE49-F238E27FC236}">
                <a16:creationId xmlns:a16="http://schemas.microsoft.com/office/drawing/2014/main" id="{F8907E1D-4120-3025-4CFD-0D65BA0F1880}"/>
              </a:ext>
            </a:extLst>
          </p:cNvPr>
          <p:cNvSpPr>
            <a:spLocks noGrp="1"/>
          </p:cNvSpPr>
          <p:nvPr>
            <p:ph type="sldNum" sz="quarter" idx="12"/>
          </p:nvPr>
        </p:nvSpPr>
        <p:spPr/>
        <p:txBody>
          <a:bodyPr/>
          <a:lstStyle/>
          <a:p>
            <a:fld id="{D73EE620-6A7D-49ED-9892-2549EE96C797}" type="slidenum">
              <a:rPr lang="en-US" smtClean="0"/>
              <a:t>39</a:t>
            </a:fld>
            <a:endParaRPr lang="en-US"/>
          </a:p>
        </p:txBody>
      </p:sp>
      <p:sp>
        <p:nvSpPr>
          <p:cNvPr id="3" name="Title 1">
            <a:extLst>
              <a:ext uri="{FF2B5EF4-FFF2-40B4-BE49-F238E27FC236}">
                <a16:creationId xmlns:a16="http://schemas.microsoft.com/office/drawing/2014/main" id="{17B2F725-3877-050C-8A76-7410B0745D4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Training CNN with augmented data </a:t>
            </a:r>
            <a:endParaRPr lang="en-PK" sz="2800" dirty="0">
              <a:solidFill>
                <a:srgbClr val="C00000"/>
              </a:solidFill>
            </a:endParaRPr>
          </a:p>
        </p:txBody>
      </p:sp>
      <p:sp>
        <p:nvSpPr>
          <p:cNvPr id="7" name="TextBox 6">
            <a:extLst>
              <a:ext uri="{FF2B5EF4-FFF2-40B4-BE49-F238E27FC236}">
                <a16:creationId xmlns:a16="http://schemas.microsoft.com/office/drawing/2014/main" id="{7949C6E3-85EF-69C6-9441-78AF6FACF5E2}"/>
              </a:ext>
            </a:extLst>
          </p:cNvPr>
          <p:cNvSpPr txBox="1"/>
          <p:nvPr/>
        </p:nvSpPr>
        <p:spPr>
          <a:xfrm>
            <a:off x="1190602" y="965774"/>
            <a:ext cx="6182013" cy="1295868"/>
          </a:xfrm>
          <a:prstGeom prst="rect">
            <a:avLst/>
          </a:prstGeom>
          <a:noFill/>
        </p:spPr>
        <p:txBody>
          <a:bodyPr wrap="none" rtlCol="0">
            <a:spAutoFit/>
          </a:bodyPr>
          <a:lstStyle/>
          <a:p>
            <a:pPr marL="285750" indent="-285750">
              <a:lnSpc>
                <a:spcPct val="150000"/>
              </a:lnSpc>
              <a:buClr>
                <a:srgbClr val="C00000"/>
              </a:buClr>
              <a:buFont typeface="Wingdings" panose="05000000000000000000" pitchFamily="2" charset="2"/>
              <a:buChar char="§"/>
            </a:pPr>
            <a:r>
              <a:rPr lang="en-US" dirty="0"/>
              <a:t>Synthetic data is added to the original training set</a:t>
            </a:r>
          </a:p>
          <a:p>
            <a:pPr marL="285750" indent="-285750">
              <a:lnSpc>
                <a:spcPct val="150000"/>
              </a:lnSpc>
              <a:buClr>
                <a:srgbClr val="C00000"/>
              </a:buClr>
              <a:buFont typeface="Wingdings" panose="05000000000000000000" pitchFamily="2" charset="2"/>
              <a:buChar char="§"/>
            </a:pPr>
            <a:r>
              <a:rPr lang="en-US" dirty="0" err="1"/>
              <a:t>Undersampling</a:t>
            </a:r>
            <a:r>
              <a:rPr lang="en-US" dirty="0"/>
              <a:t>: the same number of seizures &amp; non-seizures</a:t>
            </a:r>
          </a:p>
          <a:p>
            <a:pPr marL="285750" indent="-285750">
              <a:lnSpc>
                <a:spcPct val="150000"/>
              </a:lnSpc>
              <a:buClr>
                <a:srgbClr val="C00000"/>
              </a:buClr>
              <a:buFont typeface="Wingdings" panose="05000000000000000000" pitchFamily="2" charset="2"/>
              <a:buChar char="§"/>
            </a:pPr>
            <a:r>
              <a:rPr lang="en-US" dirty="0"/>
              <a:t>CNN network is trained with augmented data</a:t>
            </a:r>
          </a:p>
        </p:txBody>
      </p:sp>
      <p:graphicFrame>
        <p:nvGraphicFramePr>
          <p:cNvPr id="4" name="Table 3">
            <a:extLst>
              <a:ext uri="{FF2B5EF4-FFF2-40B4-BE49-F238E27FC236}">
                <a16:creationId xmlns:a16="http://schemas.microsoft.com/office/drawing/2014/main" id="{C0E8A92D-8AF3-9722-B54D-D40A2B602CDE}"/>
              </a:ext>
            </a:extLst>
          </p:cNvPr>
          <p:cNvGraphicFramePr>
            <a:graphicFrameLocks noGrp="1"/>
          </p:cNvGraphicFramePr>
          <p:nvPr/>
        </p:nvGraphicFramePr>
        <p:xfrm>
          <a:off x="7947297" y="3110192"/>
          <a:ext cx="3856938" cy="2972336"/>
        </p:xfrm>
        <a:graphic>
          <a:graphicData uri="http://schemas.openxmlformats.org/drawingml/2006/table">
            <a:tbl>
              <a:tblPr firstRow="1" bandRow="1">
                <a:tableStyleId>{F5AB1C69-6EDB-4FF4-983F-18BD219EF322}</a:tableStyleId>
              </a:tblPr>
              <a:tblGrid>
                <a:gridCol w="1577991">
                  <a:extLst>
                    <a:ext uri="{9D8B030D-6E8A-4147-A177-3AD203B41FA5}">
                      <a16:colId xmlns:a16="http://schemas.microsoft.com/office/drawing/2014/main" val="2775245717"/>
                    </a:ext>
                  </a:extLst>
                </a:gridCol>
                <a:gridCol w="2278947">
                  <a:extLst>
                    <a:ext uri="{9D8B030D-6E8A-4147-A177-3AD203B41FA5}">
                      <a16:colId xmlns:a16="http://schemas.microsoft.com/office/drawing/2014/main" val="3262746779"/>
                    </a:ext>
                  </a:extLst>
                </a:gridCol>
              </a:tblGrid>
              <a:tr h="520093">
                <a:tc gridSpan="2">
                  <a:txBody>
                    <a:bodyPr/>
                    <a:lstStyle/>
                    <a:p>
                      <a:pPr algn="ctr"/>
                      <a:r>
                        <a:rPr lang="en-US" sz="1600" b="1" dirty="0">
                          <a:solidFill>
                            <a:sysClr val="windowText" lastClr="000000"/>
                          </a:solidFill>
                        </a:rPr>
                        <a:t>GANs</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668756"/>
                  </a:ext>
                </a:extLst>
              </a:tr>
              <a:tr h="557049">
                <a:tc>
                  <a:txBody>
                    <a:bodyPr/>
                    <a:lstStyle/>
                    <a:p>
                      <a:pPr algn="ctr"/>
                      <a:r>
                        <a:rPr lang="en-US" sz="1600" b="1" dirty="0">
                          <a:solidFill>
                            <a:sysClr val="windowText" lastClr="000000"/>
                          </a:solidFill>
                        </a:rPr>
                        <a:t>Proportion</a:t>
                      </a:r>
                      <a:endParaRPr lang="en-PK" sz="1600" b="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rPr>
                        <a:t># of Seizure windows </a:t>
                      </a:r>
                      <a:endParaRPr lang="en-PK" sz="1600" b="1" dirty="0">
                        <a:solidFill>
                          <a:schemeClr val="bg1"/>
                        </a:solidFill>
                      </a:endParaRPr>
                    </a:p>
                    <a:p>
                      <a:pPr algn="ctr"/>
                      <a:r>
                        <a:rPr lang="en-US" sz="1600" b="1" dirty="0">
                          <a:solidFill>
                            <a:schemeClr val="bg1"/>
                          </a:solidFill>
                        </a:rPr>
                        <a:t>Three-feature dataset</a:t>
                      </a:r>
                      <a:endParaRPr lang="en-PK"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63157842"/>
                  </a:ext>
                </a:extLst>
              </a:tr>
              <a:tr h="493585">
                <a:tc>
                  <a:txBody>
                    <a:bodyPr/>
                    <a:lstStyle/>
                    <a:p>
                      <a:pPr algn="ctr"/>
                      <a:r>
                        <a:rPr lang="en-US" sz="1600" b="1" dirty="0"/>
                        <a:t>10%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t>791 + 80</a:t>
                      </a:r>
                      <a:endParaRPr lang="en-PK"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915656"/>
                  </a:ext>
                </a:extLst>
              </a:tr>
              <a:tr h="459846">
                <a:tc>
                  <a:txBody>
                    <a:bodyPr/>
                    <a:lstStyle/>
                    <a:p>
                      <a:pPr algn="ctr"/>
                      <a:r>
                        <a:rPr lang="en-US" sz="1600" b="1" dirty="0"/>
                        <a:t>30%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+ 238</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4553914"/>
                  </a:ext>
                </a:extLst>
              </a:tr>
              <a:tr h="459846">
                <a:tc>
                  <a:txBody>
                    <a:bodyPr/>
                    <a:lstStyle/>
                    <a:p>
                      <a:pPr algn="ctr"/>
                      <a:r>
                        <a:rPr lang="en-US" sz="1600" b="1" dirty="0"/>
                        <a:t>50%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+ 396</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570966"/>
                  </a:ext>
                </a:extLst>
              </a:tr>
              <a:tr h="459846">
                <a:tc>
                  <a:txBody>
                    <a:bodyPr/>
                    <a:lstStyle/>
                    <a:p>
                      <a:pPr algn="ctr"/>
                      <a:r>
                        <a:rPr lang="en-US" sz="1600" b="1" dirty="0"/>
                        <a:t>80%</a:t>
                      </a:r>
                      <a:endParaRPr lang="en-PK"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  791 + 633</a:t>
                      </a:r>
                      <a:endParaRPr lang="en-PK"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4003417"/>
                  </a:ext>
                </a:extLst>
              </a:tr>
            </a:tbl>
          </a:graphicData>
        </a:graphic>
      </p:graphicFrame>
    </p:spTree>
    <p:extLst>
      <p:ext uri="{BB962C8B-B14F-4D97-AF65-F5344CB8AC3E}">
        <p14:creationId xmlns:p14="http://schemas.microsoft.com/office/powerpoint/2010/main" val="32339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anim calcmode="lin" valueType="num">
                                      <p:cBhvr>
                                        <p:cTn id="20" dur="750" fill="hold"/>
                                        <p:tgtEl>
                                          <p:spTgt spid="4"/>
                                        </p:tgtEl>
                                        <p:attrNameLst>
                                          <p:attrName>ppt_x</p:attrName>
                                        </p:attrNameLst>
                                      </p:cBhvr>
                                      <p:tavLst>
                                        <p:tav tm="0">
                                          <p:val>
                                            <p:strVal val="#ppt_x"/>
                                          </p:val>
                                        </p:tav>
                                        <p:tav tm="100000">
                                          <p:val>
                                            <p:strVal val="#ppt_x"/>
                                          </p:val>
                                        </p:tav>
                                      </p:tavLst>
                                    </p:anim>
                                    <p:anim calcmode="lin" valueType="num">
                                      <p:cBhvr>
                                        <p:cTn id="21"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4</a:t>
            </a:fld>
            <a:endParaRPr lang="en-US"/>
          </a:p>
        </p:txBody>
      </p:sp>
      <p:sp>
        <p:nvSpPr>
          <p:cNvPr id="3" name="TextBox 2">
            <a:extLst>
              <a:ext uri="{FF2B5EF4-FFF2-40B4-BE49-F238E27FC236}">
                <a16:creationId xmlns:a16="http://schemas.microsoft.com/office/drawing/2014/main" id="{542F55E0-91CA-A866-D344-84D031CFD48B}"/>
              </a:ext>
            </a:extLst>
          </p:cNvPr>
          <p:cNvSpPr txBox="1"/>
          <p:nvPr/>
        </p:nvSpPr>
        <p:spPr>
          <a:xfrm>
            <a:off x="838201" y="1719012"/>
            <a:ext cx="6486524" cy="1477328"/>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Epilepsy   </a:t>
            </a:r>
          </a:p>
          <a:p>
            <a:pPr marL="742950" lvl="1" indent="-285750">
              <a:buClr>
                <a:srgbClr val="C00000"/>
              </a:buClr>
              <a:buFont typeface="Arial" panose="020B0604020202020204" pitchFamily="34" charset="0"/>
              <a:buChar char="•"/>
            </a:pPr>
            <a:r>
              <a:rPr lang="en-US" b="0" i="0" u="none" strike="noStrike" baseline="0" dirty="0">
                <a:latin typeface="SFRM1095"/>
              </a:rPr>
              <a:t>characterized by recurrent seizures </a:t>
            </a:r>
          </a:p>
          <a:p>
            <a:pPr marL="742950" lvl="1" indent="-285750">
              <a:buClr>
                <a:srgbClr val="C00000"/>
              </a:buClr>
              <a:buFont typeface="Arial" panose="020B0604020202020204" pitchFamily="34" charset="0"/>
              <a:buChar char="•"/>
            </a:pPr>
            <a:r>
              <a:rPr lang="en-US" b="0" i="0" u="none" strike="noStrike" baseline="0" dirty="0">
                <a:latin typeface="SFRM1095"/>
              </a:rPr>
              <a:t>can lead to serious injuries and </a:t>
            </a:r>
            <a:r>
              <a:rPr lang="en-US" sz="1800" b="0" i="0" u="none" strike="noStrike" baseline="0" dirty="0">
                <a:latin typeface="SFRM1095"/>
              </a:rPr>
              <a:t>life-threatening situations</a:t>
            </a:r>
          </a:p>
          <a:p>
            <a:endParaRPr lang="en-US" dirty="0"/>
          </a:p>
          <a:p>
            <a:pPr lvl="1">
              <a:buClr>
                <a:srgbClr val="C00000"/>
              </a:buClr>
            </a:pPr>
            <a:endParaRPr lang="en-US" dirty="0"/>
          </a:p>
        </p:txBody>
      </p:sp>
      <p:pic>
        <p:nvPicPr>
          <p:cNvPr id="6" name="Picture 5" descr="A doctor examining a young child&#10;&#10;Description automatically generated with low confidence">
            <a:extLst>
              <a:ext uri="{FF2B5EF4-FFF2-40B4-BE49-F238E27FC236}">
                <a16:creationId xmlns:a16="http://schemas.microsoft.com/office/drawing/2014/main" id="{9281838C-FD63-7266-5361-962222AEF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369" y="1798296"/>
            <a:ext cx="3849269" cy="3261545"/>
          </a:xfrm>
          <a:prstGeom prst="rect">
            <a:avLst/>
          </a:prstGeom>
        </p:spPr>
      </p:pic>
      <p:sp>
        <p:nvSpPr>
          <p:cNvPr id="7" name="Title 6">
            <a:extLst>
              <a:ext uri="{FF2B5EF4-FFF2-40B4-BE49-F238E27FC236}">
                <a16:creationId xmlns:a16="http://schemas.microsoft.com/office/drawing/2014/main" id="{DDF10765-24E7-220E-320A-F5A2A49EE03D}"/>
              </a:ext>
            </a:extLst>
          </p:cNvPr>
          <p:cNvSpPr>
            <a:spLocks noGrp="1"/>
          </p:cNvSpPr>
          <p:nvPr>
            <p:ph type="title"/>
          </p:nvPr>
        </p:nvSpPr>
        <p:spPr/>
        <p:txBody>
          <a:bodyPr/>
          <a:lstStyle/>
          <a:p>
            <a:r>
              <a:rPr lang="en-US" dirty="0"/>
              <a:t>Motivation</a:t>
            </a:r>
          </a:p>
        </p:txBody>
      </p:sp>
      <p:sp>
        <p:nvSpPr>
          <p:cNvPr id="5" name="TextBox 4">
            <a:extLst>
              <a:ext uri="{FF2B5EF4-FFF2-40B4-BE49-F238E27FC236}">
                <a16:creationId xmlns:a16="http://schemas.microsoft.com/office/drawing/2014/main" id="{71AA03CA-5AF9-028F-7758-11F4EAF5293A}"/>
              </a:ext>
            </a:extLst>
          </p:cNvPr>
          <p:cNvSpPr txBox="1"/>
          <p:nvPr/>
        </p:nvSpPr>
        <p:spPr>
          <a:xfrm>
            <a:off x="7760369" y="5146881"/>
            <a:ext cx="3737435" cy="707886"/>
          </a:xfrm>
          <a:prstGeom prst="rect">
            <a:avLst/>
          </a:prstGeom>
          <a:noFill/>
        </p:spPr>
        <p:txBody>
          <a:bodyPr wrap="square">
            <a:spAutoFit/>
          </a:bodyPr>
          <a:lstStyle/>
          <a:p>
            <a:pPr algn="just"/>
            <a:r>
              <a:rPr lang="en-US" sz="800" b="1" i="0" dirty="0">
                <a:solidFill>
                  <a:srgbClr val="000000"/>
                </a:solidFill>
                <a:effectLst/>
              </a:rPr>
              <a:t>Source:</a:t>
            </a:r>
            <a:r>
              <a:rPr lang="en-US" sz="800" b="0" i="0" dirty="0">
                <a:solidFill>
                  <a:srgbClr val="000000"/>
                </a:solidFill>
                <a:effectLst/>
              </a:rPr>
              <a:t> WATSON, JL, and Lee Memorial. “Epilepsy Monitoring Unit Helps Physicians Make Diagnosis While Patients Sleep.” </a:t>
            </a:r>
            <a:r>
              <a:rPr lang="en-US" sz="800" b="0" i="1" dirty="0">
                <a:solidFill>
                  <a:srgbClr val="000000"/>
                </a:solidFill>
                <a:effectLst/>
              </a:rPr>
              <a:t>Fort Myers Florida Weekly -</a:t>
            </a:r>
            <a:r>
              <a:rPr lang="en-US" sz="800" b="0" i="0" dirty="0">
                <a:solidFill>
                  <a:srgbClr val="000000"/>
                </a:solidFill>
                <a:effectLst/>
              </a:rPr>
              <a:t>, Fort Myers Florida Weekly, 10 Sept. 2014, fortmyers.floridaweekly.com/articles/epilepsy-monitoring-unit-helps-physicians-make-diagnosis-while-patients-sleep/. Accessed 30 May 2023.</a:t>
            </a:r>
          </a:p>
          <a:p>
            <a:pPr algn="just"/>
            <a:r>
              <a:rPr lang="en-US" sz="800" b="0" i="0" dirty="0">
                <a:solidFill>
                  <a:srgbClr val="000000"/>
                </a:solidFill>
                <a:effectLst/>
              </a:rPr>
              <a:t>‌</a:t>
            </a:r>
          </a:p>
        </p:txBody>
      </p:sp>
      <p:sp>
        <p:nvSpPr>
          <p:cNvPr id="11" name="TextBox 10">
            <a:extLst>
              <a:ext uri="{FF2B5EF4-FFF2-40B4-BE49-F238E27FC236}">
                <a16:creationId xmlns:a16="http://schemas.microsoft.com/office/drawing/2014/main" id="{014D4FA7-8EF7-0F0A-E9A8-38B62AAB6D6A}"/>
              </a:ext>
            </a:extLst>
          </p:cNvPr>
          <p:cNvSpPr txBox="1"/>
          <p:nvPr/>
        </p:nvSpPr>
        <p:spPr>
          <a:xfrm>
            <a:off x="838200" y="3296770"/>
            <a:ext cx="6096000" cy="923330"/>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Automated seizure detection systems</a:t>
            </a:r>
          </a:p>
          <a:p>
            <a:pPr marL="742950" lvl="1" indent="-285750">
              <a:buClr>
                <a:srgbClr val="C00000"/>
              </a:buClr>
              <a:buFont typeface="Arial" panose="020B0604020202020204" pitchFamily="34" charset="0"/>
              <a:buChar char="•"/>
            </a:pPr>
            <a:r>
              <a:rPr lang="en-US" dirty="0"/>
              <a:t>documentation &amp; alarm system</a:t>
            </a:r>
          </a:p>
          <a:p>
            <a:pPr marL="742950" lvl="1" indent="-285750">
              <a:buClr>
                <a:srgbClr val="C00000"/>
              </a:buClr>
              <a:buFont typeface="Arial" panose="020B0604020202020204" pitchFamily="34" charset="0"/>
              <a:buChar char="•"/>
            </a:pPr>
            <a:r>
              <a:rPr lang="en-US" dirty="0"/>
              <a:t>requires a large amount of data </a:t>
            </a:r>
          </a:p>
        </p:txBody>
      </p:sp>
      <p:sp>
        <p:nvSpPr>
          <p:cNvPr id="13" name="TextBox 12">
            <a:extLst>
              <a:ext uri="{FF2B5EF4-FFF2-40B4-BE49-F238E27FC236}">
                <a16:creationId xmlns:a16="http://schemas.microsoft.com/office/drawing/2014/main" id="{B837E603-2A8F-5E9A-43C4-7AB1B3C334A8}"/>
              </a:ext>
            </a:extLst>
          </p:cNvPr>
          <p:cNvSpPr txBox="1"/>
          <p:nvPr/>
        </p:nvSpPr>
        <p:spPr>
          <a:xfrm>
            <a:off x="838200" y="4855317"/>
            <a:ext cx="6096000" cy="646331"/>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Unpredictable nature of seizures </a:t>
            </a:r>
          </a:p>
          <a:p>
            <a:pPr marL="742950" lvl="1" indent="-285750">
              <a:buClr>
                <a:srgbClr val="C00000"/>
              </a:buClr>
              <a:buFont typeface="Arial" panose="020B0604020202020204" pitchFamily="34" charset="0"/>
              <a:buChar char="•"/>
            </a:pPr>
            <a:r>
              <a:rPr lang="en-US" dirty="0">
                <a:sym typeface="Wingdings" panose="05000000000000000000" pitchFamily="2" charset="2"/>
              </a:rPr>
              <a:t> Highly i</a:t>
            </a:r>
            <a:r>
              <a:rPr lang="en-US" dirty="0"/>
              <a:t>mbalanced dataset</a:t>
            </a:r>
          </a:p>
        </p:txBody>
      </p:sp>
    </p:spTree>
    <p:extLst>
      <p:ext uri="{BB962C8B-B14F-4D97-AF65-F5344CB8AC3E}">
        <p14:creationId xmlns:p14="http://schemas.microsoft.com/office/powerpoint/2010/main" val="13116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rgbClr val="C00000"/>
              </a:buClr>
              <a:buSzPct val="100000"/>
              <a:buFont typeface="Wingdings" panose="05000000000000000000" pitchFamily="2" charset="2"/>
              <a:buChar char="§"/>
            </a:pPr>
            <a:r>
              <a:rPr lang="en-US" b="1" dirty="0"/>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40</a:t>
            </a:fld>
            <a:endParaRPr lang="en-US"/>
          </a:p>
        </p:txBody>
      </p:sp>
    </p:spTree>
    <p:extLst>
      <p:ext uri="{BB962C8B-B14F-4D97-AF65-F5344CB8AC3E}">
        <p14:creationId xmlns:p14="http://schemas.microsoft.com/office/powerpoint/2010/main" val="4230297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08022ED-5EDB-0953-E0DF-A0268529B1B0}"/>
              </a:ext>
            </a:extLst>
          </p:cNvPr>
          <p:cNvGraphicFramePr>
            <a:graphicFrameLocks noGrp="1"/>
          </p:cNvGraphicFramePr>
          <p:nvPr/>
        </p:nvGraphicFramePr>
        <p:xfrm>
          <a:off x="1088424" y="1184763"/>
          <a:ext cx="3969493" cy="4480542"/>
        </p:xfrm>
        <a:graphic>
          <a:graphicData uri="http://schemas.openxmlformats.org/drawingml/2006/table">
            <a:tbl>
              <a:tblPr firstRow="1" bandRow="1">
                <a:tableStyleId>{2A488322-F2BA-4B5B-9748-0D474271808F}</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46757">
                <a:tc gridSpan="3">
                  <a:txBody>
                    <a:bodyPr/>
                    <a:lstStyle/>
                    <a:p>
                      <a:pPr algn="ctr"/>
                      <a:r>
                        <a:rPr lang="en-US" sz="2000" dirty="0"/>
                        <a:t>Three – 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743920244"/>
                  </a:ext>
                </a:extLst>
              </a:tr>
              <a:tr h="746757">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46757">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746757">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dirty="0"/>
                        <a:t>441</a:t>
                      </a:r>
                      <a:endParaRPr lang="en-PK" sz="1600" dirty="0"/>
                    </a:p>
                  </a:txBody>
                  <a:tcPr/>
                </a:tc>
                <a:extLst>
                  <a:ext uri="{0D108BD9-81ED-4DB2-BD59-A6C34878D82A}">
                    <a16:rowId xmlns:a16="http://schemas.microsoft.com/office/drawing/2014/main" val="1792628910"/>
                  </a:ext>
                </a:extLst>
              </a:tr>
              <a:tr h="746757">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0" dirty="0"/>
                        <a:t>0.7726</a:t>
                      </a:r>
                      <a:endParaRPr lang="en-PK" sz="1600" b="0" dirty="0"/>
                    </a:p>
                  </a:txBody>
                  <a:tcPr/>
                </a:tc>
                <a:extLst>
                  <a:ext uri="{0D108BD9-81ED-4DB2-BD59-A6C34878D82A}">
                    <a16:rowId xmlns:a16="http://schemas.microsoft.com/office/drawing/2014/main" val="689655619"/>
                  </a:ext>
                </a:extLst>
              </a:tr>
              <a:tr h="746757">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0" dirty="0"/>
                        <a:t>0.54</a:t>
                      </a:r>
                      <a:endParaRPr lang="en-PK" sz="1600" b="0" dirty="0"/>
                    </a:p>
                  </a:txBody>
                  <a:tcPr/>
                </a:tc>
                <a:extLst>
                  <a:ext uri="{0D108BD9-81ED-4DB2-BD59-A6C34878D82A}">
                    <a16:rowId xmlns:a16="http://schemas.microsoft.com/office/drawing/2014/main" val="1979180290"/>
                  </a:ext>
                </a:extLst>
              </a:tr>
            </a:tbl>
          </a:graphicData>
        </a:graphic>
      </p:graphicFrame>
      <p:sp>
        <p:nvSpPr>
          <p:cNvPr id="6" name="TextBox 5">
            <a:extLst>
              <a:ext uri="{FF2B5EF4-FFF2-40B4-BE49-F238E27FC236}">
                <a16:creationId xmlns:a16="http://schemas.microsoft.com/office/drawing/2014/main" id="{4ED2FEA7-F8CC-BB28-520E-0DF674CA62C2}"/>
              </a:ext>
            </a:extLst>
          </p:cNvPr>
          <p:cNvSpPr txBox="1"/>
          <p:nvPr/>
        </p:nvSpPr>
        <p:spPr>
          <a:xfrm>
            <a:off x="891839" y="6089104"/>
            <a:ext cx="9965417"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 bfoce = binary focal cross entropy,  FA/24h = False alarms per 24 hour</a:t>
            </a:r>
            <a:endParaRPr lang="en-PK" sz="1600" dirty="0"/>
          </a:p>
        </p:txBody>
      </p:sp>
      <p:sp>
        <p:nvSpPr>
          <p:cNvPr id="8" name="Rectangle 7">
            <a:extLst>
              <a:ext uri="{FF2B5EF4-FFF2-40B4-BE49-F238E27FC236}">
                <a16:creationId xmlns:a16="http://schemas.microsoft.com/office/drawing/2014/main" id="{D2F2A013-961F-6DD6-FC9C-61EEA60F5D0D}"/>
              </a:ext>
            </a:extLst>
          </p:cNvPr>
          <p:cNvSpPr/>
          <p:nvPr/>
        </p:nvSpPr>
        <p:spPr>
          <a:xfrm>
            <a:off x="1088424" y="4900773"/>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graphicFrame>
        <p:nvGraphicFramePr>
          <p:cNvPr id="10" name="Table 4">
            <a:extLst>
              <a:ext uri="{FF2B5EF4-FFF2-40B4-BE49-F238E27FC236}">
                <a16:creationId xmlns:a16="http://schemas.microsoft.com/office/drawing/2014/main" id="{0B72D9F8-84F7-65D3-5858-19B7568380AC}"/>
              </a:ext>
            </a:extLst>
          </p:cNvPr>
          <p:cNvGraphicFramePr>
            <a:graphicFrameLocks noGrp="1"/>
          </p:cNvGraphicFramePr>
          <p:nvPr/>
        </p:nvGraphicFramePr>
        <p:xfrm>
          <a:off x="6564527" y="1180305"/>
          <a:ext cx="3969493" cy="4513794"/>
        </p:xfrm>
        <a:graphic>
          <a:graphicData uri="http://schemas.openxmlformats.org/drawingml/2006/table">
            <a:tbl>
              <a:tblPr firstRow="1" bandRow="1">
                <a:tableStyleId>{85BE263C-DBD7-4A20-BB59-AAB30ACAA65A}</a:tableStyleId>
              </a:tblPr>
              <a:tblGrid>
                <a:gridCol w="1560028">
                  <a:extLst>
                    <a:ext uri="{9D8B030D-6E8A-4147-A177-3AD203B41FA5}">
                      <a16:colId xmlns:a16="http://schemas.microsoft.com/office/drawing/2014/main" val="3935644116"/>
                    </a:ext>
                  </a:extLst>
                </a:gridCol>
                <a:gridCol w="1054545">
                  <a:extLst>
                    <a:ext uri="{9D8B030D-6E8A-4147-A177-3AD203B41FA5}">
                      <a16:colId xmlns:a16="http://schemas.microsoft.com/office/drawing/2014/main" val="3656671978"/>
                    </a:ext>
                  </a:extLst>
                </a:gridCol>
                <a:gridCol w="1354920">
                  <a:extLst>
                    <a:ext uri="{9D8B030D-6E8A-4147-A177-3AD203B41FA5}">
                      <a16:colId xmlns:a16="http://schemas.microsoft.com/office/drawing/2014/main" val="3262746779"/>
                    </a:ext>
                  </a:extLst>
                </a:gridCol>
              </a:tblGrid>
              <a:tr h="759729">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Five – feature dataset</a:t>
                      </a:r>
                      <a:endParaRPr lang="en-PK" sz="2000" dirty="0"/>
                    </a:p>
                    <a:p>
                      <a:endParaRPr lang="en-PK"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4073734"/>
                  </a:ext>
                </a:extLst>
              </a:tr>
              <a:tr h="750813">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bfoce</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dirty="0"/>
                        <a:t>0.85</a:t>
                      </a:r>
                      <a:endParaRPr lang="en-PK" sz="1600" dirty="0"/>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dirty="0"/>
                        <a:t>366</a:t>
                      </a:r>
                      <a:endParaRPr lang="en-PK" sz="1600" dirty="0"/>
                    </a:p>
                  </a:txBody>
                  <a:tcPr/>
                </a:tc>
                <a:extLst>
                  <a:ext uri="{0D108BD9-81ED-4DB2-BD59-A6C34878D82A}">
                    <a16:rowId xmlns:a16="http://schemas.microsoft.com/office/drawing/2014/main" val="1792628910"/>
                  </a:ext>
                </a:extLst>
              </a:tr>
              <a:tr h="750813">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dirty="0"/>
                        <a:t>0.8338</a:t>
                      </a:r>
                      <a:endParaRPr lang="en-PK" sz="1600" dirty="0"/>
                    </a:p>
                  </a:txBody>
                  <a:tcPr/>
                </a:tc>
                <a:extLst>
                  <a:ext uri="{0D108BD9-81ED-4DB2-BD59-A6C34878D82A}">
                    <a16:rowId xmlns:a16="http://schemas.microsoft.com/office/drawing/2014/main" val="689655619"/>
                  </a:ext>
                </a:extLst>
              </a:tr>
              <a:tr h="750813">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dirty="0"/>
                        <a:t>0.68</a:t>
                      </a:r>
                      <a:endParaRPr lang="en-PK" sz="1600" dirty="0"/>
                    </a:p>
                  </a:txBody>
                  <a:tcPr/>
                </a:tc>
                <a:extLst>
                  <a:ext uri="{0D108BD9-81ED-4DB2-BD59-A6C34878D82A}">
                    <a16:rowId xmlns:a16="http://schemas.microsoft.com/office/drawing/2014/main" val="1979180290"/>
                  </a:ext>
                </a:extLst>
              </a:tr>
            </a:tbl>
          </a:graphicData>
        </a:graphic>
      </p:graphicFrame>
      <p:sp>
        <p:nvSpPr>
          <p:cNvPr id="11" name="Rectangle 10">
            <a:extLst>
              <a:ext uri="{FF2B5EF4-FFF2-40B4-BE49-F238E27FC236}">
                <a16:creationId xmlns:a16="http://schemas.microsoft.com/office/drawing/2014/main" id="{D942C28B-8D44-8C55-1F63-CFEEC6ADAA57}"/>
              </a:ext>
            </a:extLst>
          </p:cNvPr>
          <p:cNvSpPr/>
          <p:nvPr/>
        </p:nvSpPr>
        <p:spPr>
          <a:xfrm rot="5400000">
            <a:off x="8173925" y="1068907"/>
            <a:ext cx="750695" cy="3969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Title 1">
            <a:extLst>
              <a:ext uri="{FF2B5EF4-FFF2-40B4-BE49-F238E27FC236}">
                <a16:creationId xmlns:a16="http://schemas.microsoft.com/office/drawing/2014/main" id="{1512056E-C800-0510-4127-C67ACDBD9073}"/>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t>
            </a:r>
            <a:r>
              <a:rPr lang="en-US" sz="2800" i="1" dirty="0"/>
              <a:t>  </a:t>
            </a:r>
            <a:endParaRPr lang="en-PK" sz="2800" i="1" dirty="0"/>
          </a:p>
        </p:txBody>
      </p:sp>
      <p:sp>
        <p:nvSpPr>
          <p:cNvPr id="12" name="Title 1">
            <a:extLst>
              <a:ext uri="{FF2B5EF4-FFF2-40B4-BE49-F238E27FC236}">
                <a16:creationId xmlns:a16="http://schemas.microsoft.com/office/drawing/2014/main" id="{1ED7F738-FB69-B9AD-84CF-3BA731DE199F}"/>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Choice of the Loss Function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DC253F2F-9F49-AE99-2FF7-55FF93BEE6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41</a:t>
            </a:fld>
            <a:endParaRPr lang="en-US" sz="1600" dirty="0"/>
          </a:p>
        </p:txBody>
      </p:sp>
      <p:sp>
        <p:nvSpPr>
          <p:cNvPr id="3" name="Rectangle 2">
            <a:extLst>
              <a:ext uri="{FF2B5EF4-FFF2-40B4-BE49-F238E27FC236}">
                <a16:creationId xmlns:a16="http://schemas.microsoft.com/office/drawing/2014/main" id="{01F7DBAA-81B7-EA83-A4A0-0669508AFFB2}"/>
              </a:ext>
            </a:extLst>
          </p:cNvPr>
          <p:cNvSpPr/>
          <p:nvPr/>
        </p:nvSpPr>
        <p:spPr>
          <a:xfrm>
            <a:off x="1088423" y="2652571"/>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
        <p:nvSpPr>
          <p:cNvPr id="7" name="Rectangle 6">
            <a:extLst>
              <a:ext uri="{FF2B5EF4-FFF2-40B4-BE49-F238E27FC236}">
                <a16:creationId xmlns:a16="http://schemas.microsoft.com/office/drawing/2014/main" id="{3B0DBB4B-AA37-421F-8AAB-A00D1BC7E47F}"/>
              </a:ext>
            </a:extLst>
          </p:cNvPr>
          <p:cNvSpPr/>
          <p:nvPr/>
        </p:nvSpPr>
        <p:spPr>
          <a:xfrm>
            <a:off x="6564525" y="4927002"/>
            <a:ext cx="3969493" cy="772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solidFill>
                <a:srgbClr val="C00000"/>
              </a:solidFill>
            </a:endParaRPr>
          </a:p>
        </p:txBody>
      </p:sp>
    </p:spTree>
    <p:extLst>
      <p:ext uri="{BB962C8B-B14F-4D97-AF65-F5344CB8AC3E}">
        <p14:creationId xmlns:p14="http://schemas.microsoft.com/office/powerpoint/2010/main" val="349992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animBg="1"/>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13791" y="1449963"/>
          <a:ext cx="3816626" cy="3925956"/>
        </p:xfrm>
        <a:graphic>
          <a:graphicData uri="http://schemas.openxmlformats.org/drawingml/2006/table">
            <a:tbl>
              <a:tblPr firstRow="1" bandRow="1">
                <a:tableStyleId>{85BE263C-DBD7-4A20-BB59-AAB30ACAA65A}</a:tableStyleId>
              </a:tblPr>
              <a:tblGrid>
                <a:gridCol w="1480051">
                  <a:extLst>
                    <a:ext uri="{9D8B030D-6E8A-4147-A177-3AD203B41FA5}">
                      <a16:colId xmlns:a16="http://schemas.microsoft.com/office/drawing/2014/main" val="3935644116"/>
                    </a:ext>
                  </a:extLst>
                </a:gridCol>
                <a:gridCol w="933296">
                  <a:extLst>
                    <a:ext uri="{9D8B030D-6E8A-4147-A177-3AD203B41FA5}">
                      <a16:colId xmlns:a16="http://schemas.microsoft.com/office/drawing/2014/main" val="3656671978"/>
                    </a:ext>
                  </a:extLst>
                </a:gridCol>
                <a:gridCol w="1403279">
                  <a:extLst>
                    <a:ext uri="{9D8B030D-6E8A-4147-A177-3AD203B41FA5}">
                      <a16:colId xmlns:a16="http://schemas.microsoft.com/office/drawing/2014/main" val="3262746779"/>
                    </a:ext>
                  </a:extLst>
                </a:gridCol>
              </a:tblGrid>
              <a:tr h="654326">
                <a:tc gridSpan="3">
                  <a:txBody>
                    <a:bodyPr/>
                    <a:lstStyle/>
                    <a:p>
                      <a:pPr algn="ctr"/>
                      <a:r>
                        <a:rPr lang="en-US" sz="2000" dirty="0"/>
                        <a:t>Five-feature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54326">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54326">
                <a:tc>
                  <a:txBody>
                    <a:bodyPr/>
                    <a:lstStyle/>
                    <a:p>
                      <a:r>
                        <a:rPr lang="en-US" sz="1600" dirty="0"/>
                        <a:t>Seizure Sensitivity</a:t>
                      </a:r>
                      <a:endParaRPr lang="en-PK" sz="1600" dirty="0"/>
                    </a:p>
                  </a:txBody>
                  <a:tcPr/>
                </a:tc>
                <a:tc>
                  <a:txBody>
                    <a:bodyPr/>
                    <a:lstStyle/>
                    <a:p>
                      <a:r>
                        <a:rPr lang="en-US" sz="1600" dirty="0"/>
                        <a:t>0.9</a:t>
                      </a:r>
                      <a:endParaRPr lang="en-PK" sz="1600" dirty="0"/>
                    </a:p>
                  </a:txBody>
                  <a:tcPr/>
                </a:tc>
                <a:tc>
                  <a:txBody>
                    <a:bodyPr/>
                    <a:lstStyle/>
                    <a:p>
                      <a:r>
                        <a:rPr lang="en-US" sz="1600" b="1" dirty="0">
                          <a:solidFill>
                            <a:srgbClr val="FF0000"/>
                          </a:solidFill>
                        </a:rPr>
                        <a:t>0.8</a:t>
                      </a:r>
                      <a:endParaRPr lang="en-PK" sz="1600" b="1" dirty="0">
                        <a:solidFill>
                          <a:srgbClr val="FF0000"/>
                        </a:solidFill>
                      </a:endParaRPr>
                    </a:p>
                  </a:txBody>
                  <a:tcPr/>
                </a:tc>
                <a:extLst>
                  <a:ext uri="{0D108BD9-81ED-4DB2-BD59-A6C34878D82A}">
                    <a16:rowId xmlns:a16="http://schemas.microsoft.com/office/drawing/2014/main" val="1204553914"/>
                  </a:ext>
                </a:extLst>
              </a:tr>
              <a:tr h="654326">
                <a:tc>
                  <a:txBody>
                    <a:bodyPr/>
                    <a:lstStyle/>
                    <a:p>
                      <a:r>
                        <a:rPr lang="en-US" sz="1600" dirty="0"/>
                        <a:t>FA/24h</a:t>
                      </a:r>
                      <a:endParaRPr lang="en-PK" sz="1600" dirty="0"/>
                    </a:p>
                  </a:txBody>
                  <a:tcPr/>
                </a:tc>
                <a:tc>
                  <a:txBody>
                    <a:bodyPr/>
                    <a:lstStyle/>
                    <a:p>
                      <a:r>
                        <a:rPr lang="en-US" sz="1600" dirty="0"/>
                        <a:t>382</a:t>
                      </a:r>
                      <a:endParaRPr lang="en-PK" sz="1600" dirty="0"/>
                    </a:p>
                  </a:txBody>
                  <a:tcPr/>
                </a:tc>
                <a:tc>
                  <a:txBody>
                    <a:bodyPr/>
                    <a:lstStyle/>
                    <a:p>
                      <a:r>
                        <a:rPr lang="en-US" sz="1600" b="1" dirty="0">
                          <a:solidFill>
                            <a:schemeClr val="accent6">
                              <a:lumMod val="50000"/>
                            </a:schemeClr>
                          </a:solidFill>
                        </a:rPr>
                        <a:t>299</a:t>
                      </a:r>
                      <a:endParaRPr lang="en-PK" sz="1600" b="1" dirty="0">
                        <a:solidFill>
                          <a:schemeClr val="accent6">
                            <a:lumMod val="50000"/>
                          </a:schemeClr>
                        </a:solidFill>
                      </a:endParaRPr>
                    </a:p>
                  </a:txBody>
                  <a:tcPr/>
                </a:tc>
                <a:extLst>
                  <a:ext uri="{0D108BD9-81ED-4DB2-BD59-A6C34878D82A}">
                    <a16:rowId xmlns:a16="http://schemas.microsoft.com/office/drawing/2014/main" val="1792628910"/>
                  </a:ext>
                </a:extLst>
              </a:tr>
              <a:tr h="654326">
                <a:tc>
                  <a:txBody>
                    <a:bodyPr/>
                    <a:lstStyle/>
                    <a:p>
                      <a:r>
                        <a:rPr lang="en-US" sz="1600" dirty="0"/>
                        <a:t>Specificity</a:t>
                      </a:r>
                      <a:endParaRPr lang="en-PK" sz="1600" dirty="0"/>
                    </a:p>
                  </a:txBody>
                  <a:tcPr/>
                </a:tc>
                <a:tc>
                  <a:txBody>
                    <a:bodyPr/>
                    <a:lstStyle/>
                    <a:p>
                      <a:r>
                        <a:rPr lang="en-US" sz="1600" dirty="0"/>
                        <a:t>0.8085</a:t>
                      </a:r>
                      <a:endParaRPr lang="en-PK" sz="1600" dirty="0"/>
                    </a:p>
                  </a:txBody>
                  <a:tcPr/>
                </a:tc>
                <a:tc>
                  <a:txBody>
                    <a:bodyPr/>
                    <a:lstStyle/>
                    <a:p>
                      <a:r>
                        <a:rPr lang="en-US" sz="1600" b="1" dirty="0">
                          <a:solidFill>
                            <a:schemeClr val="accent6">
                              <a:lumMod val="50000"/>
                            </a:schemeClr>
                          </a:solidFill>
                        </a:rPr>
                        <a:t>0.8836</a:t>
                      </a:r>
                      <a:endParaRPr lang="en-PK" sz="1600" b="1" dirty="0">
                        <a:solidFill>
                          <a:schemeClr val="accent6">
                            <a:lumMod val="50000"/>
                          </a:schemeClr>
                        </a:solidFill>
                      </a:endParaRPr>
                    </a:p>
                  </a:txBody>
                  <a:tcPr/>
                </a:tc>
                <a:extLst>
                  <a:ext uri="{0D108BD9-81ED-4DB2-BD59-A6C34878D82A}">
                    <a16:rowId xmlns:a16="http://schemas.microsoft.com/office/drawing/2014/main" val="689655619"/>
                  </a:ext>
                </a:extLst>
              </a:tr>
              <a:tr h="654326">
                <a:tc>
                  <a:txBody>
                    <a:bodyPr/>
                    <a:lstStyle/>
                    <a:p>
                      <a:r>
                        <a:rPr lang="en-US" sz="1600" dirty="0"/>
                        <a:t>Window Sensitivity</a:t>
                      </a:r>
                      <a:endParaRPr lang="en-PK" sz="1600" dirty="0"/>
                    </a:p>
                  </a:txBody>
                  <a:tcPr/>
                </a:tc>
                <a:tc>
                  <a:txBody>
                    <a:bodyPr/>
                    <a:lstStyle/>
                    <a:p>
                      <a:r>
                        <a:rPr lang="en-US" sz="1600" dirty="0"/>
                        <a:t>0.696</a:t>
                      </a:r>
                      <a:endParaRPr lang="en-PK" sz="1600" dirty="0"/>
                    </a:p>
                  </a:txBody>
                  <a:tcPr/>
                </a:tc>
                <a:tc>
                  <a:txBody>
                    <a:bodyPr/>
                    <a:lstStyle/>
                    <a:p>
                      <a:r>
                        <a:rPr lang="en-US" sz="1600" b="1" dirty="0">
                          <a:solidFill>
                            <a:srgbClr val="FF0000"/>
                          </a:solidFill>
                        </a:rPr>
                        <a:t>0.66</a:t>
                      </a:r>
                      <a:endParaRPr lang="en-PK" sz="1600" b="1" dirty="0">
                        <a:solidFill>
                          <a:srgbClr val="FF0000"/>
                        </a:solidFill>
                      </a:endParaRPr>
                    </a:p>
                  </a:txBody>
                  <a:tcPr/>
                </a:tc>
                <a:extLst>
                  <a:ext uri="{0D108BD9-81ED-4DB2-BD59-A6C34878D82A}">
                    <a16:rowId xmlns:a16="http://schemas.microsoft.com/office/drawing/2014/main" val="1979180290"/>
                  </a:ext>
                </a:extLst>
              </a:tr>
            </a:tbl>
          </a:graphicData>
        </a:graphic>
      </p:graphicFrame>
      <p:pic>
        <p:nvPicPr>
          <p:cNvPr id="2" name="Picture 1" descr="A picture containing text, diagram, line, screenshot&#10;&#10;Description automatically generated">
            <a:extLst>
              <a:ext uri="{FF2B5EF4-FFF2-40B4-BE49-F238E27FC236}">
                <a16:creationId xmlns:a16="http://schemas.microsoft.com/office/drawing/2014/main" id="{E16BE923-A8A8-42F8-615E-B8A95B3CD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584" y="1085915"/>
            <a:ext cx="5966725" cy="4788112"/>
          </a:xfrm>
          <a:prstGeom prst="rect">
            <a:avLst/>
          </a:prstGeom>
        </p:spPr>
      </p:pic>
      <p:sp>
        <p:nvSpPr>
          <p:cNvPr id="8" name="Title 1">
            <a:extLst>
              <a:ext uri="{FF2B5EF4-FFF2-40B4-BE49-F238E27FC236}">
                <a16:creationId xmlns:a16="http://schemas.microsoft.com/office/drawing/2014/main" id="{CE47FB98-31FB-BDA7-4100-0545EEB8F9A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10" name="TextBox 9">
            <a:extLst>
              <a:ext uri="{FF2B5EF4-FFF2-40B4-BE49-F238E27FC236}">
                <a16:creationId xmlns:a16="http://schemas.microsoft.com/office/drawing/2014/main" id="{70416DA6-CD53-E7C5-D475-EB4FA37BE722}"/>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3" name="Slide Number Placeholder 1">
            <a:extLst>
              <a:ext uri="{FF2B5EF4-FFF2-40B4-BE49-F238E27FC236}">
                <a16:creationId xmlns:a16="http://schemas.microsoft.com/office/drawing/2014/main" id="{A0D38FDB-2B2D-85E4-0C9B-2129173E3CB7}"/>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42</a:t>
            </a:fld>
            <a:endParaRPr lang="en-US" sz="1600" dirty="0"/>
          </a:p>
        </p:txBody>
      </p:sp>
    </p:spTree>
    <p:extLst>
      <p:ext uri="{BB962C8B-B14F-4D97-AF65-F5344CB8AC3E}">
        <p14:creationId xmlns:p14="http://schemas.microsoft.com/office/powerpoint/2010/main" val="284232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641F1A7-2D63-8F1E-7943-2691566C2812}"/>
              </a:ext>
            </a:extLst>
          </p:cNvPr>
          <p:cNvGraphicFramePr>
            <a:graphicFrameLocks noGrp="1"/>
          </p:cNvGraphicFramePr>
          <p:nvPr/>
        </p:nvGraphicFramePr>
        <p:xfrm>
          <a:off x="1030366" y="1440528"/>
          <a:ext cx="3800051" cy="3976944"/>
        </p:xfrm>
        <a:graphic>
          <a:graphicData uri="http://schemas.openxmlformats.org/drawingml/2006/table">
            <a:tbl>
              <a:tblPr firstRow="1" bandRow="1">
                <a:tableStyleId>{2A488322-F2BA-4B5B-9748-0D474271808F}</a:tableStyleId>
              </a:tblPr>
              <a:tblGrid>
                <a:gridCol w="1427885">
                  <a:extLst>
                    <a:ext uri="{9D8B030D-6E8A-4147-A177-3AD203B41FA5}">
                      <a16:colId xmlns:a16="http://schemas.microsoft.com/office/drawing/2014/main" val="3935644116"/>
                    </a:ext>
                  </a:extLst>
                </a:gridCol>
                <a:gridCol w="965220">
                  <a:extLst>
                    <a:ext uri="{9D8B030D-6E8A-4147-A177-3AD203B41FA5}">
                      <a16:colId xmlns:a16="http://schemas.microsoft.com/office/drawing/2014/main" val="3656671978"/>
                    </a:ext>
                  </a:extLst>
                </a:gridCol>
                <a:gridCol w="1406946">
                  <a:extLst>
                    <a:ext uri="{9D8B030D-6E8A-4147-A177-3AD203B41FA5}">
                      <a16:colId xmlns:a16="http://schemas.microsoft.com/office/drawing/2014/main" val="3262746779"/>
                    </a:ext>
                  </a:extLst>
                </a:gridCol>
              </a:tblGrid>
              <a:tr h="662824">
                <a:tc gridSpan="3">
                  <a:txBody>
                    <a:bodyPr/>
                    <a:lstStyle/>
                    <a:p>
                      <a:pPr algn="ctr"/>
                      <a:r>
                        <a:rPr lang="en-US" sz="2000" dirty="0"/>
                        <a:t>Three-feature dataset</a:t>
                      </a:r>
                      <a:endParaRPr lang="en-PK" sz="2000"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662824">
                <a:tc>
                  <a:txBody>
                    <a:bodyPr/>
                    <a:lstStyle/>
                    <a:p>
                      <a:r>
                        <a:rPr lang="en-US" sz="1600" b="1" dirty="0"/>
                        <a:t>Metrics</a:t>
                      </a:r>
                      <a:endParaRPr lang="en-PK" sz="1600" b="1" dirty="0"/>
                    </a:p>
                  </a:txBody>
                  <a:tcPr/>
                </a:tc>
                <a:tc>
                  <a:txBody>
                    <a:bodyPr/>
                    <a:lstStyle/>
                    <a:p>
                      <a:r>
                        <a:rPr lang="en-US" sz="1600" b="1" dirty="0"/>
                        <a:t>bce</a:t>
                      </a:r>
                      <a:endParaRPr lang="en-PK" sz="1600" b="1" dirty="0"/>
                    </a:p>
                  </a:txBody>
                  <a:tcPr/>
                </a:tc>
                <a:tc>
                  <a:txBody>
                    <a:bodyPr/>
                    <a:lstStyle/>
                    <a:p>
                      <a:r>
                        <a:rPr lang="en-US" sz="1600" b="1" dirty="0"/>
                        <a:t>bce + th_mv</a:t>
                      </a:r>
                      <a:endParaRPr lang="en-PK" sz="1600" b="1" dirty="0"/>
                    </a:p>
                  </a:txBody>
                  <a:tcPr/>
                </a:tc>
                <a:extLst>
                  <a:ext uri="{0D108BD9-81ED-4DB2-BD59-A6C34878D82A}">
                    <a16:rowId xmlns:a16="http://schemas.microsoft.com/office/drawing/2014/main" val="3963157842"/>
                  </a:ext>
                </a:extLst>
              </a:tr>
              <a:tr h="662824">
                <a:tc>
                  <a:txBody>
                    <a:bodyPr/>
                    <a:lstStyle/>
                    <a:p>
                      <a:r>
                        <a:rPr lang="en-US" sz="1600" dirty="0"/>
                        <a:t>Seizure Sensitivity</a:t>
                      </a:r>
                      <a:endParaRPr lang="en-PK" sz="1600" dirty="0"/>
                    </a:p>
                  </a:txBody>
                  <a:tcPr/>
                </a:tc>
                <a:tc>
                  <a:txBody>
                    <a:bodyPr/>
                    <a:lstStyle/>
                    <a:p>
                      <a:r>
                        <a:rPr lang="en-US" sz="1600" dirty="0"/>
                        <a:t>0.8</a:t>
                      </a:r>
                      <a:endParaRPr lang="en-PK" sz="1600" dirty="0"/>
                    </a:p>
                  </a:txBody>
                  <a:tcPr/>
                </a:tc>
                <a:tc>
                  <a:txBody>
                    <a:bodyPr/>
                    <a:lstStyle/>
                    <a:p>
                      <a:r>
                        <a:rPr lang="en-US" sz="1600" dirty="0"/>
                        <a:t>0.8</a:t>
                      </a:r>
                      <a:endParaRPr lang="en-PK" sz="1600" dirty="0"/>
                    </a:p>
                  </a:txBody>
                  <a:tcPr/>
                </a:tc>
                <a:extLst>
                  <a:ext uri="{0D108BD9-81ED-4DB2-BD59-A6C34878D82A}">
                    <a16:rowId xmlns:a16="http://schemas.microsoft.com/office/drawing/2014/main" val="1204553914"/>
                  </a:ext>
                </a:extLst>
              </a:tr>
              <a:tr h="662824">
                <a:tc>
                  <a:txBody>
                    <a:bodyPr/>
                    <a:lstStyle/>
                    <a:p>
                      <a:r>
                        <a:rPr lang="en-US" sz="1600" dirty="0"/>
                        <a:t>FA/24h</a:t>
                      </a:r>
                      <a:endParaRPr lang="en-PK" sz="1600" dirty="0"/>
                    </a:p>
                  </a:txBody>
                  <a:tcPr/>
                </a:tc>
                <a:tc>
                  <a:txBody>
                    <a:bodyPr/>
                    <a:lstStyle/>
                    <a:p>
                      <a:r>
                        <a:rPr lang="en-US" sz="1600" dirty="0"/>
                        <a:t>453</a:t>
                      </a:r>
                      <a:endParaRPr lang="en-PK" sz="1600" dirty="0"/>
                    </a:p>
                  </a:txBody>
                  <a:tcPr/>
                </a:tc>
                <a:tc>
                  <a:txBody>
                    <a:bodyPr/>
                    <a:lstStyle/>
                    <a:p>
                      <a:r>
                        <a:rPr lang="en-US" sz="1600" b="1" dirty="0">
                          <a:solidFill>
                            <a:srgbClr val="FF0000"/>
                          </a:solidFill>
                        </a:rPr>
                        <a:t>469</a:t>
                      </a:r>
                      <a:endParaRPr lang="en-PK" sz="1600" b="1" dirty="0">
                        <a:solidFill>
                          <a:srgbClr val="FF0000"/>
                        </a:solidFill>
                      </a:endParaRPr>
                    </a:p>
                  </a:txBody>
                  <a:tcPr/>
                </a:tc>
                <a:extLst>
                  <a:ext uri="{0D108BD9-81ED-4DB2-BD59-A6C34878D82A}">
                    <a16:rowId xmlns:a16="http://schemas.microsoft.com/office/drawing/2014/main" val="1792628910"/>
                  </a:ext>
                </a:extLst>
              </a:tr>
              <a:tr h="662824">
                <a:tc>
                  <a:txBody>
                    <a:bodyPr/>
                    <a:lstStyle/>
                    <a:p>
                      <a:r>
                        <a:rPr lang="en-US" sz="1600" dirty="0"/>
                        <a:t>Specificity</a:t>
                      </a:r>
                      <a:endParaRPr lang="en-PK" sz="1600" dirty="0"/>
                    </a:p>
                  </a:txBody>
                  <a:tcPr/>
                </a:tc>
                <a:tc>
                  <a:txBody>
                    <a:bodyPr/>
                    <a:lstStyle/>
                    <a:p>
                      <a:r>
                        <a:rPr lang="en-US" sz="1600" dirty="0"/>
                        <a:t>0.8057</a:t>
                      </a:r>
                      <a:endParaRPr lang="en-PK" sz="1600" dirty="0"/>
                    </a:p>
                  </a:txBody>
                  <a:tcPr/>
                </a:tc>
                <a:tc>
                  <a:txBody>
                    <a:bodyPr/>
                    <a:lstStyle/>
                    <a:p>
                      <a:r>
                        <a:rPr lang="en-US" sz="1600" b="1" dirty="0">
                          <a:solidFill>
                            <a:srgbClr val="FF0000"/>
                          </a:solidFill>
                        </a:rPr>
                        <a:t>0.791</a:t>
                      </a:r>
                      <a:endParaRPr lang="en-PK" sz="1600" b="1" dirty="0">
                        <a:solidFill>
                          <a:srgbClr val="FF0000"/>
                        </a:solidFill>
                      </a:endParaRPr>
                    </a:p>
                  </a:txBody>
                  <a:tcPr/>
                </a:tc>
                <a:extLst>
                  <a:ext uri="{0D108BD9-81ED-4DB2-BD59-A6C34878D82A}">
                    <a16:rowId xmlns:a16="http://schemas.microsoft.com/office/drawing/2014/main" val="689655619"/>
                  </a:ext>
                </a:extLst>
              </a:tr>
              <a:tr h="662824">
                <a:tc>
                  <a:txBody>
                    <a:bodyPr/>
                    <a:lstStyle/>
                    <a:p>
                      <a:r>
                        <a:rPr lang="en-US" sz="1600" dirty="0"/>
                        <a:t>Window Sensitivity</a:t>
                      </a:r>
                      <a:endParaRPr lang="en-PK" sz="1600" dirty="0"/>
                    </a:p>
                  </a:txBody>
                  <a:tcPr/>
                </a:tc>
                <a:tc>
                  <a:txBody>
                    <a:bodyPr/>
                    <a:lstStyle/>
                    <a:p>
                      <a:r>
                        <a:rPr lang="en-US" sz="1600" dirty="0"/>
                        <a:t>0.6</a:t>
                      </a:r>
                      <a:endParaRPr lang="en-PK" sz="1600" dirty="0"/>
                    </a:p>
                  </a:txBody>
                  <a:tcPr/>
                </a:tc>
                <a:tc>
                  <a:txBody>
                    <a:bodyPr/>
                    <a:lstStyle/>
                    <a:p>
                      <a:r>
                        <a:rPr lang="en-US" sz="1600" b="1" dirty="0">
                          <a:solidFill>
                            <a:schemeClr val="accent6">
                              <a:lumMod val="50000"/>
                            </a:schemeClr>
                          </a:solidFill>
                        </a:rPr>
                        <a:t>0.63</a:t>
                      </a:r>
                      <a:endParaRPr lang="en-PK" sz="1600" b="1" dirty="0">
                        <a:solidFill>
                          <a:schemeClr val="accent6">
                            <a:lumMod val="50000"/>
                          </a:schemeClr>
                        </a:solidFill>
                      </a:endParaRPr>
                    </a:p>
                  </a:txBody>
                  <a:tcPr/>
                </a:tc>
                <a:extLst>
                  <a:ext uri="{0D108BD9-81ED-4DB2-BD59-A6C34878D82A}">
                    <a16:rowId xmlns:a16="http://schemas.microsoft.com/office/drawing/2014/main" val="1979180290"/>
                  </a:ext>
                </a:extLst>
              </a:tr>
            </a:tbl>
          </a:graphicData>
        </a:graphic>
      </p:graphicFrame>
      <p:pic>
        <p:nvPicPr>
          <p:cNvPr id="13" name="Picture 12" descr="A picture containing text, screenshot, line, diagram&#10;&#10;Description automatically generated">
            <a:extLst>
              <a:ext uri="{FF2B5EF4-FFF2-40B4-BE49-F238E27FC236}">
                <a16:creationId xmlns:a16="http://schemas.microsoft.com/office/drawing/2014/main" id="{CB2FB71F-CB48-6A1D-FE95-E256E015E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583" y="1095161"/>
            <a:ext cx="6089383" cy="4886542"/>
          </a:xfrm>
          <a:prstGeom prst="rect">
            <a:avLst/>
          </a:prstGeom>
        </p:spPr>
      </p:pic>
      <p:sp>
        <p:nvSpPr>
          <p:cNvPr id="5" name="Title 1">
            <a:extLst>
              <a:ext uri="{FF2B5EF4-FFF2-40B4-BE49-F238E27FC236}">
                <a16:creationId xmlns:a16="http://schemas.microsoft.com/office/drawing/2014/main" id="{1B579F05-0862-0F4E-F165-02BF000F770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Baseline selection – </a:t>
            </a:r>
            <a:r>
              <a:rPr lang="en-US" sz="2800" i="1" dirty="0">
                <a:solidFill>
                  <a:srgbClr val="C00000"/>
                </a:solidFill>
              </a:rPr>
              <a:t>Threshold Moving</a:t>
            </a:r>
            <a:endParaRPr lang="en-PK" sz="2800" i="1" dirty="0">
              <a:solidFill>
                <a:srgbClr val="C00000"/>
              </a:solidFill>
            </a:endParaRPr>
          </a:p>
        </p:txBody>
      </p:sp>
      <p:sp>
        <p:nvSpPr>
          <p:cNvPr id="9" name="TextBox 8">
            <a:extLst>
              <a:ext uri="{FF2B5EF4-FFF2-40B4-BE49-F238E27FC236}">
                <a16:creationId xmlns:a16="http://schemas.microsoft.com/office/drawing/2014/main" id="{B830597D-5EC7-179F-4DAC-E1895DCC1433}"/>
              </a:ext>
            </a:extLst>
          </p:cNvPr>
          <p:cNvSpPr txBox="1"/>
          <p:nvPr/>
        </p:nvSpPr>
        <p:spPr>
          <a:xfrm>
            <a:off x="791312" y="6067278"/>
            <a:ext cx="9000308" cy="338554"/>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600" dirty="0"/>
              <a:t> bce = binary cross entropy, th_mv = threshold moving</a:t>
            </a:r>
            <a:endParaRPr lang="en-PK" sz="1600" dirty="0"/>
          </a:p>
        </p:txBody>
      </p:sp>
      <p:sp>
        <p:nvSpPr>
          <p:cNvPr id="2" name="Slide Number Placeholder 1">
            <a:extLst>
              <a:ext uri="{FF2B5EF4-FFF2-40B4-BE49-F238E27FC236}">
                <a16:creationId xmlns:a16="http://schemas.microsoft.com/office/drawing/2014/main" id="{B06F53A6-021E-F1BA-CEA2-64CEA198FC7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43</a:t>
            </a:fld>
            <a:endParaRPr lang="en-US" sz="1600" dirty="0"/>
          </a:p>
        </p:txBody>
      </p:sp>
    </p:spTree>
    <p:extLst>
      <p:ext uri="{BB962C8B-B14F-4D97-AF65-F5344CB8AC3E}">
        <p14:creationId xmlns:p14="http://schemas.microsoft.com/office/powerpoint/2010/main" val="199627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2" presetClass="entr" presetSubtype="4"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text, screenshot, diagram, plot&#10;&#10;Description automatically generated">
            <a:extLst>
              <a:ext uri="{FF2B5EF4-FFF2-40B4-BE49-F238E27FC236}">
                <a16:creationId xmlns:a16="http://schemas.microsoft.com/office/drawing/2014/main" id="{A4CEA18C-42FA-71F6-4C76-4BF3994C91C4}"/>
              </a:ext>
            </a:extLst>
          </p:cNvPr>
          <p:cNvPicPr>
            <a:picLocks noChangeAspect="1"/>
          </p:cNvPicPr>
          <p:nvPr/>
        </p:nvPicPr>
        <p:blipFill rotWithShape="1">
          <a:blip r:embed="rId3">
            <a:extLst>
              <a:ext uri="{28A0092B-C50C-407E-A947-70E740481C1C}">
                <a14:useLocalDpi xmlns:a14="http://schemas.microsoft.com/office/drawing/2010/main" val="0"/>
              </a:ext>
            </a:extLst>
          </a:blip>
          <a:srcRect r="1219" b="650"/>
          <a:stretch/>
        </p:blipFill>
        <p:spPr>
          <a:xfrm>
            <a:off x="4454762" y="1058546"/>
            <a:ext cx="7460826" cy="4969261"/>
          </a:xfrm>
          <a:prstGeom prst="rect">
            <a:avLst/>
          </a:prstGeom>
        </p:spPr>
      </p:pic>
      <p:sp>
        <p:nvSpPr>
          <p:cNvPr id="4" name="Title 1">
            <a:extLst>
              <a:ext uri="{FF2B5EF4-FFF2-40B4-BE49-F238E27FC236}">
                <a16:creationId xmlns:a16="http://schemas.microsoft.com/office/drawing/2014/main" id="{18F2D203-9C23-1D92-28DA-8170EE3F2CB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Five-feature dataset </a:t>
            </a:r>
            <a:endParaRPr lang="en-PK" sz="2800" i="1" dirty="0">
              <a:solidFill>
                <a:srgbClr val="C00000"/>
              </a:solidFill>
            </a:endParaRPr>
          </a:p>
        </p:txBody>
      </p:sp>
      <p:graphicFrame>
        <p:nvGraphicFramePr>
          <p:cNvPr id="8" name="Table 29">
            <a:extLst>
              <a:ext uri="{FF2B5EF4-FFF2-40B4-BE49-F238E27FC236}">
                <a16:creationId xmlns:a16="http://schemas.microsoft.com/office/drawing/2014/main" id="{0159205F-0853-C4F9-527A-C0607560FA47}"/>
              </a:ext>
            </a:extLst>
          </p:cNvPr>
          <p:cNvGraphicFramePr>
            <a:graphicFrameLocks noGrp="1"/>
          </p:cNvGraphicFramePr>
          <p:nvPr/>
        </p:nvGraphicFramePr>
        <p:xfrm>
          <a:off x="174812" y="1377678"/>
          <a:ext cx="4188466" cy="4330999"/>
        </p:xfrm>
        <a:graphic>
          <a:graphicData uri="http://schemas.openxmlformats.org/drawingml/2006/table">
            <a:tbl>
              <a:tblPr firstRow="1" bandRow="1">
                <a:tableStyleId>{85BE263C-DBD7-4A20-BB59-AAB30ACAA65A}</a:tableStyleId>
              </a:tblPr>
              <a:tblGrid>
                <a:gridCol w="2021021">
                  <a:extLst>
                    <a:ext uri="{9D8B030D-6E8A-4147-A177-3AD203B41FA5}">
                      <a16:colId xmlns:a16="http://schemas.microsoft.com/office/drawing/2014/main" val="3495660481"/>
                    </a:ext>
                  </a:extLst>
                </a:gridCol>
                <a:gridCol w="883944">
                  <a:extLst>
                    <a:ext uri="{9D8B030D-6E8A-4147-A177-3AD203B41FA5}">
                      <a16:colId xmlns:a16="http://schemas.microsoft.com/office/drawing/2014/main" val="3703087034"/>
                    </a:ext>
                  </a:extLst>
                </a:gridCol>
                <a:gridCol w="1283501">
                  <a:extLst>
                    <a:ext uri="{9D8B030D-6E8A-4147-A177-3AD203B41FA5}">
                      <a16:colId xmlns:a16="http://schemas.microsoft.com/office/drawing/2014/main" val="3975454991"/>
                    </a:ext>
                  </a:extLst>
                </a:gridCol>
              </a:tblGrid>
              <a:tr h="599408">
                <a:tc>
                  <a:txBody>
                    <a:bodyPr/>
                    <a:lstStyle/>
                    <a:p>
                      <a:pPr algn="l"/>
                      <a:r>
                        <a:rPr lang="en-US" sz="1600" dirty="0"/>
                        <a:t>Technique</a:t>
                      </a:r>
                      <a:endParaRPr lang="en-PK" sz="1600" dirty="0"/>
                    </a:p>
                  </a:txBody>
                  <a:tcPr/>
                </a:tc>
                <a:tc>
                  <a:txBody>
                    <a:bodyPr/>
                    <a:lstStyle/>
                    <a:p>
                      <a:pPr algn="ctr"/>
                      <a:r>
                        <a:rPr lang="en-US" sz="1600" dirty="0"/>
                        <a:t>FA/24h</a:t>
                      </a:r>
                      <a:endParaRPr lang="en-PK" sz="1600" dirty="0"/>
                    </a:p>
                  </a:txBody>
                  <a:tcPr/>
                </a:tc>
                <a:tc>
                  <a:txBody>
                    <a:bodyPr/>
                    <a:lstStyle/>
                    <a:p>
                      <a:pPr algn="ctr"/>
                      <a:r>
                        <a:rPr lang="en-US" sz="1600" dirty="0"/>
                        <a:t>Sensitivity</a:t>
                      </a:r>
                    </a:p>
                    <a:p>
                      <a:pPr algn="ctr"/>
                      <a:r>
                        <a:rPr lang="en-US" sz="1600" dirty="0"/>
                        <a:t>seizure</a:t>
                      </a:r>
                      <a:endParaRPr lang="en-PK" sz="1600" dirty="0"/>
                    </a:p>
                  </a:txBody>
                  <a:tcPr/>
                </a:tc>
                <a:extLst>
                  <a:ext uri="{0D108BD9-81ED-4DB2-BD59-A6C34878D82A}">
                    <a16:rowId xmlns:a16="http://schemas.microsoft.com/office/drawing/2014/main" val="544794189"/>
                  </a:ext>
                </a:extLst>
              </a:tr>
              <a:tr h="3434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K" sz="1400" b="1" kern="1200" dirty="0">
                          <a:solidFill>
                            <a:schemeClr val="dk1"/>
                          </a:solidFill>
                          <a:effectLst/>
                        </a:rPr>
                        <a:t>382</a:t>
                      </a:r>
                      <a:endParaRPr lang="en-PK" sz="1400" b="1" kern="1200" dirty="0">
                        <a:solidFill>
                          <a:schemeClr val="dk1"/>
                        </a:solidFill>
                        <a:effectLst/>
                        <a:latin typeface="+mn-lt"/>
                        <a:ea typeface="+mn-ea"/>
                        <a:cs typeface="+mn-cs"/>
                      </a:endParaRPr>
                    </a:p>
                  </a:txBody>
                  <a:tcPr/>
                </a:tc>
                <a:tc>
                  <a:txBody>
                    <a:bodyPr/>
                    <a:lstStyle/>
                    <a:p>
                      <a:r>
                        <a:rPr lang="en-US" sz="1400" b="1" dirty="0"/>
                        <a:t>0.9</a:t>
                      </a:r>
                      <a:endParaRPr lang="en-PK" sz="1400" b="1" dirty="0"/>
                    </a:p>
                  </a:txBody>
                  <a:tcPr/>
                </a:tc>
                <a:extLst>
                  <a:ext uri="{0D108BD9-81ED-4DB2-BD59-A6C34878D82A}">
                    <a16:rowId xmlns:a16="http://schemas.microsoft.com/office/drawing/2014/main" val="1133658486"/>
                  </a:ext>
                </a:extLst>
              </a:tr>
              <a:tr h="312244">
                <a:tc>
                  <a:txBody>
                    <a:bodyPr/>
                    <a:lstStyle/>
                    <a:p>
                      <a:pPr algn="l"/>
                      <a:r>
                        <a:rPr lang="en-US" sz="1400" dirty="0"/>
                        <a:t>Jittering (J)</a:t>
                      </a:r>
                      <a:endParaRPr lang="en-PK" sz="1400" dirty="0"/>
                    </a:p>
                  </a:txBody>
                  <a:tcPr/>
                </a:tc>
                <a:tc>
                  <a:txBody>
                    <a:bodyPr/>
                    <a:lstStyle/>
                    <a:p>
                      <a:r>
                        <a:rPr lang="en-US" sz="1400" dirty="0"/>
                        <a:t>181</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3554330617"/>
                  </a:ext>
                </a:extLst>
              </a:tr>
              <a:tr h="312244">
                <a:tc>
                  <a:txBody>
                    <a:bodyPr/>
                    <a:lstStyle/>
                    <a:p>
                      <a:pPr algn="l"/>
                      <a:r>
                        <a:rPr lang="en-US" sz="1400" dirty="0"/>
                        <a:t>Rotation (R)</a:t>
                      </a:r>
                      <a:endParaRPr lang="en-PK" sz="1400" dirty="0"/>
                    </a:p>
                  </a:txBody>
                  <a:tcPr/>
                </a:tc>
                <a:tc>
                  <a:txBody>
                    <a:bodyPr/>
                    <a:lstStyle/>
                    <a:p>
                      <a:r>
                        <a:rPr lang="en-US" sz="1400" dirty="0"/>
                        <a:t>351</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344972903"/>
                  </a:ext>
                </a:extLst>
              </a:tr>
              <a:tr h="312244">
                <a:tc>
                  <a:txBody>
                    <a:bodyPr/>
                    <a:lstStyle/>
                    <a:p>
                      <a:pPr algn="l"/>
                      <a:r>
                        <a:rPr lang="en-US" sz="1400" dirty="0"/>
                        <a:t>Permutation (P)</a:t>
                      </a:r>
                      <a:endParaRPr lang="en-PK" sz="1400" dirty="0"/>
                    </a:p>
                  </a:txBody>
                  <a:tcPr/>
                </a:tc>
                <a:tc>
                  <a:txBody>
                    <a:bodyPr/>
                    <a:lstStyle/>
                    <a:p>
                      <a:r>
                        <a:rPr lang="en-US" sz="1400" dirty="0"/>
                        <a:t>317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2763813237"/>
                  </a:ext>
                </a:extLst>
              </a:tr>
              <a:tr h="312244">
                <a:tc>
                  <a:txBody>
                    <a:bodyPr/>
                    <a:lstStyle/>
                    <a:p>
                      <a:pPr algn="l"/>
                      <a:r>
                        <a:rPr lang="en-US" sz="1400" dirty="0"/>
                        <a:t>Time Warp  (T)</a:t>
                      </a:r>
                      <a:endParaRPr lang="en-PK" sz="1400" dirty="0"/>
                    </a:p>
                  </a:txBody>
                  <a:tcPr/>
                </a:tc>
                <a:tc>
                  <a:txBody>
                    <a:bodyPr/>
                    <a:lstStyle/>
                    <a:p>
                      <a:r>
                        <a:rPr lang="en-US" sz="1400" dirty="0"/>
                        <a:t>358</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4241369776"/>
                  </a:ext>
                </a:extLst>
              </a:tr>
              <a:tr h="318755">
                <a:tc>
                  <a:txBody>
                    <a:bodyPr/>
                    <a:lstStyle/>
                    <a:p>
                      <a:pPr algn="l"/>
                      <a:r>
                        <a:rPr lang="en-US" sz="1400" dirty="0"/>
                        <a:t>Magnitude Warp  (M)</a:t>
                      </a:r>
                      <a:endParaRPr lang="en-PK" sz="1400" dirty="0"/>
                    </a:p>
                  </a:txBody>
                  <a:tcPr/>
                </a:tc>
                <a:tc>
                  <a:txBody>
                    <a:bodyPr/>
                    <a:lstStyle/>
                    <a:p>
                      <a:r>
                        <a:rPr lang="en-US" sz="1400" dirty="0"/>
                        <a:t>242 </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71521458"/>
                  </a:ext>
                </a:extLst>
              </a:tr>
              <a:tr h="352845">
                <a:tc>
                  <a:txBody>
                    <a:bodyPr/>
                    <a:lstStyle/>
                    <a:p>
                      <a:pPr algn="l"/>
                      <a:r>
                        <a:rPr lang="en-US" sz="1400" dirty="0"/>
                        <a:t>Window Slicing (W)</a:t>
                      </a:r>
                      <a:endParaRPr lang="en-PK" sz="1400" dirty="0"/>
                    </a:p>
                  </a:txBody>
                  <a:tcPr/>
                </a:tc>
                <a:tc>
                  <a:txBody>
                    <a:bodyPr/>
                    <a:lstStyle/>
                    <a:p>
                      <a:r>
                        <a:rPr lang="en-US" sz="1400" dirty="0"/>
                        <a:t>363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690864009"/>
                  </a:ext>
                </a:extLst>
              </a:tr>
              <a:tr h="312244">
                <a:tc>
                  <a:txBody>
                    <a:bodyPr/>
                    <a:lstStyle/>
                    <a:p>
                      <a:pPr algn="l"/>
                      <a:r>
                        <a:rPr lang="en-US" sz="1400" dirty="0"/>
                        <a:t>Perm + Time Warp (PT)</a:t>
                      </a:r>
                      <a:endParaRPr lang="en-PK" sz="1400" dirty="0"/>
                    </a:p>
                  </a:txBody>
                  <a:tcPr/>
                </a:tc>
                <a:tc>
                  <a:txBody>
                    <a:bodyPr/>
                    <a:lstStyle/>
                    <a:p>
                      <a:r>
                        <a:rPr lang="en-US" sz="1400" dirty="0"/>
                        <a:t>343</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720146575"/>
                  </a:ext>
                </a:extLst>
              </a:tr>
              <a:tr h="312244">
                <a:tc>
                  <a:txBody>
                    <a:bodyPr/>
                    <a:lstStyle/>
                    <a:p>
                      <a:pPr algn="l"/>
                      <a:r>
                        <a:rPr lang="en-US" sz="1400" dirty="0"/>
                        <a:t>Rot + Time Warp (RT)</a:t>
                      </a:r>
                      <a:endParaRPr lang="en-PK" sz="1400" dirty="0"/>
                    </a:p>
                  </a:txBody>
                  <a:tcPr/>
                </a:tc>
                <a:tc>
                  <a:txBody>
                    <a:bodyPr/>
                    <a:lstStyle/>
                    <a:p>
                      <a:r>
                        <a:rPr lang="en-US" sz="1400" dirty="0"/>
                        <a:t>337</a:t>
                      </a:r>
                      <a:endParaRPr lang="en-PK" sz="1400" dirty="0"/>
                    </a:p>
                  </a:txBody>
                  <a:tcPr/>
                </a:tc>
                <a:tc>
                  <a:txBody>
                    <a:bodyPr/>
                    <a:lstStyle/>
                    <a:p>
                      <a:r>
                        <a:rPr lang="en-US" sz="1400" dirty="0"/>
                        <a:t>0.9</a:t>
                      </a:r>
                      <a:endParaRPr lang="en-PK" sz="1400" dirty="0"/>
                    </a:p>
                  </a:txBody>
                  <a:tcPr/>
                </a:tc>
                <a:extLst>
                  <a:ext uri="{0D108BD9-81ED-4DB2-BD59-A6C34878D82A}">
                    <a16:rowId xmlns:a16="http://schemas.microsoft.com/office/drawing/2014/main" val="3307573463"/>
                  </a:ext>
                </a:extLst>
              </a:tr>
              <a:tr h="312244">
                <a:tc>
                  <a:txBody>
                    <a:bodyPr/>
                    <a:lstStyle/>
                    <a:p>
                      <a:pPr algn="l"/>
                      <a:r>
                        <a:rPr lang="en-US" sz="1400" b="1" dirty="0"/>
                        <a:t>Rot + Perm (RP)</a:t>
                      </a:r>
                      <a:endParaRPr lang="en-PK" sz="1400" b="1" dirty="0"/>
                    </a:p>
                  </a:txBody>
                  <a:tcPr/>
                </a:tc>
                <a:tc>
                  <a:txBody>
                    <a:bodyPr/>
                    <a:lstStyle/>
                    <a:p>
                      <a:r>
                        <a:rPr lang="en-US" sz="1400" b="1" dirty="0"/>
                        <a:t>259</a:t>
                      </a:r>
                      <a:endParaRPr lang="en-PK" sz="1400" b="1" dirty="0"/>
                    </a:p>
                  </a:txBody>
                  <a:tcPr/>
                </a:tc>
                <a:tc>
                  <a:txBody>
                    <a:bodyPr/>
                    <a:lstStyle/>
                    <a:p>
                      <a:r>
                        <a:rPr lang="en-US" sz="1400" b="1" dirty="0"/>
                        <a:t>0.9</a:t>
                      </a:r>
                      <a:endParaRPr lang="en-PK" sz="1400" b="1" dirty="0"/>
                    </a:p>
                  </a:txBody>
                  <a:tcPr/>
                </a:tc>
                <a:extLst>
                  <a:ext uri="{0D108BD9-81ED-4DB2-BD59-A6C34878D82A}">
                    <a16:rowId xmlns:a16="http://schemas.microsoft.com/office/drawing/2014/main" val="2577867285"/>
                  </a:ext>
                </a:extLst>
              </a:tr>
              <a:tr h="53081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298</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1330862295"/>
                  </a:ext>
                </a:extLst>
              </a:tr>
            </a:tbl>
          </a:graphicData>
        </a:graphic>
      </p:graphicFrame>
      <p:sp>
        <p:nvSpPr>
          <p:cNvPr id="2" name="Slide Number Placeholder 1">
            <a:extLst>
              <a:ext uri="{FF2B5EF4-FFF2-40B4-BE49-F238E27FC236}">
                <a16:creationId xmlns:a16="http://schemas.microsoft.com/office/drawing/2014/main" id="{EF75A9FB-5A3A-92F8-8239-23F178E8248A}"/>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44</a:t>
            </a:fld>
            <a:endParaRPr lang="en-US" sz="1600" dirty="0"/>
          </a:p>
        </p:txBody>
      </p:sp>
    </p:spTree>
    <p:extLst>
      <p:ext uri="{BB962C8B-B14F-4D97-AF65-F5344CB8AC3E}">
        <p14:creationId xmlns:p14="http://schemas.microsoft.com/office/powerpoint/2010/main" val="256206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9">
            <a:extLst>
              <a:ext uri="{FF2B5EF4-FFF2-40B4-BE49-F238E27FC236}">
                <a16:creationId xmlns:a16="http://schemas.microsoft.com/office/drawing/2014/main" id="{DC32F3D7-DC54-E076-E655-C167F3A0A747}"/>
              </a:ext>
            </a:extLst>
          </p:cNvPr>
          <p:cNvGraphicFramePr>
            <a:graphicFrameLocks noGrp="1"/>
          </p:cNvGraphicFramePr>
          <p:nvPr/>
        </p:nvGraphicFramePr>
        <p:xfrm>
          <a:off x="179273" y="1377677"/>
          <a:ext cx="4176609" cy="4319409"/>
        </p:xfrm>
        <a:graphic>
          <a:graphicData uri="http://schemas.openxmlformats.org/drawingml/2006/table">
            <a:tbl>
              <a:tblPr firstRow="1" bandRow="1">
                <a:tableStyleId>{2A488322-F2BA-4B5B-9748-0D474271808F}</a:tableStyleId>
              </a:tblPr>
              <a:tblGrid>
                <a:gridCol w="2100672">
                  <a:extLst>
                    <a:ext uri="{9D8B030D-6E8A-4147-A177-3AD203B41FA5}">
                      <a16:colId xmlns:a16="http://schemas.microsoft.com/office/drawing/2014/main" val="3495660481"/>
                    </a:ext>
                  </a:extLst>
                </a:gridCol>
                <a:gridCol w="917991">
                  <a:extLst>
                    <a:ext uri="{9D8B030D-6E8A-4147-A177-3AD203B41FA5}">
                      <a16:colId xmlns:a16="http://schemas.microsoft.com/office/drawing/2014/main" val="3703087034"/>
                    </a:ext>
                  </a:extLst>
                </a:gridCol>
                <a:gridCol w="1157946">
                  <a:extLst>
                    <a:ext uri="{9D8B030D-6E8A-4147-A177-3AD203B41FA5}">
                      <a16:colId xmlns:a16="http://schemas.microsoft.com/office/drawing/2014/main" val="3975454991"/>
                    </a:ext>
                  </a:extLst>
                </a:gridCol>
              </a:tblGrid>
              <a:tr h="580456">
                <a:tc>
                  <a:txBody>
                    <a:bodyPr/>
                    <a:lstStyle/>
                    <a:p>
                      <a:pPr algn="l"/>
                      <a:r>
                        <a:rPr lang="en-US" sz="1600" dirty="0"/>
                        <a:t>Technique</a:t>
                      </a:r>
                      <a:endParaRPr lang="en-PK" sz="1600" dirty="0"/>
                    </a:p>
                  </a:txBody>
                  <a:tcPr/>
                </a:tc>
                <a:tc>
                  <a:txBody>
                    <a:bodyPr/>
                    <a:lstStyle/>
                    <a:p>
                      <a:r>
                        <a:rPr lang="en-US" sz="1600" dirty="0"/>
                        <a:t>FA/24h</a:t>
                      </a:r>
                      <a:endParaRPr lang="en-PK" sz="1600" dirty="0"/>
                    </a:p>
                  </a:txBody>
                  <a:tcPr/>
                </a:tc>
                <a:tc>
                  <a:txBody>
                    <a:bodyPr/>
                    <a:lstStyle/>
                    <a:p>
                      <a:pPr algn="ctr"/>
                      <a:r>
                        <a:rPr lang="en-US" sz="1600" dirty="0"/>
                        <a:t>Sensitivity seizure</a:t>
                      </a:r>
                    </a:p>
                  </a:txBody>
                  <a:tcPr/>
                </a:tc>
                <a:extLst>
                  <a:ext uri="{0D108BD9-81ED-4DB2-BD59-A6C34878D82A}">
                    <a16:rowId xmlns:a16="http://schemas.microsoft.com/office/drawing/2014/main" val="544794189"/>
                  </a:ext>
                </a:extLst>
              </a:tr>
              <a:tr h="305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Baseline</a:t>
                      </a:r>
                      <a:endParaRPr lang="en-US" sz="14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rPr>
                        <a:t>453</a:t>
                      </a:r>
                      <a:endParaRPr lang="en-PK" sz="1400" b="1" kern="1200" dirty="0">
                        <a:solidFill>
                          <a:schemeClr val="dk1"/>
                        </a:solidFill>
                        <a:effectLst/>
                        <a:latin typeface="+mn-lt"/>
                        <a:ea typeface="+mn-ea"/>
                        <a:cs typeface="+mn-cs"/>
                      </a:endParaRPr>
                    </a:p>
                  </a:txBody>
                  <a:tcPr/>
                </a:tc>
                <a:tc>
                  <a:txBody>
                    <a:bodyPr/>
                    <a:lstStyle/>
                    <a:p>
                      <a:r>
                        <a:rPr lang="en-US" sz="1400" b="1" dirty="0"/>
                        <a:t>0.8</a:t>
                      </a:r>
                      <a:endParaRPr lang="en-PK" sz="1400" b="1" dirty="0"/>
                    </a:p>
                  </a:txBody>
                  <a:tcPr/>
                </a:tc>
                <a:extLst>
                  <a:ext uri="{0D108BD9-81ED-4DB2-BD59-A6C34878D82A}">
                    <a16:rowId xmlns:a16="http://schemas.microsoft.com/office/drawing/2014/main" val="1133658486"/>
                  </a:ext>
                </a:extLst>
              </a:tr>
              <a:tr h="305503">
                <a:tc>
                  <a:txBody>
                    <a:bodyPr/>
                    <a:lstStyle/>
                    <a:p>
                      <a:pPr algn="l"/>
                      <a:r>
                        <a:rPr lang="en-US" sz="1400" dirty="0"/>
                        <a:t>Jittering (J)</a:t>
                      </a:r>
                      <a:endParaRPr lang="en-PK" sz="1400" dirty="0"/>
                    </a:p>
                  </a:txBody>
                  <a:tcPr/>
                </a:tc>
                <a:tc>
                  <a:txBody>
                    <a:bodyPr/>
                    <a:lstStyle/>
                    <a:p>
                      <a:r>
                        <a:rPr lang="en-US" sz="1400" dirty="0"/>
                        <a:t>228</a:t>
                      </a:r>
                      <a:endParaRPr lang="en-PK" sz="1400" dirty="0"/>
                    </a:p>
                  </a:txBody>
                  <a:tcPr/>
                </a:tc>
                <a:tc>
                  <a:txBody>
                    <a:bodyPr/>
                    <a:lstStyle/>
                    <a:p>
                      <a:r>
                        <a:rPr lang="en-US" sz="1400" dirty="0"/>
                        <a:t>0.7</a:t>
                      </a:r>
                      <a:endParaRPr lang="en-PK" sz="1400" dirty="0"/>
                    </a:p>
                  </a:txBody>
                  <a:tcPr/>
                </a:tc>
                <a:extLst>
                  <a:ext uri="{0D108BD9-81ED-4DB2-BD59-A6C34878D82A}">
                    <a16:rowId xmlns:a16="http://schemas.microsoft.com/office/drawing/2014/main" val="3554330617"/>
                  </a:ext>
                </a:extLst>
              </a:tr>
              <a:tr h="305503">
                <a:tc>
                  <a:txBody>
                    <a:bodyPr/>
                    <a:lstStyle/>
                    <a:p>
                      <a:pPr algn="l"/>
                      <a:r>
                        <a:rPr lang="en-US" sz="1400" b="1" dirty="0"/>
                        <a:t>Rotation (R)</a:t>
                      </a:r>
                      <a:endParaRPr lang="en-PK" sz="1400" b="1" dirty="0"/>
                    </a:p>
                  </a:txBody>
                  <a:tcPr/>
                </a:tc>
                <a:tc>
                  <a:txBody>
                    <a:bodyPr/>
                    <a:lstStyle/>
                    <a:p>
                      <a:r>
                        <a:rPr lang="en-US" sz="1400" b="1" dirty="0"/>
                        <a:t>293</a:t>
                      </a:r>
                      <a:endParaRPr lang="en-PK" sz="1400" b="1" dirty="0"/>
                    </a:p>
                  </a:txBody>
                  <a:tcPr/>
                </a:tc>
                <a:tc>
                  <a:txBody>
                    <a:bodyPr/>
                    <a:lstStyle/>
                    <a:p>
                      <a:r>
                        <a:rPr lang="en-US" sz="1400" b="1" dirty="0"/>
                        <a:t>0.85</a:t>
                      </a:r>
                      <a:endParaRPr lang="en-PK" sz="1400" b="1" dirty="0"/>
                    </a:p>
                  </a:txBody>
                  <a:tcPr/>
                </a:tc>
                <a:extLst>
                  <a:ext uri="{0D108BD9-81ED-4DB2-BD59-A6C34878D82A}">
                    <a16:rowId xmlns:a16="http://schemas.microsoft.com/office/drawing/2014/main" val="2344972903"/>
                  </a:ext>
                </a:extLst>
              </a:tr>
              <a:tr h="305503">
                <a:tc>
                  <a:txBody>
                    <a:bodyPr/>
                    <a:lstStyle/>
                    <a:p>
                      <a:pPr algn="l"/>
                      <a:r>
                        <a:rPr lang="en-US" sz="1400" dirty="0"/>
                        <a:t>Permutation (P)</a:t>
                      </a:r>
                      <a:endParaRPr lang="en-PK" sz="1400" dirty="0"/>
                    </a:p>
                  </a:txBody>
                  <a:tcPr/>
                </a:tc>
                <a:tc>
                  <a:txBody>
                    <a:bodyPr/>
                    <a:lstStyle/>
                    <a:p>
                      <a:r>
                        <a:rPr lang="en-US" sz="1400" dirty="0"/>
                        <a:t>422</a:t>
                      </a:r>
                      <a:endParaRPr lang="en-PK" sz="1400" dirty="0"/>
                    </a:p>
                  </a:txBody>
                  <a:tcPr/>
                </a:tc>
                <a:tc>
                  <a:txBody>
                    <a:bodyPr/>
                    <a:lstStyle/>
                    <a:p>
                      <a:r>
                        <a:rPr lang="en-US" sz="1400" dirty="0"/>
                        <a:t>0.85</a:t>
                      </a:r>
                      <a:endParaRPr lang="en-PK" sz="1400" dirty="0"/>
                    </a:p>
                  </a:txBody>
                  <a:tcPr/>
                </a:tc>
                <a:extLst>
                  <a:ext uri="{0D108BD9-81ED-4DB2-BD59-A6C34878D82A}">
                    <a16:rowId xmlns:a16="http://schemas.microsoft.com/office/drawing/2014/main" val="2763813237"/>
                  </a:ext>
                </a:extLst>
              </a:tr>
              <a:tr h="305503">
                <a:tc>
                  <a:txBody>
                    <a:bodyPr/>
                    <a:lstStyle/>
                    <a:p>
                      <a:pPr algn="l"/>
                      <a:r>
                        <a:rPr lang="en-US" sz="1400" dirty="0"/>
                        <a:t>Time Warp  (T)</a:t>
                      </a:r>
                      <a:endParaRPr lang="en-PK" sz="1400" dirty="0"/>
                    </a:p>
                  </a:txBody>
                  <a:tcPr/>
                </a:tc>
                <a:tc>
                  <a:txBody>
                    <a:bodyPr/>
                    <a:lstStyle/>
                    <a:p>
                      <a:r>
                        <a:rPr lang="en-US" sz="1400" dirty="0"/>
                        <a:t>551</a:t>
                      </a:r>
                      <a:endParaRPr lang="en-PK" sz="1400" dirty="0"/>
                    </a:p>
                  </a:txBody>
                  <a:tcPr/>
                </a:tc>
                <a:tc>
                  <a:txBody>
                    <a:bodyPr/>
                    <a:lstStyle/>
                    <a:p>
                      <a:r>
                        <a:rPr lang="en-US" sz="1400" dirty="0"/>
                        <a:t>0.95</a:t>
                      </a:r>
                      <a:endParaRPr lang="en-PK" sz="1400" dirty="0"/>
                    </a:p>
                  </a:txBody>
                  <a:tcPr/>
                </a:tc>
                <a:extLst>
                  <a:ext uri="{0D108BD9-81ED-4DB2-BD59-A6C34878D82A}">
                    <a16:rowId xmlns:a16="http://schemas.microsoft.com/office/drawing/2014/main" val="4241369776"/>
                  </a:ext>
                </a:extLst>
              </a:tr>
              <a:tr h="319670">
                <a:tc>
                  <a:txBody>
                    <a:bodyPr/>
                    <a:lstStyle/>
                    <a:p>
                      <a:pPr algn="l"/>
                      <a:r>
                        <a:rPr lang="en-US" sz="1400" b="1" dirty="0"/>
                        <a:t>Magnitude Warp  (M)</a:t>
                      </a:r>
                      <a:endParaRPr lang="en-PK" sz="1400" b="1" dirty="0"/>
                    </a:p>
                  </a:txBody>
                  <a:tcPr/>
                </a:tc>
                <a:tc>
                  <a:txBody>
                    <a:bodyPr/>
                    <a:lstStyle/>
                    <a:p>
                      <a:r>
                        <a:rPr lang="en-US" sz="1400" b="1" dirty="0"/>
                        <a:t>213 </a:t>
                      </a:r>
                      <a:endParaRPr lang="en-PK" sz="1400" b="1" dirty="0"/>
                    </a:p>
                  </a:txBody>
                  <a:tcPr/>
                </a:tc>
                <a:tc>
                  <a:txBody>
                    <a:bodyPr/>
                    <a:lstStyle/>
                    <a:p>
                      <a:r>
                        <a:rPr lang="en-US" sz="1400" b="1" dirty="0"/>
                        <a:t>0.8</a:t>
                      </a:r>
                      <a:endParaRPr lang="en-PK" sz="1400" b="1" dirty="0"/>
                    </a:p>
                  </a:txBody>
                  <a:tcPr/>
                </a:tc>
                <a:extLst>
                  <a:ext uri="{0D108BD9-81ED-4DB2-BD59-A6C34878D82A}">
                    <a16:rowId xmlns:a16="http://schemas.microsoft.com/office/drawing/2014/main" val="171521458"/>
                  </a:ext>
                </a:extLst>
              </a:tr>
              <a:tr h="356659">
                <a:tc>
                  <a:txBody>
                    <a:bodyPr/>
                    <a:lstStyle/>
                    <a:p>
                      <a:pPr algn="l"/>
                      <a:r>
                        <a:rPr lang="en-US" sz="1400" dirty="0"/>
                        <a:t>Window Slicing (W)</a:t>
                      </a:r>
                      <a:endParaRPr lang="en-PK" sz="1400" dirty="0"/>
                    </a:p>
                  </a:txBody>
                  <a:tcPr/>
                </a:tc>
                <a:tc>
                  <a:txBody>
                    <a:bodyPr/>
                    <a:lstStyle/>
                    <a:p>
                      <a:r>
                        <a:rPr lang="en-US" sz="1400" dirty="0"/>
                        <a:t>540</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690864009"/>
                  </a:ext>
                </a:extLst>
              </a:tr>
              <a:tr h="390138">
                <a:tc>
                  <a:txBody>
                    <a:bodyPr/>
                    <a:lstStyle/>
                    <a:p>
                      <a:pPr algn="l"/>
                      <a:r>
                        <a:rPr lang="en-US" sz="1400" dirty="0"/>
                        <a:t>Perm + Time Warp (PT)</a:t>
                      </a:r>
                      <a:endParaRPr lang="en-PK" sz="1400" dirty="0"/>
                    </a:p>
                  </a:txBody>
                  <a:tcPr/>
                </a:tc>
                <a:tc>
                  <a:txBody>
                    <a:bodyPr/>
                    <a:lstStyle/>
                    <a:p>
                      <a:r>
                        <a:rPr lang="en-US" sz="1400" dirty="0"/>
                        <a:t>553</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720146575"/>
                  </a:ext>
                </a:extLst>
              </a:tr>
              <a:tr h="305503">
                <a:tc>
                  <a:txBody>
                    <a:bodyPr/>
                    <a:lstStyle/>
                    <a:p>
                      <a:pPr algn="l"/>
                      <a:r>
                        <a:rPr lang="en-US" sz="1400" dirty="0"/>
                        <a:t>Rot + Time Warp (RT)</a:t>
                      </a:r>
                      <a:endParaRPr lang="en-PK" sz="1400" dirty="0"/>
                    </a:p>
                  </a:txBody>
                  <a:tcPr/>
                </a:tc>
                <a:tc>
                  <a:txBody>
                    <a:bodyPr/>
                    <a:lstStyle/>
                    <a:p>
                      <a:r>
                        <a:rPr lang="en-US" sz="1400" dirty="0"/>
                        <a:t>297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3307573463"/>
                  </a:ext>
                </a:extLst>
              </a:tr>
              <a:tr h="305503">
                <a:tc>
                  <a:txBody>
                    <a:bodyPr/>
                    <a:lstStyle/>
                    <a:p>
                      <a:pPr algn="l"/>
                      <a:r>
                        <a:rPr lang="en-US" sz="1400" dirty="0"/>
                        <a:t>Rot + Perm (RP)</a:t>
                      </a:r>
                      <a:endParaRPr lang="en-PK" sz="1400" dirty="0"/>
                    </a:p>
                  </a:txBody>
                  <a:tcPr/>
                </a:tc>
                <a:tc>
                  <a:txBody>
                    <a:bodyPr/>
                    <a:lstStyle/>
                    <a:p>
                      <a:r>
                        <a:rPr lang="en-US" sz="1400" dirty="0"/>
                        <a:t>337</a:t>
                      </a:r>
                      <a:endParaRPr lang="en-PK"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0.85</a:t>
                      </a:r>
                      <a:endParaRPr lang="en-PK" sz="1400" dirty="0"/>
                    </a:p>
                  </a:txBody>
                  <a:tcPr/>
                </a:tc>
                <a:extLst>
                  <a:ext uri="{0D108BD9-81ED-4DB2-BD59-A6C34878D82A}">
                    <a16:rowId xmlns:a16="http://schemas.microsoft.com/office/drawing/2014/main" val="2577867285"/>
                  </a:ext>
                </a:extLst>
              </a:tr>
              <a:tr h="533965">
                <a:tc>
                  <a:txBody>
                    <a:bodyPr/>
                    <a:lstStyle/>
                    <a:p>
                      <a:pPr algn="l"/>
                      <a:r>
                        <a:rPr lang="en-US" sz="1400" dirty="0"/>
                        <a:t>Rot + Perm +</a:t>
                      </a:r>
                    </a:p>
                    <a:p>
                      <a:pPr algn="l"/>
                      <a:r>
                        <a:rPr lang="en-US" sz="1400" dirty="0"/>
                        <a:t>Time Warp (RPT)</a:t>
                      </a:r>
                      <a:endParaRPr lang="en-PK" sz="1400" dirty="0"/>
                    </a:p>
                  </a:txBody>
                  <a:tcPr/>
                </a:tc>
                <a:tc>
                  <a:txBody>
                    <a:bodyPr/>
                    <a:lstStyle/>
                    <a:p>
                      <a:r>
                        <a:rPr lang="en-US" sz="1400" dirty="0"/>
                        <a:t>345</a:t>
                      </a:r>
                      <a:endParaRPr lang="en-PK" sz="1400" dirty="0"/>
                    </a:p>
                  </a:txBody>
                  <a:tcPr/>
                </a:tc>
                <a:tc>
                  <a:txBody>
                    <a:bodyPr/>
                    <a:lstStyle/>
                    <a:p>
                      <a:r>
                        <a:rPr lang="en-US" sz="1400" dirty="0"/>
                        <a:t>0.8</a:t>
                      </a:r>
                      <a:endParaRPr lang="en-PK" sz="1400" dirty="0"/>
                    </a:p>
                  </a:txBody>
                  <a:tcPr/>
                </a:tc>
                <a:extLst>
                  <a:ext uri="{0D108BD9-81ED-4DB2-BD59-A6C34878D82A}">
                    <a16:rowId xmlns:a16="http://schemas.microsoft.com/office/drawing/2014/main" val="1330862295"/>
                  </a:ext>
                </a:extLst>
              </a:tr>
            </a:tbl>
          </a:graphicData>
        </a:graphic>
      </p:graphicFrame>
      <p:pic>
        <p:nvPicPr>
          <p:cNvPr id="3" name="Picture 2" descr="A picture containing text, screenshot, diagram, number&#10;&#10;Description automatically generated">
            <a:extLst>
              <a:ext uri="{FF2B5EF4-FFF2-40B4-BE49-F238E27FC236}">
                <a16:creationId xmlns:a16="http://schemas.microsoft.com/office/drawing/2014/main" id="{003E4EB5-798B-6D11-0579-AD0958F7D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880" y="1078534"/>
            <a:ext cx="7656848" cy="5076722"/>
          </a:xfrm>
          <a:prstGeom prst="rect">
            <a:avLst/>
          </a:prstGeom>
        </p:spPr>
      </p:pic>
      <p:sp>
        <p:nvSpPr>
          <p:cNvPr id="5" name="Title 1">
            <a:extLst>
              <a:ext uri="{FF2B5EF4-FFF2-40B4-BE49-F238E27FC236}">
                <a16:creationId xmlns:a16="http://schemas.microsoft.com/office/drawing/2014/main" id="{1E1EB82A-BA43-363F-280A-9007D7B34A1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Standard techniques – </a:t>
            </a:r>
            <a:r>
              <a:rPr lang="en-US" sz="2800" i="1" dirty="0">
                <a:solidFill>
                  <a:srgbClr val="C00000"/>
                </a:solidFill>
              </a:rPr>
              <a:t>Three-feature dataset </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B837CF00-8EA3-E4DD-D30C-80E7FD55DC55}"/>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45</a:t>
            </a:fld>
            <a:endParaRPr lang="en-US" sz="1600" dirty="0"/>
          </a:p>
        </p:txBody>
      </p:sp>
    </p:spTree>
    <p:extLst>
      <p:ext uri="{BB962C8B-B14F-4D97-AF65-F5344CB8AC3E}">
        <p14:creationId xmlns:p14="http://schemas.microsoft.com/office/powerpoint/2010/main" val="34780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6DBDE29D-2565-8918-634B-29E41A71B63C}"/>
              </a:ext>
            </a:extLst>
          </p:cNvPr>
          <p:cNvGraphicFramePr>
            <a:graphicFrameLocks noGrp="1"/>
          </p:cNvGraphicFramePr>
          <p:nvPr/>
        </p:nvGraphicFramePr>
        <p:xfrm>
          <a:off x="1470628" y="1855675"/>
          <a:ext cx="9250744" cy="2560320"/>
        </p:xfrm>
        <a:graphic>
          <a:graphicData uri="http://schemas.openxmlformats.org/drawingml/2006/table">
            <a:tbl>
              <a:tblPr firstRow="1" bandRow="1">
                <a:tableStyleId>{85BE263C-DBD7-4A20-BB59-AAB30ACAA65A}</a:tableStyleId>
              </a:tblPr>
              <a:tblGrid>
                <a:gridCol w="2937933">
                  <a:extLst>
                    <a:ext uri="{9D8B030D-6E8A-4147-A177-3AD203B41FA5}">
                      <a16:colId xmlns:a16="http://schemas.microsoft.com/office/drawing/2014/main" val="2416894767"/>
                    </a:ext>
                  </a:extLst>
                </a:gridCol>
                <a:gridCol w="3341011">
                  <a:extLst>
                    <a:ext uri="{9D8B030D-6E8A-4147-A177-3AD203B41FA5}">
                      <a16:colId xmlns:a16="http://schemas.microsoft.com/office/drawing/2014/main" val="1882808035"/>
                    </a:ext>
                  </a:extLst>
                </a:gridCol>
                <a:gridCol w="2971800">
                  <a:extLst>
                    <a:ext uri="{9D8B030D-6E8A-4147-A177-3AD203B41FA5}">
                      <a16:colId xmlns:a16="http://schemas.microsoft.com/office/drawing/2014/main" val="2725565726"/>
                    </a:ext>
                  </a:extLst>
                </a:gridCol>
              </a:tblGrid>
              <a:tr h="370840">
                <a:tc>
                  <a:txBody>
                    <a:bodyPr/>
                    <a:lstStyle/>
                    <a:p>
                      <a:r>
                        <a:rPr lang="en-US" sz="1600" b="1" dirty="0">
                          <a:solidFill>
                            <a:schemeClr val="tx1"/>
                          </a:solidFill>
                        </a:rPr>
                        <a:t>Statement</a:t>
                      </a:r>
                      <a:endParaRPr lang="en-PK" sz="1600" b="1" dirty="0">
                        <a:solidFill>
                          <a:schemeClr val="tx1"/>
                        </a:solidFill>
                      </a:endParaRPr>
                    </a:p>
                  </a:txBody>
                  <a:tcPr>
                    <a:solidFill>
                      <a:schemeClr val="bg1"/>
                    </a:solidFill>
                  </a:tcPr>
                </a:tc>
                <a:tc>
                  <a:txBody>
                    <a:bodyPr/>
                    <a:lstStyle/>
                    <a:p>
                      <a:pPr algn="ctr"/>
                      <a:r>
                        <a:rPr lang="en-US" sz="1600" dirty="0"/>
                        <a:t>Three-feature</a:t>
                      </a:r>
                      <a:endParaRPr lang="en-PK" sz="1600" dirty="0"/>
                    </a:p>
                  </a:txBody>
                  <a:tcP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Five-feature</a:t>
                      </a:r>
                      <a:endParaRPr lang="en-PK" sz="1600" dirty="0"/>
                    </a:p>
                  </a:txBody>
                  <a:tcPr/>
                </a:tc>
                <a:extLst>
                  <a:ext uri="{0D108BD9-81ED-4DB2-BD59-A6C34878D82A}">
                    <a16:rowId xmlns:a16="http://schemas.microsoft.com/office/drawing/2014/main" val="836705188"/>
                  </a:ext>
                </a:extLst>
              </a:tr>
              <a:tr h="370840">
                <a:tc>
                  <a:txBody>
                    <a:bodyPr/>
                    <a:lstStyle/>
                    <a:p>
                      <a:r>
                        <a:rPr lang="en-US" sz="1600" b="0" dirty="0"/>
                        <a:t>FA/24h       &lt; baseline  FA/24h </a:t>
                      </a:r>
                      <a:endParaRPr lang="en-PK" sz="1600" b="0" dirty="0"/>
                    </a:p>
                  </a:txBody>
                  <a:tcPr/>
                </a:tc>
                <a:tc>
                  <a:txBody>
                    <a:bodyPr/>
                    <a:lstStyle/>
                    <a:p>
                      <a:pPr algn="ctr"/>
                      <a:r>
                        <a:rPr lang="en-US" sz="1600" dirty="0"/>
                        <a:t>7 </a:t>
                      </a:r>
                      <a:endParaRPr lang="en-PK" sz="1600" dirty="0"/>
                    </a:p>
                  </a:txBody>
                  <a:tcPr/>
                </a:tc>
                <a:tc>
                  <a:txBody>
                    <a:bodyPr/>
                    <a:lstStyle/>
                    <a:p>
                      <a:pPr algn="ctr"/>
                      <a:r>
                        <a:rPr lang="en-US" sz="1600" dirty="0"/>
                        <a:t>All techniques</a:t>
                      </a:r>
                      <a:endParaRPr lang="en-PK" sz="1600" dirty="0"/>
                    </a:p>
                  </a:txBody>
                  <a:tcPr/>
                </a:tc>
                <a:extLst>
                  <a:ext uri="{0D108BD9-81ED-4DB2-BD59-A6C34878D82A}">
                    <a16:rowId xmlns:a16="http://schemas.microsoft.com/office/drawing/2014/main" val="1339124848"/>
                  </a:ext>
                </a:extLst>
              </a:tr>
              <a:tr h="370840">
                <a:tc>
                  <a:txBody>
                    <a:bodyPr/>
                    <a:lstStyle/>
                    <a:p>
                      <a:r>
                        <a:rPr lang="en-US" sz="1600" b="0" dirty="0"/>
                        <a:t>Sensitivity  &gt; baseline Sensitivity</a:t>
                      </a:r>
                      <a:endParaRPr lang="en-PK" sz="1600" b="0" dirty="0"/>
                    </a:p>
                  </a:txBody>
                  <a:tcPr/>
                </a:tc>
                <a:tc>
                  <a:txBody>
                    <a:bodyPr/>
                    <a:lstStyle/>
                    <a:p>
                      <a:pPr algn="ctr"/>
                      <a:r>
                        <a:rPr lang="en-US" sz="1600" dirty="0"/>
                        <a:t>7</a:t>
                      </a:r>
                      <a:endParaRPr lang="en-PK" sz="1600" dirty="0"/>
                    </a:p>
                  </a:txBody>
                  <a:tcPr/>
                </a:tc>
                <a:tc>
                  <a:txBody>
                    <a:bodyPr/>
                    <a:lstStyle/>
                    <a:p>
                      <a:pPr algn="ctr"/>
                      <a:r>
                        <a:rPr lang="en-US" sz="1600" dirty="0"/>
                        <a:t>No technique</a:t>
                      </a:r>
                      <a:endParaRPr lang="en-PK" sz="1600" dirty="0"/>
                    </a:p>
                  </a:txBody>
                  <a:tcPr/>
                </a:tc>
                <a:extLst>
                  <a:ext uri="{0D108BD9-81ED-4DB2-BD59-A6C34878D82A}">
                    <a16:rowId xmlns:a16="http://schemas.microsoft.com/office/drawing/2014/main" val="3730253470"/>
                  </a:ext>
                </a:extLst>
              </a:tr>
              <a:tr h="0">
                <a:tc>
                  <a:txBody>
                    <a:bodyPr/>
                    <a:lstStyle/>
                    <a:p>
                      <a:r>
                        <a:rPr lang="en-US" sz="1600" b="0" dirty="0"/>
                        <a:t>Sensitivity = baseline Sensitivity</a:t>
                      </a:r>
                      <a:endParaRPr lang="en-PK" sz="1600" b="0" dirty="0"/>
                    </a:p>
                  </a:txBody>
                  <a:tcPr/>
                </a:tc>
                <a:tc>
                  <a:txBody>
                    <a:bodyPr/>
                    <a:lstStyle/>
                    <a:p>
                      <a:pPr algn="ctr"/>
                      <a:r>
                        <a:rPr lang="en-US" sz="1600" dirty="0"/>
                        <a:t>2</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24360168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Sensitivity  &lt; baseline Sensitivity</a:t>
                      </a:r>
                      <a:endParaRPr lang="en-PK" sz="1600" b="0" dirty="0"/>
                    </a:p>
                  </a:txBody>
                  <a:tcPr/>
                </a:tc>
                <a:tc>
                  <a:txBody>
                    <a:bodyPr/>
                    <a:lstStyle/>
                    <a:p>
                      <a:pPr algn="ctr"/>
                      <a:r>
                        <a:rPr lang="en-US" sz="1600" dirty="0"/>
                        <a:t>1</a:t>
                      </a:r>
                      <a:endParaRPr lang="en-PK" sz="1600" dirty="0"/>
                    </a:p>
                  </a:txBody>
                  <a:tcPr/>
                </a:tc>
                <a:tc>
                  <a:txBody>
                    <a:bodyPr/>
                    <a:lstStyle/>
                    <a:p>
                      <a:pPr algn="ctr"/>
                      <a:r>
                        <a:rPr lang="en-US" sz="1600" dirty="0"/>
                        <a:t>3</a:t>
                      </a:r>
                      <a:endParaRPr lang="en-PK" sz="1600" dirty="0"/>
                    </a:p>
                  </a:txBody>
                  <a:tcPr/>
                </a:tc>
                <a:extLst>
                  <a:ext uri="{0D108BD9-81ED-4DB2-BD59-A6C34878D82A}">
                    <a16:rowId xmlns:a16="http://schemas.microsoft.com/office/drawing/2014/main" val="2946839774"/>
                  </a:ext>
                </a:extLst>
              </a:tr>
              <a:tr h="370840">
                <a:tc>
                  <a:txBody>
                    <a:bodyPr/>
                    <a:lstStyle/>
                    <a:p>
                      <a:r>
                        <a:rPr lang="en-US" sz="1600" b="0" dirty="0"/>
                        <a:t>Better overall performance*</a:t>
                      </a:r>
                      <a:endParaRPr lang="en-PK" sz="1600" b="0" dirty="0"/>
                    </a:p>
                  </a:txBody>
                  <a:tcPr/>
                </a:tc>
                <a:tc>
                  <a:txBody>
                    <a:bodyPr/>
                    <a:lstStyle/>
                    <a:p>
                      <a:pPr algn="ctr"/>
                      <a:r>
                        <a:rPr lang="en-US" sz="1600" dirty="0"/>
                        <a:t>6</a:t>
                      </a:r>
                      <a:endParaRPr lang="en-PK" sz="1600" dirty="0"/>
                    </a:p>
                  </a:txBody>
                  <a:tcPr/>
                </a:tc>
                <a:tc>
                  <a:txBody>
                    <a:bodyPr/>
                    <a:lstStyle/>
                    <a:p>
                      <a:pPr algn="ctr"/>
                      <a:r>
                        <a:rPr lang="en-US" sz="1600" dirty="0"/>
                        <a:t>7</a:t>
                      </a:r>
                      <a:endParaRPr lang="en-PK" sz="1600" dirty="0"/>
                    </a:p>
                  </a:txBody>
                  <a:tcPr/>
                </a:tc>
                <a:extLst>
                  <a:ext uri="{0D108BD9-81ED-4DB2-BD59-A6C34878D82A}">
                    <a16:rowId xmlns:a16="http://schemas.microsoft.com/office/drawing/2014/main" val="629007566"/>
                  </a:ext>
                </a:extLst>
              </a:tr>
              <a:tr h="370840">
                <a:tc>
                  <a:txBody>
                    <a:bodyPr/>
                    <a:lstStyle/>
                    <a:p>
                      <a:r>
                        <a:rPr lang="en-US" sz="1600" b="0" dirty="0"/>
                        <a:t>Proportions </a:t>
                      </a:r>
                      <a:endParaRPr lang="en-PK" sz="1600" b="0" dirty="0"/>
                    </a:p>
                  </a:txBody>
                  <a:tcPr/>
                </a:tc>
                <a:tc>
                  <a:txBody>
                    <a:bodyPr/>
                    <a:lstStyle/>
                    <a:p>
                      <a:pPr algn="ctr"/>
                      <a:r>
                        <a:rPr lang="en-US" sz="1600" b="0" dirty="0"/>
                        <a:t>4x, 8x</a:t>
                      </a:r>
                      <a:endParaRPr lang="en-PK" sz="1600" b="0" dirty="0"/>
                    </a:p>
                  </a:txBody>
                  <a:tcPr/>
                </a:tc>
                <a:tc>
                  <a:txBody>
                    <a:bodyPr/>
                    <a:lstStyle/>
                    <a:p>
                      <a:pPr algn="ctr"/>
                      <a:r>
                        <a:rPr lang="en-US" sz="1600" b="0" dirty="0"/>
                        <a:t>1x, 2x, 4x</a:t>
                      </a:r>
                      <a:endParaRPr lang="en-PK" sz="1600" b="0" dirty="0"/>
                    </a:p>
                  </a:txBody>
                  <a:tcPr/>
                </a:tc>
                <a:extLst>
                  <a:ext uri="{0D108BD9-81ED-4DB2-BD59-A6C34878D82A}">
                    <a16:rowId xmlns:a16="http://schemas.microsoft.com/office/drawing/2014/main" val="1606266509"/>
                  </a:ext>
                </a:extLst>
              </a:tr>
            </a:tbl>
          </a:graphicData>
        </a:graphic>
      </p:graphicFrame>
      <p:sp>
        <p:nvSpPr>
          <p:cNvPr id="8" name="TextBox 7">
            <a:extLst>
              <a:ext uri="{FF2B5EF4-FFF2-40B4-BE49-F238E27FC236}">
                <a16:creationId xmlns:a16="http://schemas.microsoft.com/office/drawing/2014/main" id="{362AA342-15C5-69BD-7699-427BDFC4BAD1}"/>
              </a:ext>
            </a:extLst>
          </p:cNvPr>
          <p:cNvSpPr txBox="1"/>
          <p:nvPr/>
        </p:nvSpPr>
        <p:spPr>
          <a:xfrm>
            <a:off x="1255644" y="6170514"/>
            <a:ext cx="5850063" cy="307777"/>
          </a:xfrm>
          <a:prstGeom prst="rect">
            <a:avLst/>
          </a:prstGeom>
          <a:noFill/>
        </p:spPr>
        <p:txBody>
          <a:bodyPr wrap="none" rtlCol="0">
            <a:spAutoFit/>
          </a:bodyPr>
          <a:lstStyle/>
          <a:p>
            <a:r>
              <a:rPr lang="en-US" sz="1400" dirty="0">
                <a:solidFill>
                  <a:srgbClr val="C00000"/>
                </a:solidFill>
              </a:rPr>
              <a:t>*Higher or same as baseline seizure sensitivity  &amp;  lower than baseline FA/24h</a:t>
            </a:r>
          </a:p>
        </p:txBody>
      </p:sp>
      <p:sp>
        <p:nvSpPr>
          <p:cNvPr id="4" name="Title 1">
            <a:extLst>
              <a:ext uri="{FF2B5EF4-FFF2-40B4-BE49-F238E27FC236}">
                <a16:creationId xmlns:a16="http://schemas.microsoft.com/office/drawing/2014/main" id="{E9FD8419-6969-D89D-BBBA-F0C2182BDB87}"/>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Comparison of results for Standard techniques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8FE44CF1-A4D5-5414-FF8B-FF24AE7F56A8}"/>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46</a:t>
            </a:fld>
            <a:endParaRPr lang="en-US" sz="1600" dirty="0"/>
          </a:p>
        </p:txBody>
      </p:sp>
    </p:spTree>
    <p:extLst>
      <p:ext uri="{BB962C8B-B14F-4D97-AF65-F5344CB8AC3E}">
        <p14:creationId xmlns:p14="http://schemas.microsoft.com/office/powerpoint/2010/main" val="22317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29">
            <a:extLst>
              <a:ext uri="{FF2B5EF4-FFF2-40B4-BE49-F238E27FC236}">
                <a16:creationId xmlns:a16="http://schemas.microsoft.com/office/drawing/2014/main" id="{7465856A-DF86-042A-056C-FD509F29E238}"/>
              </a:ext>
            </a:extLst>
          </p:cNvPr>
          <p:cNvGraphicFramePr>
            <a:graphicFrameLocks noGrp="1"/>
          </p:cNvGraphicFramePr>
          <p:nvPr/>
        </p:nvGraphicFramePr>
        <p:xfrm>
          <a:off x="1461148" y="2354803"/>
          <a:ext cx="3611854" cy="2771340"/>
        </p:xfrm>
        <a:graphic>
          <a:graphicData uri="http://schemas.openxmlformats.org/drawingml/2006/table">
            <a:tbl>
              <a:tblPr firstRow="1" bandRow="1">
                <a:tableStyleId>{5940675A-B579-460E-94D1-54222C63F5DA}</a:tableStyleId>
              </a:tblPr>
              <a:tblGrid>
                <a:gridCol w="1410970">
                  <a:extLst>
                    <a:ext uri="{9D8B030D-6E8A-4147-A177-3AD203B41FA5}">
                      <a16:colId xmlns:a16="http://schemas.microsoft.com/office/drawing/2014/main" val="3495660481"/>
                    </a:ext>
                  </a:extLst>
                </a:gridCol>
                <a:gridCol w="989304">
                  <a:extLst>
                    <a:ext uri="{9D8B030D-6E8A-4147-A177-3AD203B41FA5}">
                      <a16:colId xmlns:a16="http://schemas.microsoft.com/office/drawing/2014/main" val="3703087034"/>
                    </a:ext>
                  </a:extLst>
                </a:gridCol>
                <a:gridCol w="1211580">
                  <a:extLst>
                    <a:ext uri="{9D8B030D-6E8A-4147-A177-3AD203B41FA5}">
                      <a16:colId xmlns:a16="http://schemas.microsoft.com/office/drawing/2014/main" val="3975454991"/>
                    </a:ext>
                  </a:extLst>
                </a:gridCol>
              </a:tblGrid>
              <a:tr h="637234">
                <a:tc gridSpan="3">
                  <a:txBody>
                    <a:bodyPr/>
                    <a:lstStyle/>
                    <a:p>
                      <a:pPr algn="ctr"/>
                      <a:r>
                        <a:rPr lang="en-US" b="1" dirty="0"/>
                        <a:t>EpilepsyGAN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56086030"/>
                  </a:ext>
                </a:extLst>
              </a:tr>
              <a:tr h="645699">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8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68971">
                <a:tc>
                  <a:txBody>
                    <a:bodyPr/>
                    <a:lstStyle/>
                    <a:p>
                      <a:r>
                        <a:rPr lang="en-US" sz="1600" b="0" dirty="0"/>
                        <a:t>0% Overlap</a:t>
                      </a:r>
                      <a:endParaRPr lang="en-PK" sz="1600" b="0" dirty="0"/>
                    </a:p>
                  </a:txBody>
                  <a:tcPr/>
                </a:tc>
                <a:tc>
                  <a:txBody>
                    <a:bodyPr/>
                    <a:lstStyle/>
                    <a:p>
                      <a:r>
                        <a:rPr lang="en-US" sz="1600" b="0" dirty="0"/>
                        <a:t>158</a:t>
                      </a:r>
                      <a:endParaRPr lang="en-PK" sz="1600" b="0" dirty="0"/>
                    </a:p>
                  </a:txBody>
                  <a:tcPr/>
                </a:tc>
                <a:tc>
                  <a:txBody>
                    <a:bodyPr/>
                    <a:lstStyle/>
                    <a:p>
                      <a:r>
                        <a:rPr lang="en-US" sz="1600" b="0" dirty="0"/>
                        <a:t>0.65</a:t>
                      </a:r>
                      <a:endParaRPr lang="en-PK" sz="1600" b="0" dirty="0"/>
                    </a:p>
                  </a:txBody>
                  <a:tcPr/>
                </a:tc>
                <a:extLst>
                  <a:ext uri="{0D108BD9-81ED-4DB2-BD59-A6C34878D82A}">
                    <a16:rowId xmlns:a16="http://schemas.microsoft.com/office/drawing/2014/main" val="3554330617"/>
                  </a:ext>
                </a:extLst>
              </a:tr>
              <a:tr h="368971">
                <a:tc>
                  <a:txBody>
                    <a:bodyPr/>
                    <a:lstStyle/>
                    <a:p>
                      <a:r>
                        <a:rPr lang="en-US" sz="1600" b="0" dirty="0"/>
                        <a:t>50% Overlap</a:t>
                      </a:r>
                      <a:endParaRPr lang="en-PK" sz="1600" b="0" dirty="0"/>
                    </a:p>
                  </a:txBody>
                  <a:tcPr/>
                </a:tc>
                <a:tc>
                  <a:txBody>
                    <a:bodyPr/>
                    <a:lstStyle/>
                    <a:p>
                      <a:r>
                        <a:rPr lang="en-US" sz="1600" b="0" dirty="0"/>
                        <a:t>151</a:t>
                      </a:r>
                      <a:endParaRPr lang="en-PK" sz="1600" b="0" dirty="0"/>
                    </a:p>
                  </a:txBody>
                  <a:tcPr/>
                </a:tc>
                <a:tc>
                  <a:txBody>
                    <a:bodyPr/>
                    <a:lstStyle/>
                    <a:p>
                      <a:r>
                        <a:rPr lang="en-US" sz="1600" b="0" dirty="0"/>
                        <a:t>0.5</a:t>
                      </a:r>
                      <a:endParaRPr lang="en-PK" sz="1600" b="0" dirty="0"/>
                    </a:p>
                  </a:txBody>
                  <a:tcPr/>
                </a:tc>
                <a:extLst>
                  <a:ext uri="{0D108BD9-81ED-4DB2-BD59-A6C34878D82A}">
                    <a16:rowId xmlns:a16="http://schemas.microsoft.com/office/drawing/2014/main" val="2344972903"/>
                  </a:ext>
                </a:extLst>
              </a:tr>
              <a:tr h="381494">
                <a:tc>
                  <a:txBody>
                    <a:bodyPr/>
                    <a:lstStyle/>
                    <a:p>
                      <a:r>
                        <a:rPr lang="en-US" sz="1600" b="0" dirty="0">
                          <a:solidFill>
                            <a:schemeClr val="tx1"/>
                          </a:solidFill>
                        </a:rPr>
                        <a:t>70% Overlap</a:t>
                      </a:r>
                      <a:endParaRPr lang="en-PK" sz="1600" b="0" dirty="0">
                        <a:solidFill>
                          <a:schemeClr val="tx1"/>
                        </a:solidFill>
                      </a:endParaRPr>
                    </a:p>
                  </a:txBody>
                  <a:tcPr/>
                </a:tc>
                <a:tc>
                  <a:txBody>
                    <a:bodyPr/>
                    <a:lstStyle/>
                    <a:p>
                      <a:r>
                        <a:rPr lang="en-US" sz="1600" b="0" dirty="0">
                          <a:solidFill>
                            <a:schemeClr val="tx1"/>
                          </a:solidFill>
                        </a:rPr>
                        <a:t>135</a:t>
                      </a:r>
                      <a:endParaRPr lang="en-PK" sz="1600" b="0" dirty="0">
                        <a:solidFill>
                          <a:schemeClr val="tx1"/>
                        </a:solidFill>
                      </a:endParaRPr>
                    </a:p>
                  </a:txBody>
                  <a:tcPr/>
                </a:tc>
                <a:tc>
                  <a:txBody>
                    <a:bodyPr/>
                    <a:lstStyle/>
                    <a:p>
                      <a:r>
                        <a:rPr lang="en-US" sz="1600" b="0" dirty="0">
                          <a:solidFill>
                            <a:schemeClr val="tx1"/>
                          </a:solidFill>
                        </a:rPr>
                        <a:t>0.65</a:t>
                      </a:r>
                      <a:endParaRPr lang="en-PK" sz="1600" b="0" dirty="0">
                        <a:solidFill>
                          <a:schemeClr val="tx1"/>
                        </a:solidFill>
                      </a:endParaRPr>
                    </a:p>
                  </a:txBody>
                  <a:tcPr/>
                </a:tc>
                <a:extLst>
                  <a:ext uri="{0D108BD9-81ED-4DB2-BD59-A6C34878D82A}">
                    <a16:rowId xmlns:a16="http://schemas.microsoft.com/office/drawing/2014/main" val="171521458"/>
                  </a:ext>
                </a:extLst>
              </a:tr>
            </a:tbl>
          </a:graphicData>
        </a:graphic>
      </p:graphicFrame>
      <p:graphicFrame>
        <p:nvGraphicFramePr>
          <p:cNvPr id="10" name="Table 29">
            <a:extLst>
              <a:ext uri="{FF2B5EF4-FFF2-40B4-BE49-F238E27FC236}">
                <a16:creationId xmlns:a16="http://schemas.microsoft.com/office/drawing/2014/main" id="{17666DCB-DAD2-18E6-81AE-EC3A0AC9E7DB}"/>
              </a:ext>
            </a:extLst>
          </p:cNvPr>
          <p:cNvGraphicFramePr>
            <a:graphicFrameLocks noGrp="1"/>
          </p:cNvGraphicFramePr>
          <p:nvPr/>
        </p:nvGraphicFramePr>
        <p:xfrm>
          <a:off x="7215805" y="2354803"/>
          <a:ext cx="3737432" cy="2771341"/>
        </p:xfrm>
        <a:graphic>
          <a:graphicData uri="http://schemas.openxmlformats.org/drawingml/2006/table">
            <a:tbl>
              <a:tblPr firstRow="1" bandRow="1">
                <a:tableStyleId>{5940675A-B579-460E-94D1-54222C63F5DA}</a:tableStyleId>
              </a:tblPr>
              <a:tblGrid>
                <a:gridCol w="1460027">
                  <a:extLst>
                    <a:ext uri="{9D8B030D-6E8A-4147-A177-3AD203B41FA5}">
                      <a16:colId xmlns:a16="http://schemas.microsoft.com/office/drawing/2014/main" val="3495660481"/>
                    </a:ext>
                  </a:extLst>
                </a:gridCol>
                <a:gridCol w="1023700">
                  <a:extLst>
                    <a:ext uri="{9D8B030D-6E8A-4147-A177-3AD203B41FA5}">
                      <a16:colId xmlns:a16="http://schemas.microsoft.com/office/drawing/2014/main" val="3703087034"/>
                    </a:ext>
                  </a:extLst>
                </a:gridCol>
                <a:gridCol w="1253705">
                  <a:extLst>
                    <a:ext uri="{9D8B030D-6E8A-4147-A177-3AD203B41FA5}">
                      <a16:colId xmlns:a16="http://schemas.microsoft.com/office/drawing/2014/main" val="3975454991"/>
                    </a:ext>
                  </a:extLst>
                </a:gridCol>
              </a:tblGrid>
              <a:tr h="652220">
                <a:tc gridSpan="3">
                  <a:txBody>
                    <a:bodyPr/>
                    <a:lstStyle/>
                    <a:p>
                      <a:pPr algn="ctr"/>
                      <a:r>
                        <a:rPr lang="en-US" b="1" dirty="0"/>
                        <a:t>TTS-GAN</a:t>
                      </a:r>
                      <a:endParaRPr lang="en-PK" b="1" dirty="0"/>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2207169165"/>
                  </a:ext>
                </a:extLst>
              </a:tr>
              <a:tr h="643635">
                <a:tc>
                  <a:txBody>
                    <a:bodyPr/>
                    <a:lstStyle/>
                    <a:p>
                      <a:r>
                        <a:rPr lang="en-US" b="1" dirty="0"/>
                        <a:t>Model</a:t>
                      </a:r>
                      <a:endParaRPr lang="en-PK" b="1" dirty="0"/>
                    </a:p>
                  </a:txBody>
                  <a:tcPr/>
                </a:tc>
                <a:tc>
                  <a:txBody>
                    <a:bodyPr/>
                    <a:lstStyle/>
                    <a:p>
                      <a:r>
                        <a:rPr lang="en-US" b="1" dirty="0"/>
                        <a:t>FA/24h</a:t>
                      </a:r>
                      <a:endParaRPr lang="en-PK" b="1" dirty="0"/>
                    </a:p>
                  </a:txBody>
                  <a:tcPr/>
                </a:tc>
                <a:tc>
                  <a:txBody>
                    <a:bodyPr/>
                    <a:lstStyle/>
                    <a:p>
                      <a:r>
                        <a:rPr lang="en-US" b="1" dirty="0"/>
                        <a:t>Seizure Sensitivity</a:t>
                      </a:r>
                      <a:endParaRPr lang="en-PK" b="1" dirty="0"/>
                    </a:p>
                  </a:txBody>
                  <a:tcPr/>
                </a:tc>
                <a:extLst>
                  <a:ext uri="{0D108BD9-81ED-4DB2-BD59-A6C34878D82A}">
                    <a16:rowId xmlns:a16="http://schemas.microsoft.com/office/drawing/2014/main" val="544794189"/>
                  </a:ext>
                </a:extLst>
              </a:tr>
              <a:tr h="360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Baseline</a:t>
                      </a:r>
                      <a:endParaRPr lang="en-US" sz="16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rPr>
                        <a:t>453</a:t>
                      </a:r>
                      <a:endParaRPr lang="en-PK" sz="1600" b="0" kern="1200" dirty="0">
                        <a:solidFill>
                          <a:schemeClr val="dk1"/>
                        </a:solidFill>
                        <a:effectLst/>
                        <a:latin typeface="+mn-lt"/>
                        <a:ea typeface="+mn-ea"/>
                        <a:cs typeface="+mn-cs"/>
                      </a:endParaRPr>
                    </a:p>
                  </a:txBody>
                  <a:tcPr/>
                </a:tc>
                <a:tc>
                  <a:txBody>
                    <a:bodyPr/>
                    <a:lstStyle/>
                    <a:p>
                      <a:r>
                        <a:rPr lang="en-US" sz="1600" b="0" dirty="0"/>
                        <a:t>0.8</a:t>
                      </a:r>
                      <a:endParaRPr lang="en-PK" sz="1600" b="0" dirty="0"/>
                    </a:p>
                  </a:txBody>
                  <a:tcPr/>
                </a:tc>
                <a:extLst>
                  <a:ext uri="{0D108BD9-81ED-4DB2-BD59-A6C34878D82A}">
                    <a16:rowId xmlns:a16="http://schemas.microsoft.com/office/drawing/2014/main" val="1133658486"/>
                  </a:ext>
                </a:extLst>
              </a:tr>
              <a:tr h="377647">
                <a:tc>
                  <a:txBody>
                    <a:bodyPr/>
                    <a:lstStyle/>
                    <a:p>
                      <a:r>
                        <a:rPr lang="en-US" sz="1600" b="0" dirty="0">
                          <a:solidFill>
                            <a:schemeClr val="tx1"/>
                          </a:solidFill>
                        </a:rPr>
                        <a:t>0% Overlap</a:t>
                      </a:r>
                      <a:endParaRPr lang="en-PK" sz="1600" b="0" dirty="0">
                        <a:solidFill>
                          <a:schemeClr val="tx1"/>
                        </a:solidFill>
                      </a:endParaRPr>
                    </a:p>
                  </a:txBody>
                  <a:tcPr/>
                </a:tc>
                <a:tc>
                  <a:txBody>
                    <a:bodyPr/>
                    <a:lstStyle/>
                    <a:p>
                      <a:r>
                        <a:rPr lang="en-US" sz="1600" b="0" dirty="0">
                          <a:solidFill>
                            <a:schemeClr val="tx1"/>
                          </a:solidFill>
                        </a:rPr>
                        <a:t>207</a:t>
                      </a:r>
                      <a:endParaRPr lang="en-PK" sz="1600" b="0" dirty="0">
                        <a:solidFill>
                          <a:schemeClr val="tx1"/>
                        </a:solidFill>
                      </a:endParaRPr>
                    </a:p>
                  </a:txBody>
                  <a:tcPr/>
                </a:tc>
                <a:tc>
                  <a:txBody>
                    <a:bodyPr/>
                    <a:lstStyle/>
                    <a:p>
                      <a:r>
                        <a:rPr lang="en-US" sz="1600" b="0" dirty="0">
                          <a:solidFill>
                            <a:schemeClr val="tx1"/>
                          </a:solidFill>
                        </a:rPr>
                        <a:t>0.7</a:t>
                      </a:r>
                      <a:endParaRPr lang="en-PK" sz="1600" b="0" dirty="0">
                        <a:solidFill>
                          <a:schemeClr val="tx1"/>
                        </a:solidFill>
                      </a:endParaRPr>
                    </a:p>
                  </a:txBody>
                  <a:tcPr/>
                </a:tc>
                <a:extLst>
                  <a:ext uri="{0D108BD9-81ED-4DB2-BD59-A6C34878D82A}">
                    <a16:rowId xmlns:a16="http://schemas.microsoft.com/office/drawing/2014/main" val="3554330617"/>
                  </a:ext>
                </a:extLst>
              </a:tr>
              <a:tr h="377647">
                <a:tc>
                  <a:txBody>
                    <a:bodyPr/>
                    <a:lstStyle/>
                    <a:p>
                      <a:r>
                        <a:rPr lang="en-US" sz="1600" b="0" dirty="0"/>
                        <a:t>50% Overlap</a:t>
                      </a:r>
                      <a:endParaRPr lang="en-PK" sz="1600" b="0" dirty="0"/>
                    </a:p>
                  </a:txBody>
                  <a:tcPr/>
                </a:tc>
                <a:tc>
                  <a:txBody>
                    <a:bodyPr/>
                    <a:lstStyle/>
                    <a:p>
                      <a:r>
                        <a:rPr lang="en-US" sz="1600" b="0" dirty="0"/>
                        <a:t>156</a:t>
                      </a:r>
                      <a:endParaRPr lang="en-PK" sz="1600" b="0" dirty="0"/>
                    </a:p>
                  </a:txBody>
                  <a:tcPr/>
                </a:tc>
                <a:tc>
                  <a:txBody>
                    <a:bodyPr/>
                    <a:lstStyle/>
                    <a:p>
                      <a:r>
                        <a:rPr lang="en-US" sz="1600" b="0" dirty="0"/>
                        <a:t>0.6</a:t>
                      </a:r>
                      <a:endParaRPr lang="en-PK" sz="1600" b="0" dirty="0"/>
                    </a:p>
                  </a:txBody>
                  <a:tcPr/>
                </a:tc>
                <a:extLst>
                  <a:ext uri="{0D108BD9-81ED-4DB2-BD59-A6C34878D82A}">
                    <a16:rowId xmlns:a16="http://schemas.microsoft.com/office/drawing/2014/main" val="2344972903"/>
                  </a:ext>
                </a:extLst>
              </a:tr>
              <a:tr h="360096">
                <a:tc>
                  <a:txBody>
                    <a:bodyPr/>
                    <a:lstStyle/>
                    <a:p>
                      <a:r>
                        <a:rPr lang="en-US" sz="1600" b="0" dirty="0"/>
                        <a:t>70% Overlap</a:t>
                      </a:r>
                      <a:endParaRPr lang="en-PK" sz="1600" b="0" dirty="0"/>
                    </a:p>
                  </a:txBody>
                  <a:tcPr/>
                </a:tc>
                <a:tc>
                  <a:txBody>
                    <a:bodyPr/>
                    <a:lstStyle/>
                    <a:p>
                      <a:r>
                        <a:rPr lang="en-US" sz="1600" b="0" dirty="0"/>
                        <a:t>105</a:t>
                      </a:r>
                      <a:endParaRPr lang="en-PK" sz="1600" b="0" dirty="0"/>
                    </a:p>
                  </a:txBody>
                  <a:tcPr/>
                </a:tc>
                <a:tc>
                  <a:txBody>
                    <a:bodyPr/>
                    <a:lstStyle/>
                    <a:p>
                      <a:r>
                        <a:rPr lang="en-US" sz="1600" b="0" dirty="0"/>
                        <a:t>0.45</a:t>
                      </a:r>
                      <a:endParaRPr lang="en-PK" sz="1600" b="0" dirty="0"/>
                    </a:p>
                  </a:txBody>
                  <a:tcPr/>
                </a:tc>
                <a:extLst>
                  <a:ext uri="{0D108BD9-81ED-4DB2-BD59-A6C34878D82A}">
                    <a16:rowId xmlns:a16="http://schemas.microsoft.com/office/drawing/2014/main" val="171521458"/>
                  </a:ext>
                </a:extLst>
              </a:tr>
            </a:tbl>
          </a:graphicData>
        </a:graphic>
      </p:graphicFrame>
      <p:sp>
        <p:nvSpPr>
          <p:cNvPr id="3" name="TextBox 2">
            <a:extLst>
              <a:ext uri="{FF2B5EF4-FFF2-40B4-BE49-F238E27FC236}">
                <a16:creationId xmlns:a16="http://schemas.microsoft.com/office/drawing/2014/main" id="{2FA10F93-A505-6280-F63E-84A456A8A816}"/>
              </a:ext>
            </a:extLst>
          </p:cNvPr>
          <p:cNvSpPr txBox="1"/>
          <p:nvPr/>
        </p:nvSpPr>
        <p:spPr>
          <a:xfrm>
            <a:off x="884677" y="1133375"/>
            <a:ext cx="5088188" cy="464871"/>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Best </a:t>
            </a:r>
            <a:r>
              <a:rPr lang="en-US" dirty="0" err="1"/>
              <a:t>EpilepsyGAN</a:t>
            </a:r>
            <a:r>
              <a:rPr lang="en-US" dirty="0"/>
              <a:t> model – data with 70% overlap</a:t>
            </a:r>
          </a:p>
        </p:txBody>
      </p:sp>
      <p:sp>
        <p:nvSpPr>
          <p:cNvPr id="8" name="Title 1">
            <a:extLst>
              <a:ext uri="{FF2B5EF4-FFF2-40B4-BE49-F238E27FC236}">
                <a16:creationId xmlns:a16="http://schemas.microsoft.com/office/drawing/2014/main" id="{FC86BC85-D7CE-C845-6F61-E964A392543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Selection of Overlap   </a:t>
            </a:r>
            <a:endParaRPr lang="en-PK" sz="2800" i="1" dirty="0">
              <a:solidFill>
                <a:srgbClr val="C00000"/>
              </a:solidFill>
            </a:endParaRPr>
          </a:p>
        </p:txBody>
      </p:sp>
      <p:sp>
        <p:nvSpPr>
          <p:cNvPr id="14" name="Rectangle 13">
            <a:extLst>
              <a:ext uri="{FF2B5EF4-FFF2-40B4-BE49-F238E27FC236}">
                <a16:creationId xmlns:a16="http://schemas.microsoft.com/office/drawing/2014/main" id="{E25E0322-5717-C789-F5B1-8D3797E211E9}"/>
              </a:ext>
            </a:extLst>
          </p:cNvPr>
          <p:cNvSpPr/>
          <p:nvPr/>
        </p:nvSpPr>
        <p:spPr>
          <a:xfrm rot="5400000">
            <a:off x="3074955" y="3128098"/>
            <a:ext cx="384238" cy="36118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8AF6CD4A-2454-9193-AB51-EE9A25075DD1}"/>
              </a:ext>
            </a:extLst>
          </p:cNvPr>
          <p:cNvSpPr/>
          <p:nvPr/>
        </p:nvSpPr>
        <p:spPr>
          <a:xfrm rot="5400000">
            <a:off x="8895518" y="2335695"/>
            <a:ext cx="377690" cy="37371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 name="TextBox 15">
            <a:extLst>
              <a:ext uri="{FF2B5EF4-FFF2-40B4-BE49-F238E27FC236}">
                <a16:creationId xmlns:a16="http://schemas.microsoft.com/office/drawing/2014/main" id="{FBADCA6A-88C6-4859-9A8D-3972298B2C9B}"/>
              </a:ext>
            </a:extLst>
          </p:cNvPr>
          <p:cNvSpPr txBox="1"/>
          <p:nvPr/>
        </p:nvSpPr>
        <p:spPr>
          <a:xfrm>
            <a:off x="6750976" y="1133375"/>
            <a:ext cx="6097656" cy="464871"/>
          </a:xfrm>
          <a:prstGeom prst="rect">
            <a:avLst/>
          </a:prstGeom>
          <a:noFill/>
        </p:spPr>
        <p:txBody>
          <a:bodyPr wrap="square">
            <a:spAutoFit/>
          </a:bodyPr>
          <a:lstStyle/>
          <a:p>
            <a:pPr marL="285750" indent="-285750">
              <a:lnSpc>
                <a:spcPct val="150000"/>
              </a:lnSpc>
              <a:buClr>
                <a:srgbClr val="C00000"/>
              </a:buClr>
              <a:buFont typeface="Wingdings" panose="05000000000000000000" pitchFamily="2" charset="2"/>
              <a:buChar char="§"/>
            </a:pPr>
            <a:r>
              <a:rPr lang="en-US" dirty="0"/>
              <a:t>Best TTS-GAN model – data with 0% overlap</a:t>
            </a:r>
            <a:endParaRPr lang="en-PK" dirty="0"/>
          </a:p>
        </p:txBody>
      </p:sp>
      <p:sp>
        <p:nvSpPr>
          <p:cNvPr id="17" name="TextBox 16">
            <a:extLst>
              <a:ext uri="{FF2B5EF4-FFF2-40B4-BE49-F238E27FC236}">
                <a16:creationId xmlns:a16="http://schemas.microsoft.com/office/drawing/2014/main" id="{8F9D8014-7A62-1CAF-75D4-F83F07CDB5C0}"/>
              </a:ext>
            </a:extLst>
          </p:cNvPr>
          <p:cNvSpPr txBox="1"/>
          <p:nvPr/>
        </p:nvSpPr>
        <p:spPr>
          <a:xfrm>
            <a:off x="884677" y="5698034"/>
            <a:ext cx="10025501" cy="369332"/>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Best models are used to generate synthetic data in 10%, 30%, 50%, 80%  proportions for CNN training </a:t>
            </a:r>
          </a:p>
        </p:txBody>
      </p:sp>
      <p:sp>
        <p:nvSpPr>
          <p:cNvPr id="2" name="Slide Number Placeholder 1">
            <a:extLst>
              <a:ext uri="{FF2B5EF4-FFF2-40B4-BE49-F238E27FC236}">
                <a16:creationId xmlns:a16="http://schemas.microsoft.com/office/drawing/2014/main" id="{F61431B1-B354-54C1-FB40-C5525DF678FC}"/>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47</a:t>
            </a:fld>
            <a:endParaRPr lang="en-US" sz="1600" dirty="0"/>
          </a:p>
        </p:txBody>
      </p:sp>
    </p:spTree>
    <p:extLst>
      <p:ext uri="{BB962C8B-B14F-4D97-AF65-F5344CB8AC3E}">
        <p14:creationId xmlns:p14="http://schemas.microsoft.com/office/powerpoint/2010/main" val="349419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75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750"/>
                                        <p:tgtEl>
                                          <p:spTgt spid="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75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75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3" grpId="0" animBg="1"/>
      <p:bldP spid="16"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number, font&#10;&#10;Description automatically generated">
            <a:extLst>
              <a:ext uri="{FF2B5EF4-FFF2-40B4-BE49-F238E27FC236}">
                <a16:creationId xmlns:a16="http://schemas.microsoft.com/office/drawing/2014/main" id="{D0D224AB-685F-ED95-D7AC-71082886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238" y="895353"/>
            <a:ext cx="6459232" cy="4094090"/>
          </a:xfrm>
          <a:prstGeom prst="rect">
            <a:avLst/>
          </a:prstGeom>
        </p:spPr>
      </p:pic>
      <p:graphicFrame>
        <p:nvGraphicFramePr>
          <p:cNvPr id="2" name="Table 29">
            <a:extLst>
              <a:ext uri="{FF2B5EF4-FFF2-40B4-BE49-F238E27FC236}">
                <a16:creationId xmlns:a16="http://schemas.microsoft.com/office/drawing/2014/main" id="{22E88EE3-7863-F639-F048-63E1B9112178}"/>
              </a:ext>
            </a:extLst>
          </p:cNvPr>
          <p:cNvGraphicFramePr>
            <a:graphicFrameLocks noGrp="1"/>
          </p:cNvGraphicFramePr>
          <p:nvPr/>
        </p:nvGraphicFramePr>
        <p:xfrm>
          <a:off x="823057" y="1590260"/>
          <a:ext cx="4504317" cy="2466118"/>
        </p:xfrm>
        <a:graphic>
          <a:graphicData uri="http://schemas.openxmlformats.org/drawingml/2006/table">
            <a:tbl>
              <a:tblPr firstRow="1" bandRow="1">
                <a:tableStyleId>{5940675A-B579-460E-94D1-54222C63F5DA}</a:tableStyleId>
              </a:tblPr>
              <a:tblGrid>
                <a:gridCol w="2052869">
                  <a:extLst>
                    <a:ext uri="{9D8B030D-6E8A-4147-A177-3AD203B41FA5}">
                      <a16:colId xmlns:a16="http://schemas.microsoft.com/office/drawing/2014/main" val="3495660481"/>
                    </a:ext>
                  </a:extLst>
                </a:gridCol>
                <a:gridCol w="1143866">
                  <a:extLst>
                    <a:ext uri="{9D8B030D-6E8A-4147-A177-3AD203B41FA5}">
                      <a16:colId xmlns:a16="http://schemas.microsoft.com/office/drawing/2014/main" val="3703087034"/>
                    </a:ext>
                  </a:extLst>
                </a:gridCol>
                <a:gridCol w="1307582">
                  <a:extLst>
                    <a:ext uri="{9D8B030D-6E8A-4147-A177-3AD203B41FA5}">
                      <a16:colId xmlns:a16="http://schemas.microsoft.com/office/drawing/2014/main" val="3975454991"/>
                    </a:ext>
                  </a:extLst>
                </a:gridCol>
              </a:tblGrid>
              <a:tr h="620717">
                <a:tc>
                  <a:txBody>
                    <a:bodyPr/>
                    <a:lstStyle/>
                    <a:p>
                      <a:pPr algn="ctr"/>
                      <a:r>
                        <a:rPr lang="en-US" b="1" dirty="0"/>
                        <a:t>Model</a:t>
                      </a:r>
                      <a:endParaRPr lang="en-PK" b="1" dirty="0"/>
                    </a:p>
                  </a:txBody>
                  <a:tcPr/>
                </a:tc>
                <a:tc>
                  <a:txBody>
                    <a:bodyPr/>
                    <a:lstStyle/>
                    <a:p>
                      <a:pPr algn="ctr"/>
                      <a:r>
                        <a:rPr lang="en-US" b="1" dirty="0"/>
                        <a:t>FA/24h</a:t>
                      </a:r>
                      <a:endParaRPr lang="en-PK" b="1" dirty="0"/>
                    </a:p>
                  </a:txBody>
                  <a:tcPr/>
                </a:tc>
                <a:tc>
                  <a:txBody>
                    <a:bodyPr/>
                    <a:lstStyle/>
                    <a:p>
                      <a:pPr algn="ctr"/>
                      <a:r>
                        <a:rPr lang="en-US" b="1" dirty="0"/>
                        <a:t>Sensitivity Seizure</a:t>
                      </a:r>
                      <a:endParaRPr lang="en-PK" b="1" dirty="0"/>
                    </a:p>
                  </a:txBody>
                  <a:tcPr/>
                </a:tc>
                <a:extLst>
                  <a:ext uri="{0D108BD9-81ED-4DB2-BD59-A6C34878D82A}">
                    <a16:rowId xmlns:a16="http://schemas.microsoft.com/office/drawing/2014/main" val="544794189"/>
                  </a:ext>
                </a:extLst>
              </a:tr>
              <a:tr h="350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Baseline</a:t>
                      </a:r>
                      <a:endParaRPr lang="en-US" sz="1600" b="1"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453</a:t>
                      </a:r>
                      <a:endParaRPr lang="en-PK" sz="1600" b="1" kern="1200" dirty="0">
                        <a:solidFill>
                          <a:schemeClr val="dk1"/>
                        </a:solidFill>
                        <a:effectLst/>
                        <a:latin typeface="+mn-lt"/>
                        <a:ea typeface="+mn-ea"/>
                        <a:cs typeface="+mn-cs"/>
                      </a:endParaRPr>
                    </a:p>
                  </a:txBody>
                  <a:tcPr/>
                </a:tc>
                <a:tc>
                  <a:txBody>
                    <a:bodyPr/>
                    <a:lstStyle/>
                    <a:p>
                      <a:pPr algn="ctr"/>
                      <a:r>
                        <a:rPr lang="en-US" sz="1600" b="1" dirty="0"/>
                        <a:t>0.8</a:t>
                      </a:r>
                      <a:endParaRPr lang="en-PK" sz="1600" b="1" dirty="0"/>
                    </a:p>
                  </a:txBody>
                  <a:tcPr/>
                </a:tc>
                <a:extLst>
                  <a:ext uri="{0D108BD9-81ED-4DB2-BD59-A6C34878D82A}">
                    <a16:rowId xmlns:a16="http://schemas.microsoft.com/office/drawing/2014/main" val="1133658486"/>
                  </a:ext>
                </a:extLst>
              </a:tr>
              <a:tr h="350045">
                <a:tc>
                  <a:txBody>
                    <a:bodyPr/>
                    <a:lstStyle/>
                    <a:p>
                      <a:r>
                        <a:rPr lang="en-US" sz="1600" b="0" dirty="0"/>
                        <a:t>EpilepsyGAN </a:t>
                      </a:r>
                      <a:r>
                        <a:rPr lang="en-US" sz="1200" b="0" dirty="0"/>
                        <a:t>(30%)</a:t>
                      </a:r>
                      <a:endParaRPr lang="en-PK" sz="1200" b="0" dirty="0"/>
                    </a:p>
                  </a:txBody>
                  <a:tcPr/>
                </a:tc>
                <a:tc>
                  <a:txBody>
                    <a:bodyPr/>
                    <a:lstStyle/>
                    <a:p>
                      <a:pPr algn="ctr"/>
                      <a:r>
                        <a:rPr lang="en-US" sz="1600" b="0" dirty="0"/>
                        <a:t>330</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3554330617"/>
                  </a:ext>
                </a:extLst>
              </a:tr>
              <a:tr h="350045">
                <a:tc>
                  <a:txBody>
                    <a:bodyPr/>
                    <a:lstStyle/>
                    <a:p>
                      <a:r>
                        <a:rPr lang="en-US" sz="1600" dirty="0"/>
                        <a:t>TTS-GAN CS </a:t>
                      </a:r>
                      <a:r>
                        <a:rPr lang="en-US" sz="1200" dirty="0"/>
                        <a:t>(50%)</a:t>
                      </a:r>
                      <a:endParaRPr lang="en-PK" sz="1200" dirty="0"/>
                    </a:p>
                  </a:txBody>
                  <a:tcPr/>
                </a:tc>
                <a:tc>
                  <a:txBody>
                    <a:bodyPr/>
                    <a:lstStyle/>
                    <a:p>
                      <a:pPr algn="ctr"/>
                      <a:r>
                        <a:rPr lang="en-US" sz="1600" b="0" dirty="0"/>
                        <a:t>336</a:t>
                      </a:r>
                      <a:endParaRPr lang="en-PK" sz="1600" b="0" dirty="0"/>
                    </a:p>
                  </a:txBody>
                  <a:tcPr/>
                </a:tc>
                <a:tc>
                  <a:txBody>
                    <a:bodyPr/>
                    <a:lstStyle/>
                    <a:p>
                      <a:pPr algn="ctr"/>
                      <a:r>
                        <a:rPr lang="en-US" sz="1600" b="0" dirty="0"/>
                        <a:t>0.8</a:t>
                      </a:r>
                      <a:endParaRPr lang="en-PK" sz="1600" b="0" dirty="0"/>
                    </a:p>
                  </a:txBody>
                  <a:tcPr/>
                </a:tc>
                <a:extLst>
                  <a:ext uri="{0D108BD9-81ED-4DB2-BD59-A6C34878D82A}">
                    <a16:rowId xmlns:a16="http://schemas.microsoft.com/office/drawing/2014/main" val="2344972903"/>
                  </a:ext>
                </a:extLst>
              </a:tr>
              <a:tr h="366734">
                <a:tc>
                  <a:txBody>
                    <a:bodyPr/>
                    <a:lstStyle/>
                    <a:p>
                      <a:r>
                        <a:rPr lang="en-US" sz="1600" b="0" dirty="0"/>
                        <a:t>EpilepsyGAN </a:t>
                      </a:r>
                      <a:r>
                        <a:rPr lang="en-US" sz="1200" b="0" dirty="0"/>
                        <a:t>(10%)</a:t>
                      </a:r>
                      <a:endParaRPr lang="en-PK" sz="1200" b="0" dirty="0"/>
                    </a:p>
                  </a:txBody>
                  <a:tcPr/>
                </a:tc>
                <a:tc>
                  <a:txBody>
                    <a:bodyPr/>
                    <a:lstStyle/>
                    <a:p>
                      <a:pPr algn="ctr"/>
                      <a:r>
                        <a:rPr lang="en-US" sz="1600" b="0" dirty="0"/>
                        <a:t>416</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171521458"/>
                  </a:ext>
                </a:extLst>
              </a:tr>
              <a:tr h="409169">
                <a:tc>
                  <a:txBody>
                    <a:bodyPr/>
                    <a:lstStyle/>
                    <a:p>
                      <a:r>
                        <a:rPr lang="en-US" sz="1600" b="0" dirty="0"/>
                        <a:t>TTS-GAN MSE </a:t>
                      </a:r>
                      <a:r>
                        <a:rPr lang="en-US" sz="1200" b="0" dirty="0"/>
                        <a:t>(10%)</a:t>
                      </a:r>
                      <a:endParaRPr lang="en-PK" sz="1200" b="0" dirty="0"/>
                    </a:p>
                  </a:txBody>
                  <a:tcPr/>
                </a:tc>
                <a:tc>
                  <a:txBody>
                    <a:bodyPr/>
                    <a:lstStyle/>
                    <a:p>
                      <a:pPr algn="ctr"/>
                      <a:r>
                        <a:rPr lang="en-US" sz="1600" b="0" dirty="0"/>
                        <a:t>414</a:t>
                      </a:r>
                      <a:endParaRPr lang="en-PK" sz="1600" b="0" dirty="0"/>
                    </a:p>
                  </a:txBody>
                  <a:tcPr/>
                </a:tc>
                <a:tc>
                  <a:txBody>
                    <a:bodyPr/>
                    <a:lstStyle/>
                    <a:p>
                      <a:pPr algn="ctr"/>
                      <a:r>
                        <a:rPr lang="en-US" sz="1600" b="0" dirty="0"/>
                        <a:t>0.85</a:t>
                      </a:r>
                      <a:endParaRPr lang="en-PK" sz="1600" b="0" dirty="0"/>
                    </a:p>
                  </a:txBody>
                  <a:tcPr/>
                </a:tc>
                <a:extLst>
                  <a:ext uri="{0D108BD9-81ED-4DB2-BD59-A6C34878D82A}">
                    <a16:rowId xmlns:a16="http://schemas.microsoft.com/office/drawing/2014/main" val="690864009"/>
                  </a:ext>
                </a:extLst>
              </a:tr>
            </a:tbl>
          </a:graphicData>
        </a:graphic>
      </p:graphicFrame>
      <p:sp>
        <p:nvSpPr>
          <p:cNvPr id="5" name="TextBox 4">
            <a:extLst>
              <a:ext uri="{FF2B5EF4-FFF2-40B4-BE49-F238E27FC236}">
                <a16:creationId xmlns:a16="http://schemas.microsoft.com/office/drawing/2014/main" id="{EB866C3D-F65B-0026-6560-047CAD0D52C3}"/>
              </a:ext>
            </a:extLst>
          </p:cNvPr>
          <p:cNvSpPr txBox="1"/>
          <p:nvPr/>
        </p:nvSpPr>
        <p:spPr>
          <a:xfrm>
            <a:off x="654092" y="5332930"/>
            <a:ext cx="6459232"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Only a small proportion of synthetic data yields good results</a:t>
            </a:r>
            <a:endParaRPr lang="en-PK" dirty="0"/>
          </a:p>
        </p:txBody>
      </p:sp>
      <p:sp>
        <p:nvSpPr>
          <p:cNvPr id="4" name="Title 1">
            <a:extLst>
              <a:ext uri="{FF2B5EF4-FFF2-40B4-BE49-F238E27FC236}">
                <a16:creationId xmlns:a16="http://schemas.microsoft.com/office/drawing/2014/main" id="{DB43FE11-6C67-7728-3E44-31C0AAD0A0B5}"/>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Comparison of the results     </a:t>
            </a:r>
            <a:endParaRPr lang="en-PK" sz="2800" i="1" dirty="0">
              <a:solidFill>
                <a:srgbClr val="C00000"/>
              </a:solidFill>
            </a:endParaRPr>
          </a:p>
        </p:txBody>
      </p:sp>
      <p:sp>
        <p:nvSpPr>
          <p:cNvPr id="3" name="Slide Number Placeholder 1">
            <a:extLst>
              <a:ext uri="{FF2B5EF4-FFF2-40B4-BE49-F238E27FC236}">
                <a16:creationId xmlns:a16="http://schemas.microsoft.com/office/drawing/2014/main" id="{3E9A7675-8533-AD72-4DC7-068E2BEAD57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48</a:t>
            </a:fld>
            <a:endParaRPr lang="en-US" sz="1600" dirty="0"/>
          </a:p>
        </p:txBody>
      </p:sp>
    </p:spTree>
    <p:extLst>
      <p:ext uri="{BB962C8B-B14F-4D97-AF65-F5344CB8AC3E}">
        <p14:creationId xmlns:p14="http://schemas.microsoft.com/office/powerpoint/2010/main" val="341910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 visualization&#10;&#10;Description automatically generated">
            <a:extLst>
              <a:ext uri="{FF2B5EF4-FFF2-40B4-BE49-F238E27FC236}">
                <a16:creationId xmlns:a16="http://schemas.microsoft.com/office/drawing/2014/main" id="{6BD51E84-E857-3BA0-4568-FC3BF2998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324" y="741637"/>
            <a:ext cx="3712039" cy="2687362"/>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0968782C-1F11-F689-BEAB-29CC74954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251" y="741637"/>
            <a:ext cx="3712041" cy="2687363"/>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66065807-CB3B-99EA-2AD6-D679EB7D3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322" y="3428999"/>
            <a:ext cx="3712041" cy="2639250"/>
          </a:xfrm>
          <a:prstGeom prst="rect">
            <a:avLst/>
          </a:prstGeom>
        </p:spPr>
      </p:pic>
      <p:pic>
        <p:nvPicPr>
          <p:cNvPr id="6" name="Picture 5" descr="A picture containing screenshot, text&#10;&#10;Description automatically generated">
            <a:extLst>
              <a:ext uri="{FF2B5EF4-FFF2-40B4-BE49-F238E27FC236}">
                <a16:creationId xmlns:a16="http://schemas.microsoft.com/office/drawing/2014/main" id="{83FA61F4-7FB4-4071-6CA7-48D97B314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699" y="3428999"/>
            <a:ext cx="3712041" cy="2592833"/>
          </a:xfrm>
          <a:prstGeom prst="rect">
            <a:avLst/>
          </a:prstGeom>
        </p:spPr>
      </p:pic>
      <p:sp>
        <p:nvSpPr>
          <p:cNvPr id="13" name="TextBox 12">
            <a:extLst>
              <a:ext uri="{FF2B5EF4-FFF2-40B4-BE49-F238E27FC236}">
                <a16:creationId xmlns:a16="http://schemas.microsoft.com/office/drawing/2014/main" id="{9889A52F-7E3A-7272-740D-E7BC1BAA85FF}"/>
              </a:ext>
            </a:extLst>
          </p:cNvPr>
          <p:cNvSpPr txBox="1"/>
          <p:nvPr/>
        </p:nvSpPr>
        <p:spPr>
          <a:xfrm>
            <a:off x="2892205" y="6056502"/>
            <a:ext cx="1431289" cy="369332"/>
          </a:xfrm>
          <a:prstGeom prst="rect">
            <a:avLst/>
          </a:prstGeom>
          <a:noFill/>
        </p:spPr>
        <p:txBody>
          <a:bodyPr wrap="none" rtlCol="0">
            <a:spAutoFit/>
          </a:bodyPr>
          <a:lstStyle/>
          <a:p>
            <a:r>
              <a:rPr lang="en-US" dirty="0" err="1"/>
              <a:t>EpilepsyGAN</a:t>
            </a:r>
            <a:r>
              <a:rPr lang="en-US" dirty="0"/>
              <a:t> </a:t>
            </a:r>
            <a:endParaRPr lang="en-PK" dirty="0"/>
          </a:p>
        </p:txBody>
      </p:sp>
      <p:sp>
        <p:nvSpPr>
          <p:cNvPr id="14" name="TextBox 13">
            <a:extLst>
              <a:ext uri="{FF2B5EF4-FFF2-40B4-BE49-F238E27FC236}">
                <a16:creationId xmlns:a16="http://schemas.microsoft.com/office/drawing/2014/main" id="{2AD4A80D-839D-0027-9CF0-AB87E4E77E6B}"/>
              </a:ext>
            </a:extLst>
          </p:cNvPr>
          <p:cNvSpPr txBox="1"/>
          <p:nvPr/>
        </p:nvSpPr>
        <p:spPr>
          <a:xfrm>
            <a:off x="7921406" y="6068249"/>
            <a:ext cx="1015406" cy="369332"/>
          </a:xfrm>
          <a:prstGeom prst="rect">
            <a:avLst/>
          </a:prstGeom>
          <a:noFill/>
        </p:spPr>
        <p:txBody>
          <a:bodyPr wrap="none" rtlCol="0">
            <a:spAutoFit/>
          </a:bodyPr>
          <a:lstStyle/>
          <a:p>
            <a:r>
              <a:rPr lang="en-US" dirty="0"/>
              <a:t>TTS-GAN</a:t>
            </a:r>
            <a:endParaRPr lang="en-PK" dirty="0"/>
          </a:p>
        </p:txBody>
      </p:sp>
      <p:sp>
        <p:nvSpPr>
          <p:cNvPr id="7" name="Title 1">
            <a:extLst>
              <a:ext uri="{FF2B5EF4-FFF2-40B4-BE49-F238E27FC236}">
                <a16:creationId xmlns:a16="http://schemas.microsoft.com/office/drawing/2014/main" id="{5DF237C3-47C4-DD7D-321F-21CBF91E493D}"/>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GANs – </a:t>
            </a:r>
            <a:r>
              <a:rPr lang="en-US" sz="2800" i="1" dirty="0">
                <a:solidFill>
                  <a:srgbClr val="C00000"/>
                </a:solidFill>
              </a:rPr>
              <a:t>PCA &amp; t-SNE distribution plots</a:t>
            </a:r>
            <a:endParaRPr lang="en-PK" sz="2800" i="1" dirty="0">
              <a:solidFill>
                <a:srgbClr val="C00000"/>
              </a:solidFill>
            </a:endParaRPr>
          </a:p>
        </p:txBody>
      </p:sp>
      <p:sp>
        <p:nvSpPr>
          <p:cNvPr id="2" name="Slide Number Placeholder 1">
            <a:extLst>
              <a:ext uri="{FF2B5EF4-FFF2-40B4-BE49-F238E27FC236}">
                <a16:creationId xmlns:a16="http://schemas.microsoft.com/office/drawing/2014/main" id="{56377229-A90E-75E2-56EF-A8BB2F1F9B02}"/>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49</a:t>
            </a:fld>
            <a:endParaRPr lang="en-US" sz="1600" dirty="0"/>
          </a:p>
        </p:txBody>
      </p:sp>
    </p:spTree>
    <p:extLst>
      <p:ext uri="{BB962C8B-B14F-4D97-AF65-F5344CB8AC3E}">
        <p14:creationId xmlns:p14="http://schemas.microsoft.com/office/powerpoint/2010/main" val="12250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D156AA-3069-9A5C-E93C-24114CBEE24C}"/>
              </a:ext>
            </a:extLst>
          </p:cNvPr>
          <p:cNvSpPr>
            <a:spLocks noGrp="1"/>
          </p:cNvSpPr>
          <p:nvPr>
            <p:ph type="sldNum" sz="quarter" idx="12"/>
          </p:nvPr>
        </p:nvSpPr>
        <p:spPr/>
        <p:txBody>
          <a:bodyPr/>
          <a:lstStyle/>
          <a:p>
            <a:fld id="{D73EE620-6A7D-49ED-9892-2549EE96C797}" type="slidenum">
              <a:rPr lang="en-US" smtClean="0"/>
              <a:t>5</a:t>
            </a:fld>
            <a:endParaRPr lang="en-US"/>
          </a:p>
        </p:txBody>
      </p:sp>
      <p:sp>
        <p:nvSpPr>
          <p:cNvPr id="7" name="TextBox 6">
            <a:extLst>
              <a:ext uri="{FF2B5EF4-FFF2-40B4-BE49-F238E27FC236}">
                <a16:creationId xmlns:a16="http://schemas.microsoft.com/office/drawing/2014/main" id="{4AD07FA6-AF31-8555-C1E5-0F6447239CBF}"/>
              </a:ext>
            </a:extLst>
          </p:cNvPr>
          <p:cNvSpPr txBox="1"/>
          <p:nvPr/>
        </p:nvSpPr>
        <p:spPr>
          <a:xfrm>
            <a:off x="8975558" y="4944979"/>
            <a:ext cx="184731" cy="369332"/>
          </a:xfrm>
          <a:prstGeom prst="rect">
            <a:avLst/>
          </a:prstGeom>
          <a:noFill/>
        </p:spPr>
        <p:txBody>
          <a:bodyPr wrap="none" rtlCol="0">
            <a:spAutoFit/>
          </a:bodyPr>
          <a:lstStyle/>
          <a:p>
            <a:endParaRPr lang="en-US" dirty="0"/>
          </a:p>
        </p:txBody>
      </p:sp>
      <p:pic>
        <p:nvPicPr>
          <p:cNvPr id="6" name="Picture 5" descr="A close-up of a person's ear&#10;&#10;Description automatically generated with medium confidence">
            <a:extLst>
              <a:ext uri="{FF2B5EF4-FFF2-40B4-BE49-F238E27FC236}">
                <a16:creationId xmlns:a16="http://schemas.microsoft.com/office/drawing/2014/main" id="{4FC9AB64-39B9-1B56-3C43-01102F94B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283" y="2466244"/>
            <a:ext cx="4618203" cy="2436863"/>
          </a:xfrm>
          <a:prstGeom prst="rect">
            <a:avLst/>
          </a:prstGeom>
        </p:spPr>
      </p:pic>
      <p:sp>
        <p:nvSpPr>
          <p:cNvPr id="30" name="TextBox 29">
            <a:extLst>
              <a:ext uri="{FF2B5EF4-FFF2-40B4-BE49-F238E27FC236}">
                <a16:creationId xmlns:a16="http://schemas.microsoft.com/office/drawing/2014/main" id="{1BBC28ED-6B60-1DF8-AEF4-39BA9FD130D1}"/>
              </a:ext>
            </a:extLst>
          </p:cNvPr>
          <p:cNvSpPr txBox="1"/>
          <p:nvPr/>
        </p:nvSpPr>
        <p:spPr>
          <a:xfrm>
            <a:off x="505074" y="637944"/>
            <a:ext cx="5291207" cy="2308324"/>
          </a:xfrm>
          <a:prstGeom prst="rect">
            <a:avLst/>
          </a:prstGeom>
          <a:noFill/>
        </p:spPr>
        <p:txBody>
          <a:bodyPr wrap="square" rtlCol="0">
            <a:spAutoFit/>
          </a:bodyPr>
          <a:lstStyle/>
          <a:p>
            <a:pPr algn="l"/>
            <a:r>
              <a:rPr lang="en-US" sz="3600" b="1" dirty="0">
                <a:solidFill>
                  <a:schemeClr val="accent5">
                    <a:lumMod val="75000"/>
                  </a:schemeClr>
                </a:solidFill>
              </a:rPr>
              <a:t>            MOND </a:t>
            </a:r>
            <a:r>
              <a:rPr lang="en-US" sz="1600" b="1" dirty="0">
                <a:solidFill>
                  <a:schemeClr val="accent5">
                    <a:lumMod val="75000"/>
                  </a:schemeClr>
                </a:solidFill>
              </a:rPr>
              <a:t>based on the </a:t>
            </a:r>
            <a:r>
              <a:rPr lang="en-US" sz="2000" b="1" dirty="0" err="1">
                <a:solidFill>
                  <a:schemeClr val="accent5">
                    <a:lumMod val="75000"/>
                  </a:schemeClr>
                </a:solidFill>
              </a:rPr>
              <a:t>EpiTect</a:t>
            </a:r>
            <a:r>
              <a:rPr lang="en-US" sz="2000" b="1" dirty="0">
                <a:solidFill>
                  <a:schemeClr val="accent5">
                    <a:lumMod val="75000"/>
                  </a:schemeClr>
                </a:solidFill>
              </a:rPr>
              <a:t> </a:t>
            </a:r>
            <a:endParaRPr lang="en-US" sz="1600" b="1" dirty="0">
              <a:solidFill>
                <a:schemeClr val="accent5">
                  <a:lumMod val="75000"/>
                </a:schemeClr>
              </a:solidFill>
            </a:endParaRPr>
          </a:p>
          <a:p>
            <a:pPr algn="l"/>
            <a:r>
              <a:rPr lang="en-US" sz="1600" b="0" i="0" dirty="0">
                <a:solidFill>
                  <a:srgbClr val="555555"/>
                </a:solidFill>
                <a:effectLst/>
                <a:latin typeface="FrutigerLTW02"/>
              </a:rPr>
              <a:t> </a:t>
            </a:r>
          </a:p>
          <a:p>
            <a:pPr algn="l"/>
            <a:r>
              <a:rPr lang="en-US" sz="2000" b="0" i="0" dirty="0">
                <a:solidFill>
                  <a:srgbClr val="1F82C0"/>
                </a:solidFill>
                <a:effectLst/>
                <a:latin typeface="FrutigerLTW02"/>
              </a:rPr>
              <a:t>Mobile, smart neurosensory system for the detection and documentation of epileptic seizures in everyday life</a:t>
            </a:r>
          </a:p>
          <a:p>
            <a:r>
              <a:rPr lang="en-US" sz="3200" b="1" dirty="0">
                <a:solidFill>
                  <a:schemeClr val="accent5">
                    <a:lumMod val="75000"/>
                  </a:schemeClr>
                </a:solidFill>
              </a:rPr>
              <a:t> </a:t>
            </a:r>
          </a:p>
        </p:txBody>
      </p:sp>
      <p:sp>
        <p:nvSpPr>
          <p:cNvPr id="43" name="Rectangle 42">
            <a:extLst>
              <a:ext uri="{FF2B5EF4-FFF2-40B4-BE49-F238E27FC236}">
                <a16:creationId xmlns:a16="http://schemas.microsoft.com/office/drawing/2014/main" id="{5A8E7557-E31B-160B-DD47-F4C55FBC3BF3}"/>
              </a:ext>
            </a:extLst>
          </p:cNvPr>
          <p:cNvSpPr/>
          <p:nvPr/>
        </p:nvSpPr>
        <p:spPr>
          <a:xfrm>
            <a:off x="8228650" y="2466244"/>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3D acceleration </a:t>
            </a:r>
          </a:p>
        </p:txBody>
      </p:sp>
      <p:sp>
        <p:nvSpPr>
          <p:cNvPr id="44" name="Rectangle 43">
            <a:extLst>
              <a:ext uri="{FF2B5EF4-FFF2-40B4-BE49-F238E27FC236}">
                <a16:creationId xmlns:a16="http://schemas.microsoft.com/office/drawing/2014/main" id="{1CFD489D-23CA-FED7-FB49-0D6F12A6147A}"/>
              </a:ext>
            </a:extLst>
          </p:cNvPr>
          <p:cNvSpPr/>
          <p:nvPr/>
        </p:nvSpPr>
        <p:spPr>
          <a:xfrm>
            <a:off x="8228650" y="2795371"/>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temperature </a:t>
            </a:r>
          </a:p>
        </p:txBody>
      </p:sp>
      <p:sp>
        <p:nvSpPr>
          <p:cNvPr id="45" name="Rectangle 44">
            <a:extLst>
              <a:ext uri="{FF2B5EF4-FFF2-40B4-BE49-F238E27FC236}">
                <a16:creationId xmlns:a16="http://schemas.microsoft.com/office/drawing/2014/main" id="{E33AFEAE-7B3D-8BD7-967B-5D908E867F40}"/>
              </a:ext>
            </a:extLst>
          </p:cNvPr>
          <p:cNvSpPr/>
          <p:nvPr/>
        </p:nvSpPr>
        <p:spPr>
          <a:xfrm>
            <a:off x="8228650" y="3131200"/>
            <a:ext cx="1661836" cy="242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heart rate - PPG </a:t>
            </a:r>
          </a:p>
        </p:txBody>
      </p:sp>
      <p:sp>
        <p:nvSpPr>
          <p:cNvPr id="3" name="TextBox 2">
            <a:extLst>
              <a:ext uri="{FF2B5EF4-FFF2-40B4-BE49-F238E27FC236}">
                <a16:creationId xmlns:a16="http://schemas.microsoft.com/office/drawing/2014/main" id="{D311361A-4E6F-E629-F01F-91019F4C9D2A}"/>
              </a:ext>
            </a:extLst>
          </p:cNvPr>
          <p:cNvSpPr txBox="1"/>
          <p:nvPr/>
        </p:nvSpPr>
        <p:spPr>
          <a:xfrm>
            <a:off x="6057384" y="5192709"/>
            <a:ext cx="3048000"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a:t>
            </a:r>
            <a:r>
              <a:rPr lang="en-US" sz="800" b="0" i="0" dirty="0" err="1">
                <a:solidFill>
                  <a:srgbClr val="222222"/>
                </a:solidFill>
                <a:effectLst/>
                <a:cs typeface="Arial" panose="020B0604020202020204" pitchFamily="34" charset="0"/>
              </a:rPr>
              <a:t>Houta</a:t>
            </a:r>
            <a:r>
              <a:rPr lang="en-US" sz="800" b="0" i="0" dirty="0">
                <a:solidFill>
                  <a:srgbClr val="222222"/>
                </a:solidFill>
                <a:effectLst/>
                <a:cs typeface="Arial" panose="020B0604020202020204" pitchFamily="34" charset="0"/>
              </a:rPr>
              <a:t>, Salima, Pinar </a:t>
            </a:r>
            <a:r>
              <a:rPr lang="en-US" sz="800" b="0" i="0" dirty="0" err="1">
                <a:solidFill>
                  <a:srgbClr val="222222"/>
                </a:solidFill>
                <a:effectLst/>
                <a:cs typeface="Arial" panose="020B0604020202020204" pitchFamily="34" charset="0"/>
              </a:rPr>
              <a:t>Bisgin</a:t>
            </a:r>
            <a:r>
              <a:rPr lang="en-US" sz="800" b="0" i="0" dirty="0">
                <a:solidFill>
                  <a:srgbClr val="222222"/>
                </a:solidFill>
                <a:effectLst/>
                <a:cs typeface="Arial" panose="020B0604020202020204" pitchFamily="34" charset="0"/>
              </a:rPr>
              <a:t>, and Pascal </a:t>
            </a:r>
            <a:r>
              <a:rPr lang="en-US" sz="800" b="0" i="0" dirty="0" err="1">
                <a:solidFill>
                  <a:srgbClr val="222222"/>
                </a:solidFill>
                <a:effectLst/>
                <a:cs typeface="Arial" panose="020B0604020202020204" pitchFamily="34" charset="0"/>
              </a:rPr>
              <a:t>Dulich</a:t>
            </a:r>
            <a:r>
              <a:rPr lang="en-US" sz="800" b="0" i="0" dirty="0">
                <a:solidFill>
                  <a:srgbClr val="222222"/>
                </a:solidFill>
                <a:effectLst/>
                <a:cs typeface="Arial" panose="020B0604020202020204" pitchFamily="34" charset="0"/>
              </a:rPr>
              <a:t>. "Machine learning methods for detection of Epileptic seizures with long-term wearable devices." </a:t>
            </a:r>
            <a:r>
              <a:rPr lang="en-US" sz="800" b="0" i="1" dirty="0">
                <a:solidFill>
                  <a:srgbClr val="222222"/>
                </a:solidFill>
                <a:effectLst/>
                <a:cs typeface="Arial" panose="020B0604020202020204" pitchFamily="34" charset="0"/>
              </a:rPr>
              <a:t>Eleventh International Conference on eHealth, Telemedicine, and Social Medicine</a:t>
            </a:r>
            <a:r>
              <a:rPr lang="en-US" sz="800" b="0" i="0" dirty="0">
                <a:solidFill>
                  <a:srgbClr val="222222"/>
                </a:solidFill>
                <a:effectLst/>
                <a:cs typeface="Arial" panose="020B0604020202020204" pitchFamily="34" charset="0"/>
              </a:rPr>
              <a:t>. 2019.</a:t>
            </a:r>
            <a:endParaRPr lang="en-PK" sz="800" dirty="0">
              <a:cs typeface="Arial" panose="020B0604020202020204" pitchFamily="34" charset="0"/>
            </a:endParaRPr>
          </a:p>
        </p:txBody>
      </p:sp>
    </p:spTree>
    <p:extLst>
      <p:ext uri="{BB962C8B-B14F-4D97-AF65-F5344CB8AC3E}">
        <p14:creationId xmlns:p14="http://schemas.microsoft.com/office/powerpoint/2010/main" val="40360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750"/>
                                        <p:tgtEl>
                                          <p:spTgt spid="6"/>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750"/>
                                        <p:tgtEl>
                                          <p:spTgt spid="3"/>
                                        </p:tgtEl>
                                      </p:cBhvr>
                                    </p:animEffect>
                                  </p:childTnLst>
                                </p:cTn>
                              </p:par>
                              <p:par>
                                <p:cTn id="16" presetID="55" presetClass="entr" presetSubtype="0" fill="hold" grpId="0" nodeType="withEffect">
                                  <p:stCondLst>
                                    <p:cond delay="75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strVal val="#ppt_w*0.70"/>
                                          </p:val>
                                        </p:tav>
                                        <p:tav tm="100000">
                                          <p:val>
                                            <p:strVal val="#ppt_w"/>
                                          </p:val>
                                        </p:tav>
                                      </p:tavLst>
                                    </p:anim>
                                    <p:anim calcmode="lin" valueType="num">
                                      <p:cBhvr>
                                        <p:cTn id="19" dur="750" fill="hold"/>
                                        <p:tgtEl>
                                          <p:spTgt spid="43"/>
                                        </p:tgtEl>
                                        <p:attrNameLst>
                                          <p:attrName>ppt_h</p:attrName>
                                        </p:attrNameLst>
                                      </p:cBhvr>
                                      <p:tavLst>
                                        <p:tav tm="0">
                                          <p:val>
                                            <p:strVal val="#ppt_h"/>
                                          </p:val>
                                        </p:tav>
                                        <p:tav tm="100000">
                                          <p:val>
                                            <p:strVal val="#ppt_h"/>
                                          </p:val>
                                        </p:tav>
                                      </p:tavLst>
                                    </p:anim>
                                    <p:animEffect transition="in" filter="fade">
                                      <p:cBhvr>
                                        <p:cTn id="20" dur="750"/>
                                        <p:tgtEl>
                                          <p:spTgt spid="43"/>
                                        </p:tgtEl>
                                      </p:cBhvr>
                                    </p:animEffect>
                                  </p:childTnLst>
                                </p:cTn>
                              </p:par>
                              <p:par>
                                <p:cTn id="21" presetID="55" presetClass="entr" presetSubtype="0" fill="hold" grpId="0" nodeType="withEffect">
                                  <p:stCondLst>
                                    <p:cond delay="1250"/>
                                  </p:stCondLst>
                                  <p:childTnLst>
                                    <p:set>
                                      <p:cBhvr>
                                        <p:cTn id="22" dur="1" fill="hold">
                                          <p:stCondLst>
                                            <p:cond delay="0"/>
                                          </p:stCondLst>
                                        </p:cTn>
                                        <p:tgtEl>
                                          <p:spTgt spid="44"/>
                                        </p:tgtEl>
                                        <p:attrNameLst>
                                          <p:attrName>style.visibility</p:attrName>
                                        </p:attrNameLst>
                                      </p:cBhvr>
                                      <p:to>
                                        <p:strVal val="visible"/>
                                      </p:to>
                                    </p:set>
                                    <p:anim calcmode="lin" valueType="num">
                                      <p:cBhvr>
                                        <p:cTn id="23" dur="750" fill="hold"/>
                                        <p:tgtEl>
                                          <p:spTgt spid="44"/>
                                        </p:tgtEl>
                                        <p:attrNameLst>
                                          <p:attrName>ppt_w</p:attrName>
                                        </p:attrNameLst>
                                      </p:cBhvr>
                                      <p:tavLst>
                                        <p:tav tm="0">
                                          <p:val>
                                            <p:strVal val="#ppt_w*0.70"/>
                                          </p:val>
                                        </p:tav>
                                        <p:tav tm="100000">
                                          <p:val>
                                            <p:strVal val="#ppt_w"/>
                                          </p:val>
                                        </p:tav>
                                      </p:tavLst>
                                    </p:anim>
                                    <p:anim calcmode="lin" valueType="num">
                                      <p:cBhvr>
                                        <p:cTn id="24" dur="750" fill="hold"/>
                                        <p:tgtEl>
                                          <p:spTgt spid="44"/>
                                        </p:tgtEl>
                                        <p:attrNameLst>
                                          <p:attrName>ppt_h</p:attrName>
                                        </p:attrNameLst>
                                      </p:cBhvr>
                                      <p:tavLst>
                                        <p:tav tm="0">
                                          <p:val>
                                            <p:strVal val="#ppt_h"/>
                                          </p:val>
                                        </p:tav>
                                        <p:tav tm="100000">
                                          <p:val>
                                            <p:strVal val="#ppt_h"/>
                                          </p:val>
                                        </p:tav>
                                      </p:tavLst>
                                    </p:anim>
                                    <p:animEffect transition="in" filter="fade">
                                      <p:cBhvr>
                                        <p:cTn id="25" dur="750"/>
                                        <p:tgtEl>
                                          <p:spTgt spid="44"/>
                                        </p:tgtEl>
                                      </p:cBhvr>
                                    </p:animEffect>
                                  </p:childTnLst>
                                </p:cTn>
                              </p:par>
                              <p:par>
                                <p:cTn id="26" presetID="55" presetClass="entr" presetSubtype="0" fill="hold" grpId="0" nodeType="withEffect">
                                  <p:stCondLst>
                                    <p:cond delay="1750"/>
                                  </p:stCondLst>
                                  <p:childTnLst>
                                    <p:set>
                                      <p:cBhvr>
                                        <p:cTn id="27" dur="1" fill="hold">
                                          <p:stCondLst>
                                            <p:cond delay="0"/>
                                          </p:stCondLst>
                                        </p:cTn>
                                        <p:tgtEl>
                                          <p:spTgt spid="45"/>
                                        </p:tgtEl>
                                        <p:attrNameLst>
                                          <p:attrName>style.visibility</p:attrName>
                                        </p:attrNameLst>
                                      </p:cBhvr>
                                      <p:to>
                                        <p:strVal val="visible"/>
                                      </p:to>
                                    </p:set>
                                    <p:anim calcmode="lin" valueType="num">
                                      <p:cBhvr>
                                        <p:cTn id="28" dur="750" fill="hold"/>
                                        <p:tgtEl>
                                          <p:spTgt spid="45"/>
                                        </p:tgtEl>
                                        <p:attrNameLst>
                                          <p:attrName>ppt_w</p:attrName>
                                        </p:attrNameLst>
                                      </p:cBhvr>
                                      <p:tavLst>
                                        <p:tav tm="0">
                                          <p:val>
                                            <p:strVal val="#ppt_w*0.70"/>
                                          </p:val>
                                        </p:tav>
                                        <p:tav tm="100000">
                                          <p:val>
                                            <p:strVal val="#ppt_w"/>
                                          </p:val>
                                        </p:tav>
                                      </p:tavLst>
                                    </p:anim>
                                    <p:anim calcmode="lin" valueType="num">
                                      <p:cBhvr>
                                        <p:cTn id="29" dur="750" fill="hold"/>
                                        <p:tgtEl>
                                          <p:spTgt spid="45"/>
                                        </p:tgtEl>
                                        <p:attrNameLst>
                                          <p:attrName>ppt_h</p:attrName>
                                        </p:attrNameLst>
                                      </p:cBhvr>
                                      <p:tavLst>
                                        <p:tav tm="0">
                                          <p:val>
                                            <p:strVal val="#ppt_h"/>
                                          </p:val>
                                        </p:tav>
                                        <p:tav tm="100000">
                                          <p:val>
                                            <p:strVal val="#ppt_h"/>
                                          </p:val>
                                        </p:tav>
                                      </p:tavLst>
                                    </p:anim>
                                    <p:animEffect transition="in" filter="fade">
                                      <p:cBhvr>
                                        <p:cTn id="30"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3" grpId="0" animBg="1"/>
      <p:bldP spid="44" grpId="0" animBg="1"/>
      <p:bldP spid="45"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56B1224-B680-FA7C-0EB0-52E65ECFB911}"/>
              </a:ext>
            </a:extLst>
          </p:cNvPr>
          <p:cNvGraphicFramePr>
            <a:graphicFrameLocks noGrp="1"/>
          </p:cNvGraphicFramePr>
          <p:nvPr/>
        </p:nvGraphicFramePr>
        <p:xfrm>
          <a:off x="917713" y="2728640"/>
          <a:ext cx="4939555" cy="3003252"/>
        </p:xfrm>
        <a:graphic>
          <a:graphicData uri="http://schemas.openxmlformats.org/drawingml/2006/table">
            <a:tbl>
              <a:tblPr firstRow="1" bandRow="1">
                <a:tableStyleId>{85BE263C-DBD7-4A20-BB59-AAB30ACAA65A}</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Five-feature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pPr algn="l"/>
                      <a:r>
                        <a:rPr lang="en-US" sz="1600" b="1" dirty="0"/>
                        <a:t>Metrics</a:t>
                      </a:r>
                      <a:endParaRPr lang="en-PK" sz="1600" b="1" dirty="0"/>
                    </a:p>
                  </a:txBody>
                  <a:tcPr/>
                </a:tc>
                <a:tc>
                  <a:txBody>
                    <a:bodyPr/>
                    <a:lstStyle/>
                    <a:p>
                      <a:pPr algn="l"/>
                      <a:r>
                        <a:rPr lang="en-US" sz="1600" b="1" dirty="0"/>
                        <a:t>Baseline</a:t>
                      </a:r>
                      <a:endParaRPr lang="en-PK" sz="1600" b="1" dirty="0"/>
                    </a:p>
                  </a:txBody>
                  <a:tcPr/>
                </a:tc>
                <a:tc>
                  <a:txBody>
                    <a:bodyPr/>
                    <a:lstStyle/>
                    <a:p>
                      <a:pPr algn="l"/>
                      <a:r>
                        <a:rPr lang="en-US" sz="1600" b="1" dirty="0"/>
                        <a:t>Random Search </a:t>
                      </a:r>
                      <a:endParaRPr lang="en-PK" sz="1600" b="1" dirty="0"/>
                    </a:p>
                  </a:txBody>
                  <a:tcPr/>
                </a:tc>
                <a:tc>
                  <a:txBody>
                    <a:bodyPr/>
                    <a:lstStyle/>
                    <a:p>
                      <a:pPr algn="l"/>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0.9</a:t>
                      </a:r>
                      <a:endParaRPr lang="en-PK" sz="1600" dirty="0"/>
                    </a:p>
                  </a:txBody>
                  <a:tcPr/>
                </a:tc>
                <a:tc>
                  <a:txBody>
                    <a:bodyPr/>
                    <a:lstStyle/>
                    <a:p>
                      <a:pPr algn="ctr"/>
                      <a:r>
                        <a:rPr lang="en-US" sz="1600" dirty="0"/>
                        <a:t>0.9</a:t>
                      </a:r>
                      <a:endParaRPr lang="en-PK" sz="1600" dirty="0"/>
                    </a:p>
                  </a:txBody>
                  <a:tcPr/>
                </a:tc>
                <a:tc>
                  <a:txBody>
                    <a:bodyPr/>
                    <a:lstStyle/>
                    <a:p>
                      <a:pPr algn="ctr"/>
                      <a:r>
                        <a:rPr lang="en-US" sz="1600" b="0" dirty="0">
                          <a:solidFill>
                            <a:schemeClr val="tx1"/>
                          </a:solidFill>
                        </a:rPr>
                        <a:t>0.9</a:t>
                      </a:r>
                      <a:endParaRPr lang="en-PK" sz="1600" b="0" dirty="0">
                        <a:solidFill>
                          <a:schemeClr val="tx1"/>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382</a:t>
                      </a:r>
                      <a:endParaRPr lang="en-PK" sz="1600" dirty="0"/>
                    </a:p>
                  </a:txBody>
                  <a:tcPr/>
                </a:tc>
                <a:tc>
                  <a:txBody>
                    <a:bodyPr/>
                    <a:lstStyle/>
                    <a:p>
                      <a:pPr algn="ctr"/>
                      <a:r>
                        <a:rPr lang="en-US" sz="1600" b="1" dirty="0">
                          <a:solidFill>
                            <a:srgbClr val="FF0000"/>
                          </a:solidFill>
                        </a:rPr>
                        <a:t>631</a:t>
                      </a:r>
                      <a:endParaRPr lang="en-PK" sz="1600" b="1" dirty="0">
                        <a:solidFill>
                          <a:srgbClr val="FF0000"/>
                        </a:solidFill>
                      </a:endParaRPr>
                    </a:p>
                  </a:txBody>
                  <a:tcPr/>
                </a:tc>
                <a:tc>
                  <a:txBody>
                    <a:bodyPr/>
                    <a:lstStyle/>
                    <a:p>
                      <a:pPr algn="ctr"/>
                      <a:r>
                        <a:rPr lang="en-US" sz="1600" b="1" dirty="0">
                          <a:solidFill>
                            <a:srgbClr val="FF0000"/>
                          </a:solidFill>
                        </a:rPr>
                        <a:t>461</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graphicFrame>
        <p:nvGraphicFramePr>
          <p:cNvPr id="6" name="Table 4">
            <a:extLst>
              <a:ext uri="{FF2B5EF4-FFF2-40B4-BE49-F238E27FC236}">
                <a16:creationId xmlns:a16="http://schemas.microsoft.com/office/drawing/2014/main" id="{F12D2A62-41E7-D691-B4F0-A6C2F03DFE45}"/>
              </a:ext>
            </a:extLst>
          </p:cNvPr>
          <p:cNvGraphicFramePr>
            <a:graphicFrameLocks noGrp="1"/>
          </p:cNvGraphicFramePr>
          <p:nvPr/>
        </p:nvGraphicFramePr>
        <p:xfrm>
          <a:off x="6490742" y="2728640"/>
          <a:ext cx="4939555" cy="3003252"/>
        </p:xfrm>
        <a:graphic>
          <a:graphicData uri="http://schemas.openxmlformats.org/drawingml/2006/table">
            <a:tbl>
              <a:tblPr firstRow="1" bandRow="1">
                <a:tableStyleId>{2A488322-F2BA-4B5B-9748-0D474271808F}</a:tableStyleId>
              </a:tblPr>
              <a:tblGrid>
                <a:gridCol w="1443354">
                  <a:extLst>
                    <a:ext uri="{9D8B030D-6E8A-4147-A177-3AD203B41FA5}">
                      <a16:colId xmlns:a16="http://schemas.microsoft.com/office/drawing/2014/main" val="3935644116"/>
                    </a:ext>
                  </a:extLst>
                </a:gridCol>
                <a:gridCol w="1029018">
                  <a:extLst>
                    <a:ext uri="{9D8B030D-6E8A-4147-A177-3AD203B41FA5}">
                      <a16:colId xmlns:a16="http://schemas.microsoft.com/office/drawing/2014/main" val="13457963"/>
                    </a:ext>
                  </a:extLst>
                </a:gridCol>
                <a:gridCol w="1119647">
                  <a:extLst>
                    <a:ext uri="{9D8B030D-6E8A-4147-A177-3AD203B41FA5}">
                      <a16:colId xmlns:a16="http://schemas.microsoft.com/office/drawing/2014/main" val="3656671978"/>
                    </a:ext>
                  </a:extLst>
                </a:gridCol>
                <a:gridCol w="1347536">
                  <a:extLst>
                    <a:ext uri="{9D8B030D-6E8A-4147-A177-3AD203B41FA5}">
                      <a16:colId xmlns:a16="http://schemas.microsoft.com/office/drawing/2014/main" val="3262746779"/>
                    </a:ext>
                  </a:extLst>
                </a:gridCol>
              </a:tblGrid>
              <a:tr h="750813">
                <a:tc gridSpan="4">
                  <a:txBody>
                    <a:bodyPr/>
                    <a:lstStyle/>
                    <a:p>
                      <a:pPr algn="ctr"/>
                      <a:r>
                        <a:rPr lang="en-US" dirty="0"/>
                        <a:t>Three-feature dataset</a:t>
                      </a:r>
                      <a:endParaRPr lang="en-PK" dirty="0"/>
                    </a:p>
                  </a:txBody>
                  <a:tcPr/>
                </a:tc>
                <a:tc hMerge="1">
                  <a:txBody>
                    <a:bodyPr/>
                    <a:lstStyle/>
                    <a:p>
                      <a:endParaRPr lang="en-PK"/>
                    </a:p>
                  </a:txBody>
                  <a:tcPr/>
                </a:tc>
                <a:tc hMerge="1">
                  <a:txBody>
                    <a:bodyPr/>
                    <a:lstStyle/>
                    <a:p>
                      <a:endParaRPr lang="en-PK" dirty="0"/>
                    </a:p>
                  </a:txBody>
                  <a:tcPr/>
                </a:tc>
                <a:tc hMerge="1">
                  <a:txBody>
                    <a:bodyPr/>
                    <a:lstStyle/>
                    <a:p>
                      <a:endParaRPr lang="en-PK" dirty="0"/>
                    </a:p>
                  </a:txBody>
                  <a:tcPr/>
                </a:tc>
                <a:extLst>
                  <a:ext uri="{0D108BD9-81ED-4DB2-BD59-A6C34878D82A}">
                    <a16:rowId xmlns:a16="http://schemas.microsoft.com/office/drawing/2014/main" val="3584355048"/>
                  </a:ext>
                </a:extLst>
              </a:tr>
              <a:tr h="750813">
                <a:tc>
                  <a:txBody>
                    <a:bodyPr/>
                    <a:lstStyle/>
                    <a:p>
                      <a:r>
                        <a:rPr lang="en-US" sz="1600" b="1" dirty="0"/>
                        <a:t>Metrics</a:t>
                      </a:r>
                      <a:endParaRPr lang="en-PK" sz="1600" b="1" dirty="0"/>
                    </a:p>
                  </a:txBody>
                  <a:tcPr/>
                </a:tc>
                <a:tc>
                  <a:txBody>
                    <a:bodyPr/>
                    <a:lstStyle/>
                    <a:p>
                      <a:r>
                        <a:rPr lang="en-US" sz="1600" b="1" dirty="0"/>
                        <a:t>Baseline</a:t>
                      </a:r>
                      <a:endParaRPr lang="en-PK" sz="1600" b="1" dirty="0"/>
                    </a:p>
                  </a:txBody>
                  <a:tcPr/>
                </a:tc>
                <a:tc>
                  <a:txBody>
                    <a:bodyPr/>
                    <a:lstStyle/>
                    <a:p>
                      <a:r>
                        <a:rPr lang="en-US" sz="1600" b="1" dirty="0"/>
                        <a:t>Random Search </a:t>
                      </a:r>
                      <a:endParaRPr lang="en-PK" sz="1600" b="1" dirty="0"/>
                    </a:p>
                  </a:txBody>
                  <a:tcPr/>
                </a:tc>
                <a:tc>
                  <a:txBody>
                    <a:bodyPr/>
                    <a:lstStyle/>
                    <a:p>
                      <a:r>
                        <a:rPr lang="en-US" sz="1600" b="1" dirty="0"/>
                        <a:t>Hyperband</a:t>
                      </a:r>
                      <a:endParaRPr lang="en-PK" sz="1600" b="1" dirty="0"/>
                    </a:p>
                  </a:txBody>
                  <a:tcPr/>
                </a:tc>
                <a:extLst>
                  <a:ext uri="{0D108BD9-81ED-4DB2-BD59-A6C34878D82A}">
                    <a16:rowId xmlns:a16="http://schemas.microsoft.com/office/drawing/2014/main" val="3963157842"/>
                  </a:ext>
                </a:extLst>
              </a:tr>
              <a:tr h="750813">
                <a:tc>
                  <a:txBody>
                    <a:bodyPr/>
                    <a:lstStyle/>
                    <a:p>
                      <a:r>
                        <a:rPr lang="en-US" sz="1600" dirty="0"/>
                        <a:t>Seizure Sensitivity</a:t>
                      </a:r>
                      <a:endParaRPr lang="en-PK" sz="1600" dirty="0"/>
                    </a:p>
                  </a:txBody>
                  <a:tcPr/>
                </a:tc>
                <a:tc>
                  <a:txBody>
                    <a:bodyPr/>
                    <a:lstStyle/>
                    <a:p>
                      <a:pPr algn="ctr"/>
                      <a:r>
                        <a:rPr lang="en-US" sz="1600" dirty="0"/>
                        <a:t>0.8</a:t>
                      </a:r>
                      <a:endParaRPr lang="en-PK" sz="1600" dirty="0"/>
                    </a:p>
                  </a:txBody>
                  <a:tcPr/>
                </a:tc>
                <a:tc>
                  <a:txBody>
                    <a:bodyPr/>
                    <a:lstStyle/>
                    <a:p>
                      <a:pPr algn="ctr"/>
                      <a:r>
                        <a:rPr lang="en-US" sz="1600" b="1" dirty="0">
                          <a:solidFill>
                            <a:schemeClr val="accent6">
                              <a:lumMod val="50000"/>
                            </a:schemeClr>
                          </a:solidFill>
                        </a:rPr>
                        <a:t>0.95</a:t>
                      </a:r>
                      <a:endParaRPr lang="en-PK" sz="1600" b="1" dirty="0">
                        <a:solidFill>
                          <a:schemeClr val="accent6">
                            <a:lumMod val="50000"/>
                          </a:schemeClr>
                        </a:solidFill>
                      </a:endParaRPr>
                    </a:p>
                  </a:txBody>
                  <a:tcPr/>
                </a:tc>
                <a:tc>
                  <a:txBody>
                    <a:bodyPr/>
                    <a:lstStyle/>
                    <a:p>
                      <a:pPr algn="ctr"/>
                      <a:r>
                        <a:rPr lang="en-US" sz="1600" b="0" dirty="0">
                          <a:solidFill>
                            <a:schemeClr val="accent6">
                              <a:lumMod val="50000"/>
                            </a:schemeClr>
                          </a:solidFill>
                        </a:rPr>
                        <a:t>0.9</a:t>
                      </a:r>
                      <a:endParaRPr lang="en-PK" sz="1600" b="0" dirty="0">
                        <a:solidFill>
                          <a:schemeClr val="accent6">
                            <a:lumMod val="50000"/>
                          </a:schemeClr>
                        </a:solidFill>
                      </a:endParaRPr>
                    </a:p>
                  </a:txBody>
                  <a:tcPr/>
                </a:tc>
                <a:extLst>
                  <a:ext uri="{0D108BD9-81ED-4DB2-BD59-A6C34878D82A}">
                    <a16:rowId xmlns:a16="http://schemas.microsoft.com/office/drawing/2014/main" val="1204553914"/>
                  </a:ext>
                </a:extLst>
              </a:tr>
              <a:tr h="750813">
                <a:tc>
                  <a:txBody>
                    <a:bodyPr/>
                    <a:lstStyle/>
                    <a:p>
                      <a:r>
                        <a:rPr lang="en-US" sz="1600" dirty="0"/>
                        <a:t>FA/24h</a:t>
                      </a:r>
                      <a:endParaRPr lang="en-PK" sz="1600" dirty="0"/>
                    </a:p>
                  </a:txBody>
                  <a:tcPr/>
                </a:tc>
                <a:tc>
                  <a:txBody>
                    <a:bodyPr/>
                    <a:lstStyle/>
                    <a:p>
                      <a:pPr algn="ctr"/>
                      <a:r>
                        <a:rPr lang="en-US" sz="1600" dirty="0"/>
                        <a:t>453</a:t>
                      </a:r>
                      <a:endParaRPr lang="en-PK" sz="1600" dirty="0"/>
                    </a:p>
                  </a:txBody>
                  <a:tcPr/>
                </a:tc>
                <a:tc>
                  <a:txBody>
                    <a:bodyPr/>
                    <a:lstStyle/>
                    <a:p>
                      <a:pPr algn="ctr"/>
                      <a:r>
                        <a:rPr lang="en-US" sz="1600" b="1" dirty="0">
                          <a:solidFill>
                            <a:srgbClr val="FF0000"/>
                          </a:solidFill>
                        </a:rPr>
                        <a:t>575</a:t>
                      </a:r>
                      <a:endParaRPr lang="en-PK" sz="1600" b="1" dirty="0">
                        <a:solidFill>
                          <a:srgbClr val="FF0000"/>
                        </a:solidFill>
                      </a:endParaRPr>
                    </a:p>
                  </a:txBody>
                  <a:tcPr/>
                </a:tc>
                <a:tc>
                  <a:txBody>
                    <a:bodyPr/>
                    <a:lstStyle/>
                    <a:p>
                      <a:pPr algn="ctr"/>
                      <a:r>
                        <a:rPr lang="en-US" sz="1600" b="1" dirty="0">
                          <a:solidFill>
                            <a:srgbClr val="FF0000"/>
                          </a:solidFill>
                        </a:rPr>
                        <a:t>579</a:t>
                      </a:r>
                      <a:endParaRPr lang="en-PK" sz="1600" b="1" dirty="0">
                        <a:solidFill>
                          <a:srgbClr val="FF0000"/>
                        </a:solidFill>
                      </a:endParaRPr>
                    </a:p>
                  </a:txBody>
                  <a:tcPr/>
                </a:tc>
                <a:extLst>
                  <a:ext uri="{0D108BD9-81ED-4DB2-BD59-A6C34878D82A}">
                    <a16:rowId xmlns:a16="http://schemas.microsoft.com/office/drawing/2014/main" val="1792628910"/>
                  </a:ext>
                </a:extLst>
              </a:tr>
            </a:tbl>
          </a:graphicData>
        </a:graphic>
      </p:graphicFrame>
      <p:sp>
        <p:nvSpPr>
          <p:cNvPr id="3" name="Title 1">
            <a:extLst>
              <a:ext uri="{FF2B5EF4-FFF2-40B4-BE49-F238E27FC236}">
                <a16:creationId xmlns:a16="http://schemas.microsoft.com/office/drawing/2014/main" id="{910244F3-06A0-9716-FA4B-9921CA5D8544}"/>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a:solidFill>
                  <a:srgbClr val="C00000"/>
                </a:solidFill>
              </a:rPr>
              <a:t>Hyperparameter tuning </a:t>
            </a:r>
            <a:endParaRPr lang="en-PK" sz="2800" i="1" dirty="0">
              <a:solidFill>
                <a:srgbClr val="C00000"/>
              </a:solidFill>
            </a:endParaRPr>
          </a:p>
        </p:txBody>
      </p:sp>
      <p:sp>
        <p:nvSpPr>
          <p:cNvPr id="4" name="TextBox 3">
            <a:extLst>
              <a:ext uri="{FF2B5EF4-FFF2-40B4-BE49-F238E27FC236}">
                <a16:creationId xmlns:a16="http://schemas.microsoft.com/office/drawing/2014/main" id="{F34022F4-1706-268E-D3A9-2AF9AD2A0FAE}"/>
              </a:ext>
            </a:extLst>
          </p:cNvPr>
          <p:cNvSpPr txBox="1"/>
          <p:nvPr/>
        </p:nvSpPr>
        <p:spPr>
          <a:xfrm>
            <a:off x="1100750" y="1198046"/>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Five-feature – Seizure sensitivity did not improve,  while the False Alarm rate increased</a:t>
            </a:r>
          </a:p>
        </p:txBody>
      </p:sp>
      <p:sp>
        <p:nvSpPr>
          <p:cNvPr id="7" name="TextBox 6">
            <a:extLst>
              <a:ext uri="{FF2B5EF4-FFF2-40B4-BE49-F238E27FC236}">
                <a16:creationId xmlns:a16="http://schemas.microsoft.com/office/drawing/2014/main" id="{6F5836C3-7C0B-18B6-E92C-0D61B0325E8D}"/>
              </a:ext>
            </a:extLst>
          </p:cNvPr>
          <p:cNvSpPr txBox="1"/>
          <p:nvPr/>
        </p:nvSpPr>
        <p:spPr>
          <a:xfrm>
            <a:off x="1100750" y="877441"/>
            <a:ext cx="8736496"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Hyperparameter tuning with two different tuning algorithms</a:t>
            </a:r>
          </a:p>
        </p:txBody>
      </p:sp>
      <p:sp>
        <p:nvSpPr>
          <p:cNvPr id="12" name="TextBox 11">
            <a:extLst>
              <a:ext uri="{FF2B5EF4-FFF2-40B4-BE49-F238E27FC236}">
                <a16:creationId xmlns:a16="http://schemas.microsoft.com/office/drawing/2014/main" id="{FB0DC8A0-F0C1-85DB-5D51-00DC2E5C5B3B}"/>
              </a:ext>
            </a:extLst>
          </p:cNvPr>
          <p:cNvSpPr txBox="1"/>
          <p:nvPr/>
        </p:nvSpPr>
        <p:spPr>
          <a:xfrm>
            <a:off x="1100750" y="1537409"/>
            <a:ext cx="10060884" cy="2308324"/>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Three-feature  – Seizure sensitivity improved at the cost of increased False Alarm rate</a:t>
            </a:r>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marL="285750" indent="-285750">
              <a:buClr>
                <a:srgbClr val="C00000"/>
              </a:buClr>
              <a:buFont typeface="Wingdings" panose="05000000000000000000" pitchFamily="2" charset="2"/>
              <a:buChar char="§"/>
            </a:pPr>
            <a:endParaRPr lang="en-US" dirty="0"/>
          </a:p>
          <a:p>
            <a:pPr>
              <a:buClr>
                <a:srgbClr val="C00000"/>
              </a:buClr>
            </a:pPr>
            <a:endParaRPr lang="en-US" dirty="0"/>
          </a:p>
        </p:txBody>
      </p:sp>
      <p:sp>
        <p:nvSpPr>
          <p:cNvPr id="16" name="TextBox 15">
            <a:extLst>
              <a:ext uri="{FF2B5EF4-FFF2-40B4-BE49-F238E27FC236}">
                <a16:creationId xmlns:a16="http://schemas.microsoft.com/office/drawing/2014/main" id="{426F77CB-B282-58C8-E437-D5BC816CBC25}"/>
              </a:ext>
            </a:extLst>
          </p:cNvPr>
          <p:cNvSpPr txBox="1"/>
          <p:nvPr/>
        </p:nvSpPr>
        <p:spPr>
          <a:xfrm>
            <a:off x="1100750" y="1869071"/>
            <a:ext cx="6251712" cy="369332"/>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dirty="0"/>
              <a:t>Random Search – achieves the highest Seizure sensitivity</a:t>
            </a:r>
          </a:p>
        </p:txBody>
      </p:sp>
      <p:sp>
        <p:nvSpPr>
          <p:cNvPr id="8" name="Slide Number Placeholder 1">
            <a:extLst>
              <a:ext uri="{FF2B5EF4-FFF2-40B4-BE49-F238E27FC236}">
                <a16:creationId xmlns:a16="http://schemas.microsoft.com/office/drawing/2014/main" id="{EF25A6B0-53E8-9641-1D5E-861F1B5D51AD}"/>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50</a:t>
            </a:fld>
            <a:endParaRPr lang="en-US" sz="1600" dirty="0"/>
          </a:p>
        </p:txBody>
      </p:sp>
    </p:spTree>
    <p:extLst>
      <p:ext uri="{BB962C8B-B14F-4D97-AF65-F5344CB8AC3E}">
        <p14:creationId xmlns:p14="http://schemas.microsoft.com/office/powerpoint/2010/main" val="3970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1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anim calcmode="lin" valueType="num">
                                      <p:cBhvr>
                                        <p:cTn id="32" dur="750" fill="hold"/>
                                        <p:tgtEl>
                                          <p:spTgt spid="12"/>
                                        </p:tgtEl>
                                        <p:attrNameLst>
                                          <p:attrName>ppt_x</p:attrName>
                                        </p:attrNameLst>
                                      </p:cBhvr>
                                      <p:tavLst>
                                        <p:tav tm="0">
                                          <p:val>
                                            <p:strVal val="#ppt_x"/>
                                          </p:val>
                                        </p:tav>
                                        <p:tav tm="100000">
                                          <p:val>
                                            <p:strVal val="#ppt_x"/>
                                          </p:val>
                                        </p:tav>
                                      </p:tavLst>
                                    </p:anim>
                                    <p:anim calcmode="lin" valueType="num">
                                      <p:cBhvr>
                                        <p:cTn id="33"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strVal val="#ppt_w*0.70"/>
                                          </p:val>
                                        </p:tav>
                                        <p:tav tm="100000">
                                          <p:val>
                                            <p:strVal val="#ppt_w"/>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animEffect transition="in" filter="fade">
                                      <p:cBhvr>
                                        <p:cTn id="4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64C8828D-83C5-F85A-C998-0C02E9250EAA}"/>
              </a:ext>
            </a:extLst>
          </p:cNvPr>
          <p:cNvGraphicFramePr>
            <a:graphicFrameLocks noGrp="1"/>
          </p:cNvGraphicFramePr>
          <p:nvPr/>
        </p:nvGraphicFramePr>
        <p:xfrm>
          <a:off x="3138356" y="2393193"/>
          <a:ext cx="5472244" cy="3616775"/>
        </p:xfrm>
        <a:graphic>
          <a:graphicData uri="http://schemas.openxmlformats.org/drawingml/2006/table">
            <a:tbl>
              <a:tblPr firstRow="1" bandRow="1">
                <a:tableStyleId>{85BE263C-DBD7-4A20-BB59-AAB30ACAA65A}</a:tableStyleId>
              </a:tblPr>
              <a:tblGrid>
                <a:gridCol w="2012379">
                  <a:extLst>
                    <a:ext uri="{9D8B030D-6E8A-4147-A177-3AD203B41FA5}">
                      <a16:colId xmlns:a16="http://schemas.microsoft.com/office/drawing/2014/main" val="3935644116"/>
                    </a:ext>
                  </a:extLst>
                </a:gridCol>
                <a:gridCol w="1216227">
                  <a:extLst>
                    <a:ext uri="{9D8B030D-6E8A-4147-A177-3AD203B41FA5}">
                      <a16:colId xmlns:a16="http://schemas.microsoft.com/office/drawing/2014/main" val="13457963"/>
                    </a:ext>
                  </a:extLst>
                </a:gridCol>
                <a:gridCol w="1191102">
                  <a:extLst>
                    <a:ext uri="{9D8B030D-6E8A-4147-A177-3AD203B41FA5}">
                      <a16:colId xmlns:a16="http://schemas.microsoft.com/office/drawing/2014/main" val="3656671978"/>
                    </a:ext>
                  </a:extLst>
                </a:gridCol>
                <a:gridCol w="1052536">
                  <a:extLst>
                    <a:ext uri="{9D8B030D-6E8A-4147-A177-3AD203B41FA5}">
                      <a16:colId xmlns:a16="http://schemas.microsoft.com/office/drawing/2014/main" val="3262746779"/>
                    </a:ext>
                  </a:extLst>
                </a:gridCol>
              </a:tblGrid>
              <a:tr h="53582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Five-feature dataset</a:t>
                      </a:r>
                      <a:endParaRPr lang="en-PK" dirty="0"/>
                    </a:p>
                    <a:p>
                      <a:endParaRPr lang="en-PK" dirty="0"/>
                    </a:p>
                  </a:txBody>
                  <a:tcPr/>
                </a:tc>
                <a:tc hMerge="1">
                  <a:txBody>
                    <a:bodyPr/>
                    <a:lstStyle/>
                    <a:p>
                      <a:endParaRPr lang="en-PK"/>
                    </a:p>
                  </a:txBody>
                  <a:tcPr/>
                </a:tc>
                <a:tc hMerge="1">
                  <a:txBody>
                    <a:bodyPr/>
                    <a:lstStyle/>
                    <a:p>
                      <a:endParaRPr lang="en-PK"/>
                    </a:p>
                  </a:txBody>
                  <a:tcPr/>
                </a:tc>
                <a:tc hMerge="1">
                  <a:txBody>
                    <a:bodyPr/>
                    <a:lstStyle/>
                    <a:p>
                      <a:endParaRPr lang="en-PK"/>
                    </a:p>
                  </a:txBody>
                  <a:tcPr/>
                </a:tc>
                <a:extLst>
                  <a:ext uri="{0D108BD9-81ED-4DB2-BD59-A6C34878D82A}">
                    <a16:rowId xmlns:a16="http://schemas.microsoft.com/office/drawing/2014/main" val="1881661581"/>
                  </a:ext>
                </a:extLst>
              </a:tr>
              <a:tr h="573055">
                <a:tc>
                  <a:txBody>
                    <a:bodyPr/>
                    <a:lstStyle/>
                    <a:p>
                      <a:r>
                        <a:rPr lang="en-US" b="0" dirty="0"/>
                        <a:t>Ratio</a:t>
                      </a:r>
                      <a:endParaRPr lang="en-PK" b="0" dirty="0"/>
                    </a:p>
                  </a:txBody>
                  <a:tcPr/>
                </a:tc>
                <a:tc>
                  <a:txBody>
                    <a:bodyPr/>
                    <a:lstStyle/>
                    <a:p>
                      <a:r>
                        <a:rPr lang="en-US" b="1" dirty="0"/>
                        <a:t>1:1</a:t>
                      </a:r>
                      <a:endParaRPr lang="en-PK" b="1" dirty="0"/>
                    </a:p>
                  </a:txBody>
                  <a:tcPr/>
                </a:tc>
                <a:tc>
                  <a:txBody>
                    <a:bodyPr/>
                    <a:lstStyle/>
                    <a:p>
                      <a:r>
                        <a:rPr lang="en-US" b="1" dirty="0"/>
                        <a:t>1:5 </a:t>
                      </a:r>
                      <a:endParaRPr lang="en-PK" b="1" dirty="0"/>
                    </a:p>
                  </a:txBody>
                  <a:tcPr/>
                </a:tc>
                <a:tc>
                  <a:txBody>
                    <a:bodyPr/>
                    <a:lstStyle/>
                    <a:p>
                      <a:r>
                        <a:rPr lang="en-US" b="1" dirty="0"/>
                        <a:t>1:10</a:t>
                      </a:r>
                      <a:endParaRPr lang="en-PK" b="1" dirty="0"/>
                    </a:p>
                  </a:txBody>
                  <a:tcPr/>
                </a:tc>
                <a:extLst>
                  <a:ext uri="{0D108BD9-81ED-4DB2-BD59-A6C34878D82A}">
                    <a16:rowId xmlns:a16="http://schemas.microsoft.com/office/drawing/2014/main" val="3963157842"/>
                  </a:ext>
                </a:extLst>
              </a:tr>
              <a:tr h="628765">
                <a:tc>
                  <a:txBody>
                    <a:bodyPr/>
                    <a:lstStyle/>
                    <a:p>
                      <a:r>
                        <a:rPr lang="en-US" dirty="0"/>
                        <a:t>Seizure Sensitivity</a:t>
                      </a:r>
                      <a:endParaRPr lang="en-PK" dirty="0"/>
                    </a:p>
                  </a:txBody>
                  <a:tcPr/>
                </a:tc>
                <a:tc>
                  <a:txBody>
                    <a:bodyPr/>
                    <a:lstStyle/>
                    <a:p>
                      <a:r>
                        <a:rPr lang="en-US" dirty="0"/>
                        <a:t>0.8</a:t>
                      </a:r>
                      <a:endParaRPr lang="en-PK" dirty="0"/>
                    </a:p>
                  </a:txBody>
                  <a:tcPr/>
                </a:tc>
                <a:tc>
                  <a:txBody>
                    <a:bodyPr/>
                    <a:lstStyle/>
                    <a:p>
                      <a:r>
                        <a:rPr lang="en-US" b="1" dirty="0">
                          <a:solidFill>
                            <a:srgbClr val="FF0000"/>
                          </a:solidFill>
                        </a:rPr>
                        <a:t>0.5</a:t>
                      </a:r>
                      <a:endParaRPr lang="en-PK" b="1" dirty="0">
                        <a:solidFill>
                          <a:srgbClr val="FF0000"/>
                        </a:solidFill>
                      </a:endParaRPr>
                    </a:p>
                  </a:txBody>
                  <a:tcPr/>
                </a:tc>
                <a:tc>
                  <a:txBody>
                    <a:bodyPr/>
                    <a:lstStyle/>
                    <a:p>
                      <a:r>
                        <a:rPr lang="en-US" b="1" dirty="0">
                          <a:solidFill>
                            <a:srgbClr val="FF0000"/>
                          </a:solidFill>
                        </a:rPr>
                        <a:t>0.4</a:t>
                      </a:r>
                      <a:endParaRPr lang="en-PK" b="1" dirty="0">
                        <a:solidFill>
                          <a:srgbClr val="FF0000"/>
                        </a:solidFill>
                      </a:endParaRPr>
                    </a:p>
                  </a:txBody>
                  <a:tcPr/>
                </a:tc>
                <a:extLst>
                  <a:ext uri="{0D108BD9-81ED-4DB2-BD59-A6C34878D82A}">
                    <a16:rowId xmlns:a16="http://schemas.microsoft.com/office/drawing/2014/main" val="1204553914"/>
                  </a:ext>
                </a:extLst>
              </a:tr>
              <a:tr h="573055">
                <a:tc>
                  <a:txBody>
                    <a:bodyPr/>
                    <a:lstStyle/>
                    <a:p>
                      <a:r>
                        <a:rPr lang="en-US" dirty="0"/>
                        <a:t>FA/24h</a:t>
                      </a:r>
                      <a:endParaRPr lang="en-PK" dirty="0"/>
                    </a:p>
                  </a:txBody>
                  <a:tcPr/>
                </a:tc>
                <a:tc>
                  <a:txBody>
                    <a:bodyPr/>
                    <a:lstStyle/>
                    <a:p>
                      <a:r>
                        <a:rPr lang="en-US" dirty="0"/>
                        <a:t>453</a:t>
                      </a:r>
                      <a:endParaRPr lang="en-PK" dirty="0"/>
                    </a:p>
                  </a:txBody>
                  <a:tcPr/>
                </a:tc>
                <a:tc>
                  <a:txBody>
                    <a:bodyPr/>
                    <a:lstStyle/>
                    <a:p>
                      <a:r>
                        <a:rPr lang="en-US" b="1" dirty="0">
                          <a:solidFill>
                            <a:schemeClr val="accent6">
                              <a:lumMod val="50000"/>
                            </a:schemeClr>
                          </a:solidFill>
                        </a:rPr>
                        <a:t>84</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47</a:t>
                      </a:r>
                      <a:endParaRPr lang="en-PK" b="1" dirty="0">
                        <a:solidFill>
                          <a:schemeClr val="accent6">
                            <a:lumMod val="50000"/>
                          </a:schemeClr>
                        </a:solidFill>
                      </a:endParaRPr>
                    </a:p>
                  </a:txBody>
                  <a:tcPr/>
                </a:tc>
                <a:extLst>
                  <a:ext uri="{0D108BD9-81ED-4DB2-BD59-A6C34878D82A}">
                    <a16:rowId xmlns:a16="http://schemas.microsoft.com/office/drawing/2014/main" val="1792628910"/>
                  </a:ext>
                </a:extLst>
              </a:tr>
              <a:tr h="628765">
                <a:tc>
                  <a:txBody>
                    <a:bodyPr/>
                    <a:lstStyle/>
                    <a:p>
                      <a:r>
                        <a:rPr lang="en-US" dirty="0"/>
                        <a:t>Window Sensitivity</a:t>
                      </a:r>
                      <a:endParaRPr lang="en-PK" dirty="0"/>
                    </a:p>
                  </a:txBody>
                  <a:tcPr/>
                </a:tc>
                <a:tc>
                  <a:txBody>
                    <a:bodyPr/>
                    <a:lstStyle/>
                    <a:p>
                      <a:r>
                        <a:rPr lang="en-US" dirty="0"/>
                        <a:t>0.696</a:t>
                      </a:r>
                      <a:endParaRPr lang="en-PK" dirty="0"/>
                    </a:p>
                  </a:txBody>
                  <a:tcPr/>
                </a:tc>
                <a:tc>
                  <a:txBody>
                    <a:bodyPr/>
                    <a:lstStyle/>
                    <a:p>
                      <a:r>
                        <a:rPr lang="en-US" b="1" dirty="0">
                          <a:solidFill>
                            <a:srgbClr val="FF0000"/>
                          </a:solidFill>
                        </a:rPr>
                        <a:t>0.352</a:t>
                      </a:r>
                      <a:endParaRPr lang="en-PK" b="1" dirty="0">
                        <a:solidFill>
                          <a:srgbClr val="FF0000"/>
                        </a:solidFill>
                      </a:endParaRPr>
                    </a:p>
                  </a:txBody>
                  <a:tcPr/>
                </a:tc>
                <a:tc>
                  <a:txBody>
                    <a:bodyPr/>
                    <a:lstStyle/>
                    <a:p>
                      <a:r>
                        <a:rPr lang="en-US" b="1" dirty="0">
                          <a:solidFill>
                            <a:srgbClr val="FF0000"/>
                          </a:solidFill>
                        </a:rPr>
                        <a:t>0.282</a:t>
                      </a:r>
                      <a:endParaRPr lang="en-PK" b="1" dirty="0">
                        <a:solidFill>
                          <a:srgbClr val="FF0000"/>
                        </a:solidFill>
                      </a:endParaRPr>
                    </a:p>
                  </a:txBody>
                  <a:tcPr/>
                </a:tc>
                <a:extLst>
                  <a:ext uri="{0D108BD9-81ED-4DB2-BD59-A6C34878D82A}">
                    <a16:rowId xmlns:a16="http://schemas.microsoft.com/office/drawing/2014/main" val="619118841"/>
                  </a:ext>
                </a:extLst>
              </a:tr>
              <a:tr h="573055">
                <a:tc>
                  <a:txBody>
                    <a:bodyPr/>
                    <a:lstStyle/>
                    <a:p>
                      <a:r>
                        <a:rPr lang="en-US" dirty="0"/>
                        <a:t>Specificity</a:t>
                      </a:r>
                      <a:endParaRPr lang="en-PK"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0.8085</a:t>
                      </a:r>
                      <a:endParaRPr lang="en-PK" dirty="0"/>
                    </a:p>
                  </a:txBody>
                  <a:tcPr/>
                </a:tc>
                <a:tc>
                  <a:txBody>
                    <a:bodyPr/>
                    <a:lstStyle/>
                    <a:p>
                      <a:r>
                        <a:rPr lang="en-US" b="1" dirty="0">
                          <a:solidFill>
                            <a:schemeClr val="accent6">
                              <a:lumMod val="50000"/>
                            </a:schemeClr>
                          </a:solidFill>
                        </a:rPr>
                        <a:t>0.9733</a:t>
                      </a:r>
                      <a:endParaRPr lang="en-PK" b="1" dirty="0">
                        <a:solidFill>
                          <a:schemeClr val="accent6">
                            <a:lumMod val="50000"/>
                          </a:schemeClr>
                        </a:solidFill>
                      </a:endParaRPr>
                    </a:p>
                  </a:txBody>
                  <a:tcPr/>
                </a:tc>
                <a:tc>
                  <a:txBody>
                    <a:bodyPr/>
                    <a:lstStyle/>
                    <a:p>
                      <a:r>
                        <a:rPr lang="en-US" b="1" dirty="0">
                          <a:solidFill>
                            <a:schemeClr val="accent6">
                              <a:lumMod val="50000"/>
                            </a:schemeClr>
                          </a:solidFill>
                        </a:rPr>
                        <a:t>0.9874</a:t>
                      </a:r>
                      <a:endParaRPr lang="en-PK" b="1" dirty="0">
                        <a:solidFill>
                          <a:schemeClr val="accent6">
                            <a:lumMod val="50000"/>
                          </a:schemeClr>
                        </a:solidFill>
                      </a:endParaRPr>
                    </a:p>
                  </a:txBody>
                  <a:tcPr/>
                </a:tc>
                <a:extLst>
                  <a:ext uri="{0D108BD9-81ED-4DB2-BD59-A6C34878D82A}">
                    <a16:rowId xmlns:a16="http://schemas.microsoft.com/office/drawing/2014/main" val="528089311"/>
                  </a:ext>
                </a:extLst>
              </a:tr>
            </a:tbl>
          </a:graphicData>
        </a:graphic>
      </p:graphicFrame>
      <p:sp>
        <p:nvSpPr>
          <p:cNvPr id="2" name="TextBox 1">
            <a:extLst>
              <a:ext uri="{FF2B5EF4-FFF2-40B4-BE49-F238E27FC236}">
                <a16:creationId xmlns:a16="http://schemas.microsoft.com/office/drawing/2014/main" id="{DD859E61-9176-B436-E2D5-228849ECFE4B}"/>
              </a:ext>
            </a:extLst>
          </p:cNvPr>
          <p:cNvSpPr txBox="1"/>
          <p:nvPr/>
        </p:nvSpPr>
        <p:spPr>
          <a:xfrm>
            <a:off x="1270535" y="917442"/>
            <a:ext cx="7340065" cy="120032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t>Undersampling with increasing  class ratios</a:t>
            </a:r>
          </a:p>
          <a:p>
            <a:pPr marL="285750" indent="-285750">
              <a:lnSpc>
                <a:spcPct val="150000"/>
              </a:lnSpc>
              <a:buClr>
                <a:srgbClr val="C00000"/>
              </a:buClr>
              <a:buFont typeface="Wingdings" panose="05000000000000000000" pitchFamily="2" charset="2"/>
              <a:buChar char="§"/>
            </a:pPr>
            <a:r>
              <a:rPr lang="en-US" dirty="0"/>
              <a:t>Seizure sensitivity &amp; False Alarm rate decreased significantly</a:t>
            </a:r>
          </a:p>
          <a:p>
            <a:pPr>
              <a:buClr>
                <a:srgbClr val="C00000"/>
              </a:buClr>
            </a:pPr>
            <a:endParaRPr lang="en-PK" dirty="0"/>
          </a:p>
        </p:txBody>
      </p:sp>
      <p:sp>
        <p:nvSpPr>
          <p:cNvPr id="6" name="Title 1">
            <a:extLst>
              <a:ext uri="{FF2B5EF4-FFF2-40B4-BE49-F238E27FC236}">
                <a16:creationId xmlns:a16="http://schemas.microsoft.com/office/drawing/2014/main" id="{80E95A74-4986-DAE2-783A-4079020FA663}"/>
              </a:ext>
            </a:extLst>
          </p:cNvPr>
          <p:cNvSpPr txBox="1">
            <a:spLocks/>
          </p:cNvSpPr>
          <p:nvPr/>
        </p:nvSpPr>
        <p:spPr>
          <a:xfrm>
            <a:off x="1030366" y="78929"/>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  Additional Experiments – </a:t>
            </a:r>
            <a:r>
              <a:rPr lang="en-US" sz="2800" i="1" dirty="0" err="1">
                <a:solidFill>
                  <a:srgbClr val="C00000"/>
                </a:solidFill>
              </a:rPr>
              <a:t>Undersampling</a:t>
            </a:r>
            <a:r>
              <a:rPr lang="en-US" sz="2800" i="1" dirty="0">
                <a:solidFill>
                  <a:srgbClr val="C00000"/>
                </a:solidFill>
              </a:rPr>
              <a:t> with different ratios</a:t>
            </a:r>
            <a:endParaRPr lang="en-PK" sz="2800" i="1" dirty="0">
              <a:solidFill>
                <a:srgbClr val="C00000"/>
              </a:solidFill>
            </a:endParaRPr>
          </a:p>
        </p:txBody>
      </p:sp>
      <p:sp>
        <p:nvSpPr>
          <p:cNvPr id="4" name="Slide Number Placeholder 1">
            <a:extLst>
              <a:ext uri="{FF2B5EF4-FFF2-40B4-BE49-F238E27FC236}">
                <a16:creationId xmlns:a16="http://schemas.microsoft.com/office/drawing/2014/main" id="{749331D9-54BC-95BC-3B24-F5FE705A0174}"/>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51</a:t>
            </a:fld>
            <a:endParaRPr lang="en-US" sz="1600" dirty="0"/>
          </a:p>
        </p:txBody>
      </p:sp>
    </p:spTree>
    <p:extLst>
      <p:ext uri="{BB962C8B-B14F-4D97-AF65-F5344CB8AC3E}">
        <p14:creationId xmlns:p14="http://schemas.microsoft.com/office/powerpoint/2010/main" val="30709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 &amp; discussion</a:t>
            </a:r>
          </a:p>
          <a:p>
            <a:pPr marL="285750" indent="-285750">
              <a:lnSpc>
                <a:spcPct val="150000"/>
              </a:lnSpc>
              <a:buClr>
                <a:srgbClr val="C00000"/>
              </a:buClr>
              <a:buSzPct val="100000"/>
              <a:buFont typeface="Wingdings" panose="05000000000000000000" pitchFamily="2" charset="2"/>
              <a:buChar char="§"/>
            </a:pPr>
            <a:r>
              <a:rPr lang="en-US" b="1" dirty="0"/>
              <a:t>Conclusion</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Outlook</a:t>
            </a:r>
            <a:endParaRPr lang="en-PK" dirty="0">
              <a:solidFill>
                <a:schemeClr val="bg2">
                  <a:lumMod val="90000"/>
                </a:schemeClr>
              </a:solidFill>
            </a:endParaRPr>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52</a:t>
            </a:fld>
            <a:endParaRPr lang="en-US" dirty="0"/>
          </a:p>
        </p:txBody>
      </p:sp>
    </p:spTree>
    <p:extLst>
      <p:ext uri="{BB962C8B-B14F-4D97-AF65-F5344CB8AC3E}">
        <p14:creationId xmlns:p14="http://schemas.microsoft.com/office/powerpoint/2010/main" val="4103105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03F89129-57A9-66FA-A061-30C6BF18B632}"/>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Conclusion</a:t>
            </a:r>
            <a:endParaRPr lang="en-PK" dirty="0"/>
          </a:p>
        </p:txBody>
      </p:sp>
      <p:sp>
        <p:nvSpPr>
          <p:cNvPr id="4" name="Slide Number Placeholder 2">
            <a:extLst>
              <a:ext uri="{FF2B5EF4-FFF2-40B4-BE49-F238E27FC236}">
                <a16:creationId xmlns:a16="http://schemas.microsoft.com/office/drawing/2014/main" id="{63427485-C170-CF92-0BA1-F11C4D971CC2}"/>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53</a:t>
            </a:fld>
            <a:endParaRPr lang="en-US" dirty="0"/>
          </a:p>
        </p:txBody>
      </p:sp>
      <p:sp>
        <p:nvSpPr>
          <p:cNvPr id="6" name="TextBox 5">
            <a:extLst>
              <a:ext uri="{FF2B5EF4-FFF2-40B4-BE49-F238E27FC236}">
                <a16:creationId xmlns:a16="http://schemas.microsoft.com/office/drawing/2014/main" id="{78486CC5-ACA7-A6ED-105A-CE0D3AD8616D}"/>
              </a:ext>
            </a:extLst>
          </p:cNvPr>
          <p:cNvSpPr txBox="1"/>
          <p:nvPr/>
        </p:nvSpPr>
        <p:spPr>
          <a:xfrm>
            <a:off x="838200" y="2045469"/>
            <a:ext cx="9247947" cy="2126864"/>
          </a:xfrm>
          <a:prstGeom prst="rect">
            <a:avLst/>
          </a:prstGeom>
          <a:noFill/>
        </p:spPr>
        <p:txBody>
          <a:bodyPr wrap="square">
            <a:spAutoFit/>
          </a:bodyPr>
          <a:lstStyle/>
          <a:p>
            <a:pPr marL="285750" indent="-285750" algn="l">
              <a:lnSpc>
                <a:spcPct val="150000"/>
              </a:lnSpc>
              <a:buClr>
                <a:srgbClr val="C00000"/>
              </a:buClr>
              <a:buFont typeface="Wingdings" panose="05000000000000000000" pitchFamily="2" charset="2"/>
              <a:buChar char="§"/>
            </a:pPr>
            <a:r>
              <a:rPr lang="en-US" sz="1800" b="0" i="0" u="none" strike="noStrike" baseline="0" dirty="0">
                <a:latin typeface="SFRM1095"/>
              </a:rPr>
              <a:t>The use of binary cross-entropy loss demonstrated better overall performance than using binary focal cross-entropy loss. </a:t>
            </a:r>
          </a:p>
          <a:p>
            <a:pPr algn="l">
              <a:lnSpc>
                <a:spcPct val="150000"/>
              </a:lnSpc>
              <a:buClr>
                <a:srgbClr val="C00000"/>
              </a:buClr>
            </a:pPr>
            <a:endParaRPr lang="en-US" sz="1800" b="0" i="0" u="none" strike="noStrike" baseline="0" dirty="0">
              <a:latin typeface="SFRM1095"/>
            </a:endParaRPr>
          </a:p>
          <a:p>
            <a:pPr marL="285750" indent="-285750" algn="l">
              <a:lnSpc>
                <a:spcPct val="150000"/>
              </a:lnSpc>
              <a:buClr>
                <a:srgbClr val="C00000"/>
              </a:buClr>
              <a:buFont typeface="Wingdings" panose="05000000000000000000" pitchFamily="2" charset="2"/>
              <a:buChar char="§"/>
            </a:pPr>
            <a:r>
              <a:rPr lang="en-US" dirty="0">
                <a:latin typeface="SFRM1095"/>
              </a:rPr>
              <a:t>T</a:t>
            </a:r>
            <a:r>
              <a:rPr lang="en-US" sz="1800" b="0" i="0" u="none" strike="noStrike" baseline="0" dirty="0">
                <a:latin typeface="SFRM1095"/>
              </a:rPr>
              <a:t>hreshold moving showed no better results; it either decreased the seizure sensitivity or caused an increase in the false alarm rate.</a:t>
            </a:r>
            <a:endParaRPr lang="en-US" dirty="0"/>
          </a:p>
        </p:txBody>
      </p:sp>
    </p:spTree>
    <p:extLst>
      <p:ext uri="{BB962C8B-B14F-4D97-AF65-F5344CB8AC3E}">
        <p14:creationId xmlns:p14="http://schemas.microsoft.com/office/powerpoint/2010/main" val="652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Time Warping</a:t>
            </a:r>
          </a:p>
          <a:p>
            <a:pPr marL="285750" indent="-285750">
              <a:lnSpc>
                <a:spcPct val="150000"/>
              </a:lnSpc>
              <a:buClr>
                <a:srgbClr val="C00000"/>
              </a:buClr>
              <a:buFont typeface="Arial" panose="020B0604020202020204" pitchFamily="34" charset="0"/>
              <a:buChar char="•"/>
            </a:pPr>
            <a:r>
              <a:rPr lang="en-US" dirty="0"/>
              <a:t>Window Slicing</a:t>
            </a:r>
          </a:p>
          <a:p>
            <a:pPr marL="285750" indent="-285750">
              <a:lnSpc>
                <a:spcPct val="150000"/>
              </a:lnSpc>
              <a:buClr>
                <a:srgbClr val="C00000"/>
              </a:buClr>
              <a:buFont typeface="Arial" panose="020B0604020202020204" pitchFamily="34" charset="0"/>
              <a:buChar char="•"/>
            </a:pPr>
            <a:r>
              <a:rPr lang="en-US" dirty="0"/>
              <a:t>Permutation + Time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54</a:t>
            </a:fld>
            <a:endParaRPr lang="en-US" dirty="0"/>
          </a:p>
        </p:txBody>
      </p:sp>
    </p:spTree>
    <p:extLst>
      <p:ext uri="{BB962C8B-B14F-4D97-AF65-F5344CB8AC3E}">
        <p14:creationId xmlns:p14="http://schemas.microsoft.com/office/powerpoint/2010/main" val="10000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50"/>
                                        <p:tgtEl>
                                          <p:spTgt spid="5">
                                            <p:txEl>
                                              <p:pRg st="0" end="0"/>
                                            </p:txEl>
                                          </p:spTgt>
                                        </p:tgtEl>
                                      </p:cBhvr>
                                    </p:animEffect>
                                    <p:anim calcmode="lin" valueType="num">
                                      <p:cBhvr>
                                        <p:cTn id="13"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750"/>
                                        <p:tgtEl>
                                          <p:spTgt spid="5">
                                            <p:txEl>
                                              <p:pRg st="1" end="1"/>
                                            </p:txEl>
                                          </p:spTgt>
                                        </p:tgtEl>
                                      </p:cBhvr>
                                    </p:animEffect>
                                    <p:anim calcmode="lin" valueType="num">
                                      <p:cBhvr>
                                        <p:cTn id="18"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750"/>
                                        <p:tgtEl>
                                          <p:spTgt spid="5">
                                            <p:txEl>
                                              <p:pRg st="2" end="2"/>
                                            </p:txEl>
                                          </p:spTgt>
                                        </p:tgtEl>
                                      </p:cBhvr>
                                    </p:animEffect>
                                    <p:anim calcmode="lin" valueType="num">
                                      <p:cBhvr>
                                        <p:cTn id="23"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5">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750"/>
                                        <p:tgtEl>
                                          <p:spTgt spid="5">
                                            <p:txEl>
                                              <p:pRg st="3" end="3"/>
                                            </p:txEl>
                                          </p:spTgt>
                                        </p:tgtEl>
                                      </p:cBhvr>
                                    </p:animEffect>
                                    <p:anim calcmode="lin" valueType="num">
                                      <p:cBhvr>
                                        <p:cTn id="28" dur="7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7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750"/>
                                        <p:tgtEl>
                                          <p:spTgt spid="5">
                                            <p:txEl>
                                              <p:pRg st="4" end="4"/>
                                            </p:txEl>
                                          </p:spTgt>
                                        </p:tgtEl>
                                      </p:cBhvr>
                                    </p:animEffect>
                                    <p:anim calcmode="lin" valueType="num">
                                      <p:cBhvr>
                                        <p:cTn id="35" dur="7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5">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750"/>
                                        <p:tgtEl>
                                          <p:spTgt spid="5">
                                            <p:txEl>
                                              <p:pRg st="5" end="5"/>
                                            </p:txEl>
                                          </p:spTgt>
                                        </p:tgtEl>
                                      </p:cBhvr>
                                    </p:animEffect>
                                    <p:anim calcmode="lin" valueType="num">
                                      <p:cBhvr>
                                        <p:cTn id="40" dur="7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5">
                                            <p:txEl>
                                              <p:pRg st="5" end="5"/>
                                            </p:txEl>
                                          </p:spTgt>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750"/>
                                        <p:tgtEl>
                                          <p:spTgt spid="5">
                                            <p:txEl>
                                              <p:pRg st="6" end="6"/>
                                            </p:txEl>
                                          </p:spTgt>
                                        </p:tgtEl>
                                      </p:cBhvr>
                                    </p:animEffect>
                                    <p:anim calcmode="lin" valueType="num">
                                      <p:cBhvr>
                                        <p:cTn id="45" dur="7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6" dur="75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01CE5F-1A67-5344-5AD8-2BE36BE898D3}"/>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endParaRPr lang="en-PK" dirty="0"/>
          </a:p>
        </p:txBody>
      </p:sp>
      <p:sp>
        <p:nvSpPr>
          <p:cNvPr id="5" name="TextBox 4">
            <a:extLst>
              <a:ext uri="{FF2B5EF4-FFF2-40B4-BE49-F238E27FC236}">
                <a16:creationId xmlns:a16="http://schemas.microsoft.com/office/drawing/2014/main" id="{D04A5FB4-2FB9-F9BF-3A72-7521288C4CE3}"/>
              </a:ext>
            </a:extLst>
          </p:cNvPr>
          <p:cNvSpPr txBox="1"/>
          <p:nvPr/>
        </p:nvSpPr>
        <p:spPr>
          <a:xfrm>
            <a:off x="1724882" y="2442756"/>
            <a:ext cx="3177537" cy="3554819"/>
          </a:xfrm>
          <a:prstGeom prst="rect">
            <a:avLst/>
          </a:prstGeom>
          <a:noFill/>
        </p:spPr>
        <p:txBody>
          <a:bodyPr wrap="none" rtlCol="0">
            <a:spAutoFit/>
          </a:bodyPr>
          <a:lstStyle/>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Window Slicing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rgbClr val="C00000"/>
              </a:buClr>
              <a:buFont typeface="Arial" panose="020B0604020202020204" pitchFamily="34" charset="0"/>
              <a:buChar char="•"/>
            </a:pPr>
            <a:r>
              <a:rPr lang="en-US" b="1" dirty="0"/>
              <a:t>Rotation + Permutation </a:t>
            </a:r>
          </a:p>
          <a:p>
            <a:endParaRPr lang="en-US" dirty="0"/>
          </a:p>
          <a:p>
            <a:endParaRPr lang="en-US" dirty="0"/>
          </a:p>
        </p:txBody>
      </p:sp>
      <p:sp>
        <p:nvSpPr>
          <p:cNvPr id="6" name="TextBox 5">
            <a:extLst>
              <a:ext uri="{FF2B5EF4-FFF2-40B4-BE49-F238E27FC236}">
                <a16:creationId xmlns:a16="http://schemas.microsoft.com/office/drawing/2014/main" id="{77781491-849F-CFEF-3097-774B59017243}"/>
              </a:ext>
            </a:extLst>
          </p:cNvPr>
          <p:cNvSpPr txBox="1"/>
          <p:nvPr/>
        </p:nvSpPr>
        <p:spPr>
          <a:xfrm>
            <a:off x="838200" y="1769022"/>
            <a:ext cx="10334625" cy="646331"/>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Five- feature dataset case, the following Standard Augmentation techniques achieved the same Seizure Sensitivity with a reduced False Alarm rate: </a:t>
            </a:r>
          </a:p>
        </p:txBody>
      </p:sp>
      <p:sp>
        <p:nvSpPr>
          <p:cNvPr id="4" name="Slide Number Placeholder 2">
            <a:extLst>
              <a:ext uri="{FF2B5EF4-FFF2-40B4-BE49-F238E27FC236}">
                <a16:creationId xmlns:a16="http://schemas.microsoft.com/office/drawing/2014/main" id="{1E047396-7873-5A87-7110-72FCE4A108DF}"/>
              </a:ext>
            </a:extLst>
          </p:cNvPr>
          <p:cNvSpPr txBox="1">
            <a:spLocks/>
          </p:cNvSpPr>
          <p:nvPr/>
        </p:nvSpPr>
        <p:spPr>
          <a:xfrm>
            <a:off x="8610600" y="647829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55</a:t>
            </a:fld>
            <a:endParaRPr lang="en-US" dirty="0"/>
          </a:p>
        </p:txBody>
      </p:sp>
      <p:sp>
        <p:nvSpPr>
          <p:cNvPr id="15" name="TextBox 14">
            <a:extLst>
              <a:ext uri="{FF2B5EF4-FFF2-40B4-BE49-F238E27FC236}">
                <a16:creationId xmlns:a16="http://schemas.microsoft.com/office/drawing/2014/main" id="{32D169DE-BAC2-60B2-2B04-D3B4C7EDA3EF}"/>
              </a:ext>
            </a:extLst>
          </p:cNvPr>
          <p:cNvSpPr txBox="1"/>
          <p:nvPr/>
        </p:nvSpPr>
        <p:spPr>
          <a:xfrm>
            <a:off x="5648325" y="4895850"/>
            <a:ext cx="5274073"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dirty="0"/>
              <a:t>FA/24h:   385 </a:t>
            </a:r>
            <a:r>
              <a:rPr lang="en-US" dirty="0">
                <a:sym typeface="Wingdings" panose="05000000000000000000" pitchFamily="2" charset="2"/>
              </a:rPr>
              <a:t> 259 </a:t>
            </a:r>
          </a:p>
          <a:p>
            <a:pPr marL="285750" indent="-285750">
              <a:buClr>
                <a:srgbClr val="C00000"/>
              </a:buClr>
              <a:buFont typeface="Wingdings" panose="05000000000000000000" pitchFamily="2" charset="2"/>
              <a:buChar char="Ø"/>
            </a:pPr>
            <a:r>
              <a:rPr lang="en-US" dirty="0">
                <a:sym typeface="Wingdings" panose="05000000000000000000" pitchFamily="2" charset="2"/>
              </a:rPr>
              <a:t>Seizure sensitivity: 90% (18 of 20 seizure detected)</a:t>
            </a:r>
            <a:r>
              <a:rPr lang="en-US" dirty="0"/>
              <a:t> </a:t>
            </a:r>
            <a:endParaRPr lang="en-PK" dirty="0"/>
          </a:p>
        </p:txBody>
      </p:sp>
      <p:cxnSp>
        <p:nvCxnSpPr>
          <p:cNvPr id="17" name="Straight Arrow Connector 16">
            <a:extLst>
              <a:ext uri="{FF2B5EF4-FFF2-40B4-BE49-F238E27FC236}">
                <a16:creationId xmlns:a16="http://schemas.microsoft.com/office/drawing/2014/main" id="{1EBC4CED-00CF-6941-4517-E6A8EE26AA48}"/>
              </a:ext>
            </a:extLst>
          </p:cNvPr>
          <p:cNvCxnSpPr>
            <a:cxnSpLocks/>
            <a:endCxn id="15" idx="1"/>
          </p:cNvCxnSpPr>
          <p:nvPr/>
        </p:nvCxnSpPr>
        <p:spPr>
          <a:xfrm>
            <a:off x="4476750" y="5219016"/>
            <a:ext cx="11715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1D6135A1-1B3D-DD71-4152-7140F849DAAC}"/>
              </a:ext>
            </a:extLst>
          </p:cNvPr>
          <p:cNvSpPr txBox="1"/>
          <p:nvPr/>
        </p:nvSpPr>
        <p:spPr>
          <a:xfrm>
            <a:off x="6972300" y="4526518"/>
            <a:ext cx="1849352" cy="369332"/>
          </a:xfrm>
          <a:prstGeom prst="rect">
            <a:avLst/>
          </a:prstGeom>
          <a:noFill/>
        </p:spPr>
        <p:txBody>
          <a:bodyPr wrap="none" rtlCol="0">
            <a:spAutoFit/>
          </a:bodyPr>
          <a:lstStyle/>
          <a:p>
            <a:r>
              <a:rPr lang="en-US" dirty="0"/>
              <a:t>Best Performance</a:t>
            </a:r>
            <a:endParaRPr lang="en-PK" dirty="0"/>
          </a:p>
        </p:txBody>
      </p:sp>
    </p:spTree>
    <p:extLst>
      <p:ext uri="{BB962C8B-B14F-4D97-AF65-F5344CB8AC3E}">
        <p14:creationId xmlns:p14="http://schemas.microsoft.com/office/powerpoint/2010/main" val="23855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56</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dirty="0"/>
              <a:t>Rotation</a:t>
            </a:r>
          </a:p>
          <a:p>
            <a:pPr marL="285750" indent="-285750">
              <a:lnSpc>
                <a:spcPct val="150000"/>
              </a:lnSpc>
              <a:buClr>
                <a:srgbClr val="C00000"/>
              </a:buClr>
              <a:buFont typeface="Arial" panose="020B0604020202020204" pitchFamily="34" charset="0"/>
              <a:buChar char="•"/>
            </a:pPr>
            <a:r>
              <a:rPr lang="en-US" dirty="0"/>
              <a:t>Permutation</a:t>
            </a:r>
          </a:p>
          <a:p>
            <a:pPr marL="285750" indent="-285750">
              <a:lnSpc>
                <a:spcPct val="150000"/>
              </a:lnSpc>
              <a:buClr>
                <a:srgbClr val="C00000"/>
              </a:buClr>
              <a:buFont typeface="Arial" panose="020B0604020202020204" pitchFamily="34" charset="0"/>
              <a:buChar char="•"/>
            </a:pPr>
            <a:r>
              <a:rPr lang="en-US" dirty="0"/>
              <a:t>Magnitude Warping</a:t>
            </a:r>
          </a:p>
          <a:p>
            <a:pPr marL="285750" indent="-285750">
              <a:lnSpc>
                <a:spcPct val="150000"/>
              </a:lnSpc>
              <a:buClr>
                <a:srgbClr val="C00000"/>
              </a:buClr>
              <a:buFont typeface="Arial" panose="020B0604020202020204" pitchFamily="34" charset="0"/>
              <a:buChar char="•"/>
            </a:pPr>
            <a:r>
              <a:rPr lang="en-US" dirty="0"/>
              <a:t>Rotation + Time Warping</a:t>
            </a:r>
          </a:p>
          <a:p>
            <a:pPr marL="285750" indent="-285750">
              <a:lnSpc>
                <a:spcPct val="150000"/>
              </a:lnSpc>
              <a:buClr>
                <a:srgbClr val="C00000"/>
              </a:buClr>
              <a:buFont typeface="Arial" panose="020B0604020202020204" pitchFamily="34" charset="0"/>
              <a:buChar char="•"/>
            </a:pPr>
            <a:r>
              <a:rPr lang="en-US" dirty="0"/>
              <a:t>Rotation + Permutation </a:t>
            </a:r>
          </a:p>
          <a:p>
            <a:pPr marL="285750" indent="-285750">
              <a:lnSpc>
                <a:spcPct val="150000"/>
              </a:lnSpc>
              <a:buClr>
                <a:srgbClr val="C00000"/>
              </a:buClr>
              <a:buFont typeface="Arial" panose="020B0604020202020204" pitchFamily="34" charset="0"/>
              <a:buChar char="•"/>
            </a:pPr>
            <a:r>
              <a:rPr lang="en-US" dirty="0"/>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Tree>
    <p:extLst>
      <p:ext uri="{BB962C8B-B14F-4D97-AF65-F5344CB8AC3E}">
        <p14:creationId xmlns:p14="http://schemas.microsoft.com/office/powerpoint/2010/main" val="28937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50"/>
                                        <p:tgtEl>
                                          <p:spTgt spid="4">
                                            <p:txEl>
                                              <p:pRg st="0" end="0"/>
                                            </p:txEl>
                                          </p:spTgt>
                                        </p:tgtEl>
                                      </p:cBhvr>
                                    </p:animEffect>
                                    <p:anim calcmode="lin" valueType="num">
                                      <p:cBhvr>
                                        <p:cTn id="13"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750"/>
                                        <p:tgtEl>
                                          <p:spTgt spid="4">
                                            <p:txEl>
                                              <p:pRg st="1" end="1"/>
                                            </p:txEl>
                                          </p:spTgt>
                                        </p:tgtEl>
                                      </p:cBhvr>
                                    </p:animEffect>
                                    <p:anim calcmode="lin" valueType="num">
                                      <p:cBhvr>
                                        <p:cTn id="18"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750"/>
                                        <p:tgtEl>
                                          <p:spTgt spid="4">
                                            <p:txEl>
                                              <p:pRg st="2" end="2"/>
                                            </p:txEl>
                                          </p:spTgt>
                                        </p:tgtEl>
                                      </p:cBhvr>
                                    </p:animEffect>
                                    <p:anim calcmode="lin" valueType="num">
                                      <p:cBhvr>
                                        <p:cTn id="23"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750"/>
                                        <p:tgtEl>
                                          <p:spTgt spid="4">
                                            <p:txEl>
                                              <p:pRg st="3" end="3"/>
                                            </p:txEl>
                                          </p:spTgt>
                                        </p:tgtEl>
                                      </p:cBhvr>
                                    </p:animEffect>
                                    <p:anim calcmode="lin" valueType="num">
                                      <p:cBhvr>
                                        <p:cTn id="30"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75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750"/>
                                        <p:tgtEl>
                                          <p:spTgt spid="4">
                                            <p:txEl>
                                              <p:pRg st="4" end="4"/>
                                            </p:txEl>
                                          </p:spTgt>
                                        </p:tgtEl>
                                      </p:cBhvr>
                                    </p:animEffect>
                                    <p:anim calcmode="lin" valueType="num">
                                      <p:cBhvr>
                                        <p:cTn id="35"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75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750"/>
                                        <p:tgtEl>
                                          <p:spTgt spid="4">
                                            <p:txEl>
                                              <p:pRg st="5" end="5"/>
                                            </p:txEl>
                                          </p:spTgt>
                                        </p:tgtEl>
                                      </p:cBhvr>
                                    </p:animEffect>
                                    <p:anim calcmode="lin" valueType="num">
                                      <p:cBhvr>
                                        <p:cTn id="40" dur="7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7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57</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19E26F52-D4EF-808F-9256-805316C8047C}"/>
              </a:ext>
            </a:extLst>
          </p:cNvPr>
          <p:cNvSpPr txBox="1"/>
          <p:nvPr/>
        </p:nvSpPr>
        <p:spPr>
          <a:xfrm>
            <a:off x="1677642" y="2512834"/>
            <a:ext cx="4196983" cy="2542363"/>
          </a:xfrm>
          <a:prstGeom prst="rect">
            <a:avLst/>
          </a:prstGeom>
          <a:noFill/>
        </p:spPr>
        <p:txBody>
          <a:bodyPr wrap="none" rtlCol="0">
            <a:spAutoFit/>
          </a:bodyPr>
          <a:lstStyle/>
          <a:p>
            <a:pPr marL="285750" indent="-285750">
              <a:lnSpc>
                <a:spcPct val="150000"/>
              </a:lnSpc>
              <a:buClr>
                <a:srgbClr val="C00000"/>
              </a:buClr>
              <a:buFont typeface="Arial" panose="020B0604020202020204" pitchFamily="34" charset="0"/>
              <a:buChar char="•"/>
            </a:pPr>
            <a:r>
              <a:rPr lang="en-US" b="1" dirty="0"/>
              <a:t>Rotation</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Permutation</a:t>
            </a:r>
          </a:p>
          <a:p>
            <a:pPr marL="285750" indent="-285750">
              <a:lnSpc>
                <a:spcPct val="150000"/>
              </a:lnSpc>
              <a:buClr>
                <a:srgbClr val="C00000"/>
              </a:buClr>
              <a:buFont typeface="Arial" panose="020B0604020202020204" pitchFamily="34" charset="0"/>
              <a:buChar char="•"/>
            </a:pPr>
            <a:r>
              <a:rPr lang="en-US" b="1" dirty="0"/>
              <a:t>Magnitude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Time Warping</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a:t>
            </a:r>
          </a:p>
          <a:p>
            <a:pPr marL="285750" indent="-285750">
              <a:lnSpc>
                <a:spcPct val="150000"/>
              </a:lnSpc>
              <a:buClr>
                <a:schemeClr val="bg2">
                  <a:lumMod val="90000"/>
                </a:schemeClr>
              </a:buClr>
              <a:buFont typeface="Arial" panose="020B0604020202020204" pitchFamily="34" charset="0"/>
              <a:buChar char="•"/>
            </a:pPr>
            <a:r>
              <a:rPr lang="en-US" dirty="0">
                <a:solidFill>
                  <a:schemeClr val="bg2">
                    <a:lumMod val="90000"/>
                  </a:schemeClr>
                </a:solidFill>
              </a:rPr>
              <a:t>Rotation + Permutation + Time Warping</a:t>
            </a:r>
          </a:p>
        </p:txBody>
      </p:sp>
      <p:sp>
        <p:nvSpPr>
          <p:cNvPr id="6" name="TextBox 5">
            <a:extLst>
              <a:ext uri="{FF2B5EF4-FFF2-40B4-BE49-F238E27FC236}">
                <a16:creationId xmlns:a16="http://schemas.microsoft.com/office/drawing/2014/main" id="{F57BAF79-7B60-BB0D-7BCF-FABA7948B39D}"/>
              </a:ext>
            </a:extLst>
          </p:cNvPr>
          <p:cNvSpPr txBox="1"/>
          <p:nvPr/>
        </p:nvSpPr>
        <p:spPr>
          <a:xfrm>
            <a:off x="838199" y="1769022"/>
            <a:ext cx="1033462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In the Three-feature dataset case, the following standard augmentation techniques achieved the same or higher  Seizure Sensitivity with a reduced False Alarm rate: </a:t>
            </a:r>
          </a:p>
          <a:p>
            <a:pPr marL="285750" indent="-285750">
              <a:buClr>
                <a:srgbClr val="C00000"/>
              </a:buClr>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F4D1D7CB-8A42-7E4D-0C57-CCE3D904DDF1}"/>
              </a:ext>
            </a:extLst>
          </p:cNvPr>
          <p:cNvSpPr txBox="1"/>
          <p:nvPr/>
        </p:nvSpPr>
        <p:spPr>
          <a:xfrm>
            <a:off x="4438436" y="2518774"/>
            <a:ext cx="7693516"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293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 </a:t>
            </a:r>
            <a:r>
              <a:rPr lang="en-US" sz="1600" dirty="0"/>
              <a:t> </a:t>
            </a:r>
            <a:r>
              <a:rPr lang="en-US" sz="1600" dirty="0">
                <a:sym typeface="Wingdings" panose="05000000000000000000" pitchFamily="2" charset="2"/>
              </a:rPr>
              <a:t>  85% (17 of 20 seizure detected)</a:t>
            </a:r>
            <a:r>
              <a:rPr lang="en-US" sz="1600" dirty="0"/>
              <a:t> </a:t>
            </a:r>
            <a:endParaRPr lang="en-PK" sz="1600" dirty="0"/>
          </a:p>
        </p:txBody>
      </p:sp>
      <p:cxnSp>
        <p:nvCxnSpPr>
          <p:cNvPr id="5" name="Straight Arrow Connector 4">
            <a:extLst>
              <a:ext uri="{FF2B5EF4-FFF2-40B4-BE49-F238E27FC236}">
                <a16:creationId xmlns:a16="http://schemas.microsoft.com/office/drawing/2014/main" id="{EBDB1BA1-5485-490A-E7D8-E09614DF06E4}"/>
              </a:ext>
            </a:extLst>
          </p:cNvPr>
          <p:cNvCxnSpPr>
            <a:cxnSpLocks/>
          </p:cNvCxnSpPr>
          <p:nvPr/>
        </p:nvCxnSpPr>
        <p:spPr>
          <a:xfrm>
            <a:off x="3039010" y="2789650"/>
            <a:ext cx="1399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F4EB6D0-194E-0D31-47CF-DC4F0FB8BB51}"/>
              </a:ext>
            </a:extLst>
          </p:cNvPr>
          <p:cNvSpPr txBox="1"/>
          <p:nvPr/>
        </p:nvSpPr>
        <p:spPr>
          <a:xfrm>
            <a:off x="5524928" y="3309547"/>
            <a:ext cx="473713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213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 detected)</a:t>
            </a:r>
            <a:r>
              <a:rPr lang="en-US" sz="1600" dirty="0"/>
              <a:t> </a:t>
            </a:r>
            <a:endParaRPr lang="en-PK" sz="1600" dirty="0"/>
          </a:p>
        </p:txBody>
      </p:sp>
      <p:cxnSp>
        <p:nvCxnSpPr>
          <p:cNvPr id="11" name="Straight Arrow Connector 10">
            <a:extLst>
              <a:ext uri="{FF2B5EF4-FFF2-40B4-BE49-F238E27FC236}">
                <a16:creationId xmlns:a16="http://schemas.microsoft.com/office/drawing/2014/main" id="{95E0C987-779C-9C23-BBB4-F884BAA50DDE}"/>
              </a:ext>
            </a:extLst>
          </p:cNvPr>
          <p:cNvCxnSpPr>
            <a:cxnSpLocks/>
            <a:endCxn id="12" idx="1"/>
          </p:cNvCxnSpPr>
          <p:nvPr/>
        </p:nvCxnSpPr>
        <p:spPr>
          <a:xfrm>
            <a:off x="4119937" y="3601935"/>
            <a:ext cx="14049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10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5FEBF8-56CF-5E25-A119-BD8A46C561F2}"/>
              </a:ext>
            </a:extLst>
          </p:cNvPr>
          <p:cNvSpPr>
            <a:spLocks noGrp="1"/>
          </p:cNvSpPr>
          <p:nvPr>
            <p:ph type="sldNum" sz="quarter" idx="12"/>
          </p:nvPr>
        </p:nvSpPr>
        <p:spPr/>
        <p:txBody>
          <a:bodyPr/>
          <a:lstStyle/>
          <a:p>
            <a:fld id="{D73EE620-6A7D-49ED-9892-2549EE96C797}" type="slidenum">
              <a:rPr lang="en-US" smtClean="0"/>
              <a:t>58</a:t>
            </a:fld>
            <a:endParaRPr lang="en-US"/>
          </a:p>
        </p:txBody>
      </p:sp>
      <p:sp>
        <p:nvSpPr>
          <p:cNvPr id="8" name="Title 7">
            <a:extLst>
              <a:ext uri="{FF2B5EF4-FFF2-40B4-BE49-F238E27FC236}">
                <a16:creationId xmlns:a16="http://schemas.microsoft.com/office/drawing/2014/main" id="{6529032C-F496-B089-1B4F-E9452A1958A2}"/>
              </a:ext>
            </a:extLst>
          </p:cNvPr>
          <p:cNvSpPr>
            <a:spLocks noGrp="1"/>
          </p:cNvSpPr>
          <p:nvPr>
            <p:ph type="title"/>
          </p:nvPr>
        </p:nvSpPr>
        <p:spPr>
          <a:xfrm>
            <a:off x="838200" y="860425"/>
            <a:ext cx="10515600" cy="701675"/>
          </a:xfrm>
        </p:spPr>
        <p:txBody>
          <a:bodyPr/>
          <a:lstStyle/>
          <a:p>
            <a:r>
              <a:rPr lang="en-US" dirty="0"/>
              <a:t>Conclusion</a:t>
            </a:r>
            <a:endParaRPr lang="en-PK" dirty="0"/>
          </a:p>
        </p:txBody>
      </p:sp>
      <p:sp>
        <p:nvSpPr>
          <p:cNvPr id="4" name="TextBox 3">
            <a:extLst>
              <a:ext uri="{FF2B5EF4-FFF2-40B4-BE49-F238E27FC236}">
                <a16:creationId xmlns:a16="http://schemas.microsoft.com/office/drawing/2014/main" id="{2BB0C7AB-8241-F13D-6E2F-F85128B2D196}"/>
              </a:ext>
            </a:extLst>
          </p:cNvPr>
          <p:cNvSpPr txBox="1"/>
          <p:nvPr/>
        </p:nvSpPr>
        <p:spPr>
          <a:xfrm>
            <a:off x="414392" y="3547012"/>
            <a:ext cx="5362575" cy="464871"/>
          </a:xfrm>
          <a:prstGeom prst="rect">
            <a:avLst/>
          </a:prstGeom>
          <a:noFill/>
        </p:spPr>
        <p:txBody>
          <a:bodyPr wrap="square">
            <a:spAutoFit/>
          </a:bodyPr>
          <a:lstStyle/>
          <a:p>
            <a:pPr marL="742950" lvl="1" indent="-285750">
              <a:lnSpc>
                <a:spcPct val="150000"/>
              </a:lnSpc>
              <a:buClr>
                <a:srgbClr val="C00000"/>
              </a:buClr>
              <a:buFont typeface="Arial" panose="020B0604020202020204" pitchFamily="34" charset="0"/>
              <a:buChar char="•"/>
            </a:pPr>
            <a:r>
              <a:rPr lang="en-US" dirty="0" err="1"/>
              <a:t>EpilepsyGAN</a:t>
            </a:r>
            <a:r>
              <a:rPr lang="en-US" dirty="0"/>
              <a:t> </a:t>
            </a:r>
            <a:r>
              <a:rPr lang="en-US" sz="1400" dirty="0"/>
              <a:t>(30%)     </a:t>
            </a:r>
          </a:p>
        </p:txBody>
      </p:sp>
      <p:sp>
        <p:nvSpPr>
          <p:cNvPr id="3" name="TextBox 2">
            <a:extLst>
              <a:ext uri="{FF2B5EF4-FFF2-40B4-BE49-F238E27FC236}">
                <a16:creationId xmlns:a16="http://schemas.microsoft.com/office/drawing/2014/main" id="{08137BD0-FA30-B257-F0C8-9B4103BC4961}"/>
              </a:ext>
            </a:extLst>
          </p:cNvPr>
          <p:cNvSpPr txBox="1"/>
          <p:nvPr/>
        </p:nvSpPr>
        <p:spPr>
          <a:xfrm>
            <a:off x="838199" y="1769022"/>
            <a:ext cx="10334625" cy="1295868"/>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b="0" i="0" dirty="0">
                <a:effectLst/>
              </a:rPr>
              <a:t>GAN-generated synthetic data did not </a:t>
            </a:r>
            <a:r>
              <a:rPr lang="en-US" dirty="0"/>
              <a:t>outperform</a:t>
            </a:r>
            <a:r>
              <a:rPr lang="en-US" b="0" i="0" dirty="0">
                <a:effectLst/>
              </a:rPr>
              <a:t> those of </a:t>
            </a:r>
            <a:r>
              <a:rPr lang="en-US" dirty="0"/>
              <a:t>the </a:t>
            </a:r>
            <a:r>
              <a:rPr lang="en-US" b="0" i="0" dirty="0">
                <a:effectLst/>
              </a:rPr>
              <a:t>standard techniques</a:t>
            </a:r>
          </a:p>
          <a:p>
            <a:pPr marL="285750" indent="-285750">
              <a:lnSpc>
                <a:spcPct val="150000"/>
              </a:lnSpc>
              <a:buClr>
                <a:srgbClr val="C00000"/>
              </a:buClr>
              <a:buFont typeface="Wingdings" panose="05000000000000000000" pitchFamily="2" charset="2"/>
              <a:buChar char="§"/>
            </a:pPr>
            <a:r>
              <a:rPr lang="en-US" dirty="0"/>
              <a:t>U</a:t>
            </a:r>
            <a:r>
              <a:rPr lang="en-US" b="0" i="0" dirty="0">
                <a:effectLst/>
              </a:rPr>
              <a:t>tilizing a small proportion of synthetic data from GANs improved results by achieving the same/higher Seizure Sensitivity with a  reduced False Alarm rate:</a:t>
            </a:r>
          </a:p>
        </p:txBody>
      </p:sp>
      <p:sp>
        <p:nvSpPr>
          <p:cNvPr id="5" name="TextBox 4">
            <a:extLst>
              <a:ext uri="{FF2B5EF4-FFF2-40B4-BE49-F238E27FC236}">
                <a16:creationId xmlns:a16="http://schemas.microsoft.com/office/drawing/2014/main" id="{4C9F4BCC-F8B6-AB25-132A-663E68291B12}"/>
              </a:ext>
            </a:extLst>
          </p:cNvPr>
          <p:cNvSpPr txBox="1"/>
          <p:nvPr/>
        </p:nvSpPr>
        <p:spPr>
          <a:xfrm>
            <a:off x="4480979" y="3523685"/>
            <a:ext cx="481728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330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a:t>
            </a:r>
            <a:r>
              <a:rPr lang="en-US" sz="1600" dirty="0"/>
              <a:t> </a:t>
            </a:r>
            <a:endParaRPr lang="en-PK" sz="1600" dirty="0"/>
          </a:p>
        </p:txBody>
      </p:sp>
      <p:cxnSp>
        <p:nvCxnSpPr>
          <p:cNvPr id="6" name="Straight Arrow Connector 5">
            <a:extLst>
              <a:ext uri="{FF2B5EF4-FFF2-40B4-BE49-F238E27FC236}">
                <a16:creationId xmlns:a16="http://schemas.microsoft.com/office/drawing/2014/main" id="{6250B9F6-74E1-30A0-3EA2-CFFA0B1A5882}"/>
              </a:ext>
            </a:extLst>
          </p:cNvPr>
          <p:cNvCxnSpPr>
            <a:cxnSpLocks/>
            <a:endCxn id="5" idx="1"/>
          </p:cNvCxnSpPr>
          <p:nvPr/>
        </p:nvCxnSpPr>
        <p:spPr>
          <a:xfrm>
            <a:off x="3010328" y="3816072"/>
            <a:ext cx="147065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EAF536B0-7487-422C-3D1A-D7089F731F52}"/>
              </a:ext>
            </a:extLst>
          </p:cNvPr>
          <p:cNvSpPr txBox="1"/>
          <p:nvPr/>
        </p:nvSpPr>
        <p:spPr>
          <a:xfrm>
            <a:off x="4480979" y="4683113"/>
            <a:ext cx="771102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Clr>
                <a:srgbClr val="C00000"/>
              </a:buClr>
              <a:buFont typeface="Wingdings" panose="05000000000000000000" pitchFamily="2" charset="2"/>
              <a:buChar char="Ø"/>
            </a:pPr>
            <a:r>
              <a:rPr lang="en-US" sz="1600" dirty="0"/>
              <a:t>FA/24h:   453 </a:t>
            </a:r>
            <a:r>
              <a:rPr lang="en-US" sz="1600" dirty="0">
                <a:sym typeface="Wingdings" panose="05000000000000000000" pitchFamily="2" charset="2"/>
              </a:rPr>
              <a:t> 414 </a:t>
            </a:r>
          </a:p>
          <a:p>
            <a:pPr marL="285750" indent="-285750">
              <a:buClr>
                <a:srgbClr val="C00000"/>
              </a:buClr>
              <a:buFont typeface="Wingdings" panose="05000000000000000000" pitchFamily="2" charset="2"/>
              <a:buChar char="Ø"/>
            </a:pPr>
            <a:r>
              <a:rPr lang="en-US" sz="1600" dirty="0">
                <a:sym typeface="Wingdings" panose="05000000000000000000" pitchFamily="2" charset="2"/>
              </a:rPr>
              <a:t>Seizure sensitivity: 80% (16 of 20 seizures detected)  85% (17 of 20 seizures detected)</a:t>
            </a:r>
            <a:r>
              <a:rPr lang="en-US" sz="1600" dirty="0"/>
              <a:t> </a:t>
            </a:r>
            <a:endParaRPr lang="en-PK" sz="1600" dirty="0"/>
          </a:p>
        </p:txBody>
      </p:sp>
      <p:cxnSp>
        <p:nvCxnSpPr>
          <p:cNvPr id="9" name="Straight Arrow Connector 8">
            <a:extLst>
              <a:ext uri="{FF2B5EF4-FFF2-40B4-BE49-F238E27FC236}">
                <a16:creationId xmlns:a16="http://schemas.microsoft.com/office/drawing/2014/main" id="{08091CFF-836B-E6CB-19DD-90DA149906E2}"/>
              </a:ext>
            </a:extLst>
          </p:cNvPr>
          <p:cNvCxnSpPr>
            <a:cxnSpLocks/>
            <a:endCxn id="7" idx="1"/>
          </p:cNvCxnSpPr>
          <p:nvPr/>
        </p:nvCxnSpPr>
        <p:spPr>
          <a:xfrm>
            <a:off x="3095680" y="4975500"/>
            <a:ext cx="138529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6FBBA0E-9819-E9FE-3E45-B3E79DC87116}"/>
              </a:ext>
            </a:extLst>
          </p:cNvPr>
          <p:cNvSpPr txBox="1"/>
          <p:nvPr/>
        </p:nvSpPr>
        <p:spPr>
          <a:xfrm>
            <a:off x="414392" y="4030935"/>
            <a:ext cx="5513905" cy="1111202"/>
          </a:xfrm>
          <a:prstGeom prst="rect">
            <a:avLst/>
          </a:prstGeom>
          <a:noFill/>
        </p:spPr>
        <p:txBody>
          <a:bodyPr wrap="square">
            <a:spAutoFit/>
          </a:bodyPr>
          <a:lstStyle/>
          <a:p>
            <a:pPr lvl="1">
              <a:lnSpc>
                <a:spcPct val="150000"/>
              </a:lnSpc>
              <a:buClr>
                <a:srgbClr val="C00000"/>
              </a:buClr>
            </a:pPr>
            <a:r>
              <a:rPr lang="en-US" sz="1400" dirty="0"/>
              <a:t> </a:t>
            </a:r>
          </a:p>
          <a:p>
            <a:pPr lvl="1">
              <a:lnSpc>
                <a:spcPct val="150000"/>
              </a:lnSpc>
              <a:buClr>
                <a:srgbClr val="C00000"/>
              </a:buClr>
            </a:pPr>
            <a:endParaRPr lang="en-US" sz="1400" dirty="0"/>
          </a:p>
          <a:p>
            <a:pPr marL="742950" lvl="1" indent="-285750">
              <a:lnSpc>
                <a:spcPct val="150000"/>
              </a:lnSpc>
              <a:buClr>
                <a:srgbClr val="C00000"/>
              </a:buClr>
              <a:buFont typeface="Arial" panose="020B0604020202020204" pitchFamily="34" charset="0"/>
              <a:buChar char="•"/>
            </a:pPr>
            <a:r>
              <a:rPr lang="en-US" dirty="0"/>
              <a:t> TTS-GAN MSE </a:t>
            </a:r>
            <a:r>
              <a:rPr lang="en-US" sz="1400" dirty="0"/>
              <a:t>(10%)</a:t>
            </a:r>
          </a:p>
        </p:txBody>
      </p:sp>
    </p:spTree>
    <p:extLst>
      <p:ext uri="{BB962C8B-B14F-4D97-AF65-F5344CB8AC3E}">
        <p14:creationId xmlns:p14="http://schemas.microsoft.com/office/powerpoint/2010/main" val="8881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anim calcmode="lin" valueType="num">
                                      <p:cBhvr>
                                        <p:cTn id="33" dur="750" fill="hold"/>
                                        <p:tgtEl>
                                          <p:spTgt spid="12"/>
                                        </p:tgtEl>
                                        <p:attrNameLst>
                                          <p:attrName>ppt_x</p:attrName>
                                        </p:attrNameLst>
                                      </p:cBhvr>
                                      <p:tavLst>
                                        <p:tav tm="0">
                                          <p:val>
                                            <p:strVal val="#ppt_x"/>
                                          </p:val>
                                        </p:tav>
                                        <p:tav tm="100000">
                                          <p:val>
                                            <p:strVal val="#ppt_x"/>
                                          </p:val>
                                        </p:tav>
                                      </p:tavLst>
                                    </p:anim>
                                    <p:anim calcmode="lin" valueType="num">
                                      <p:cBhvr>
                                        <p:cTn id="3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22" presetClass="entr" presetSubtype="8"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P spid="5" grpId="0" animBg="1"/>
      <p:bldP spid="7"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13C7F-F729-0D0B-62B0-1BF380C5199F}"/>
              </a:ext>
            </a:extLst>
          </p:cNvPr>
          <p:cNvSpPr>
            <a:spLocks noGrp="1"/>
          </p:cNvSpPr>
          <p:nvPr>
            <p:ph type="sldNum" sz="quarter" idx="12"/>
          </p:nvPr>
        </p:nvSpPr>
        <p:spPr/>
        <p:txBody>
          <a:bodyPr/>
          <a:lstStyle/>
          <a:p>
            <a:fld id="{D73EE620-6A7D-49ED-9892-2549EE96C797}" type="slidenum">
              <a:rPr lang="en-US" smtClean="0"/>
              <a:t>59</a:t>
            </a:fld>
            <a:endParaRPr lang="en-US"/>
          </a:p>
        </p:txBody>
      </p:sp>
      <p:sp>
        <p:nvSpPr>
          <p:cNvPr id="6" name="Title 7">
            <a:extLst>
              <a:ext uri="{FF2B5EF4-FFF2-40B4-BE49-F238E27FC236}">
                <a16:creationId xmlns:a16="http://schemas.microsoft.com/office/drawing/2014/main" id="{FB12D91C-BB08-D90C-ABD2-ED4C7355A5E1}"/>
              </a:ext>
            </a:extLst>
          </p:cNvPr>
          <p:cNvSpPr>
            <a:spLocks noGrp="1"/>
          </p:cNvSpPr>
          <p:nvPr>
            <p:ph type="title"/>
          </p:nvPr>
        </p:nvSpPr>
        <p:spPr>
          <a:xfrm>
            <a:off x="838200" y="860425"/>
            <a:ext cx="10515600" cy="701675"/>
          </a:xfrm>
        </p:spPr>
        <p:txBody>
          <a:bodyPr/>
          <a:lstStyle/>
          <a:p>
            <a:r>
              <a:rPr lang="en-US" dirty="0"/>
              <a:t>Additional findings</a:t>
            </a:r>
            <a:endParaRPr lang="en-PK" dirty="0"/>
          </a:p>
        </p:txBody>
      </p:sp>
      <p:sp>
        <p:nvSpPr>
          <p:cNvPr id="2" name="TextBox 1">
            <a:extLst>
              <a:ext uri="{FF2B5EF4-FFF2-40B4-BE49-F238E27FC236}">
                <a16:creationId xmlns:a16="http://schemas.microsoft.com/office/drawing/2014/main" id="{CBDA831A-E86C-885B-67A6-1E3AC12E146D}"/>
              </a:ext>
            </a:extLst>
          </p:cNvPr>
          <p:cNvSpPr txBox="1"/>
          <p:nvPr/>
        </p:nvSpPr>
        <p:spPr>
          <a:xfrm>
            <a:off x="838199" y="1769022"/>
            <a:ext cx="10334625" cy="3373359"/>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
            </a:pPr>
            <a:r>
              <a:rPr lang="en-US" dirty="0">
                <a:latin typeface="SFRM1095"/>
              </a:rPr>
              <a:t>In the five-feature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did not improve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In the three-feature case: Hyperparameter tuning with Random Search and Hyperband </a:t>
            </a:r>
          </a:p>
          <a:p>
            <a:pPr lvl="1">
              <a:lnSpc>
                <a:spcPct val="150000"/>
              </a:lnSpc>
              <a:buClr>
                <a:srgbClr val="C00000"/>
              </a:buClr>
            </a:pPr>
            <a:r>
              <a:rPr lang="en-US" dirty="0">
                <a:latin typeface="SFRM1095"/>
                <a:sym typeface="Wingdings" panose="05000000000000000000" pitchFamily="2" charset="2"/>
              </a:rPr>
              <a:t> increased Seizure sensitivity, increased the False alarm rate</a:t>
            </a:r>
            <a:r>
              <a:rPr lang="en-US" dirty="0">
                <a:latin typeface="SFRM1095"/>
              </a:rPr>
              <a:t> </a:t>
            </a:r>
          </a:p>
          <a:p>
            <a:pPr marL="285750" indent="-285750">
              <a:lnSpc>
                <a:spcPct val="150000"/>
              </a:lnSpc>
              <a:buClr>
                <a:srgbClr val="C00000"/>
              </a:buClr>
              <a:buFont typeface="Wingdings" panose="05000000000000000000" pitchFamily="2" charset="2"/>
              <a:buChar char="§"/>
            </a:pPr>
            <a:r>
              <a:rPr lang="en-US" dirty="0">
                <a:latin typeface="SFRM1095"/>
              </a:rPr>
              <a:t>Best-performing - Random Search in a three-feature case</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80%  </a:t>
            </a:r>
          </a:p>
          <a:p>
            <a:pPr marL="742950" lvl="1" indent="-285750">
              <a:lnSpc>
                <a:spcPct val="150000"/>
              </a:lnSpc>
              <a:buClr>
                <a:srgbClr val="C00000"/>
              </a:buClr>
              <a:buFont typeface="Arial" panose="020B0604020202020204" pitchFamily="34" charset="0"/>
              <a:buChar char="•"/>
            </a:pPr>
            <a:r>
              <a:rPr lang="en-US" dirty="0">
                <a:latin typeface="SFRM1095"/>
                <a:sym typeface="Wingdings" panose="05000000000000000000" pitchFamily="2" charset="2"/>
              </a:rPr>
              <a:t> 453</a:t>
            </a:r>
          </a:p>
          <a:p>
            <a:pPr marL="285750" indent="-285750">
              <a:lnSpc>
                <a:spcPct val="150000"/>
              </a:lnSpc>
              <a:buClr>
                <a:srgbClr val="C00000"/>
              </a:buClr>
              <a:buFont typeface="Wingdings" panose="05000000000000000000" pitchFamily="2" charset="2"/>
              <a:buChar char="§"/>
            </a:pPr>
            <a:r>
              <a:rPr lang="en-US" dirty="0">
                <a:latin typeface="SFRM1095"/>
              </a:rPr>
              <a:t>Undersampling with different class ratio results in very low seizure detection</a:t>
            </a:r>
          </a:p>
        </p:txBody>
      </p:sp>
      <p:sp>
        <p:nvSpPr>
          <p:cNvPr id="3" name="TextBox 2">
            <a:extLst>
              <a:ext uri="{FF2B5EF4-FFF2-40B4-BE49-F238E27FC236}">
                <a16:creationId xmlns:a16="http://schemas.microsoft.com/office/drawing/2014/main" id="{16E6B038-B3A5-658C-6913-36A77114F942}"/>
              </a:ext>
            </a:extLst>
          </p:cNvPr>
          <p:cNvSpPr txBox="1"/>
          <p:nvPr/>
        </p:nvSpPr>
        <p:spPr>
          <a:xfrm>
            <a:off x="2150286" y="3912011"/>
            <a:ext cx="2721935" cy="369332"/>
          </a:xfrm>
          <a:prstGeom prst="rect">
            <a:avLst/>
          </a:prstGeom>
          <a:noFill/>
        </p:spPr>
        <p:txBody>
          <a:bodyPr wrap="square" rtlCol="0">
            <a:spAutoFit/>
          </a:bodyPr>
          <a:lstStyle/>
          <a:p>
            <a:r>
              <a:rPr lang="en-US" dirty="0">
                <a:solidFill>
                  <a:srgbClr val="C00000"/>
                </a:solidFill>
                <a:latin typeface="SFRM1095"/>
                <a:sym typeface="Wingdings" panose="05000000000000000000" pitchFamily="2" charset="2"/>
              </a:rPr>
              <a:t>  </a:t>
            </a:r>
            <a:r>
              <a:rPr lang="en-US" dirty="0">
                <a:latin typeface="SFRM1095"/>
                <a:sym typeface="Wingdings" panose="05000000000000000000" pitchFamily="2" charset="2"/>
              </a:rPr>
              <a:t>95% seizure sensitivity</a:t>
            </a:r>
          </a:p>
        </p:txBody>
      </p:sp>
      <p:sp>
        <p:nvSpPr>
          <p:cNvPr id="8" name="TextBox 7">
            <a:extLst>
              <a:ext uri="{FF2B5EF4-FFF2-40B4-BE49-F238E27FC236}">
                <a16:creationId xmlns:a16="http://schemas.microsoft.com/office/drawing/2014/main" id="{25FE3E32-933F-A829-9508-E8986B74C740}"/>
              </a:ext>
            </a:extLst>
          </p:cNvPr>
          <p:cNvSpPr txBox="1"/>
          <p:nvPr/>
        </p:nvSpPr>
        <p:spPr>
          <a:xfrm>
            <a:off x="2150286" y="4342530"/>
            <a:ext cx="6097772" cy="369332"/>
          </a:xfrm>
          <a:prstGeom prst="rect">
            <a:avLst/>
          </a:prstGeom>
          <a:noFill/>
        </p:spPr>
        <p:txBody>
          <a:bodyPr wrap="square">
            <a:spAutoFit/>
          </a:bodyPr>
          <a:lstStyle/>
          <a:p>
            <a:r>
              <a:rPr lang="en-US" dirty="0">
                <a:solidFill>
                  <a:srgbClr val="C00000"/>
                </a:solidFill>
                <a:latin typeface="SFRM1095"/>
                <a:sym typeface="Wingdings" panose="05000000000000000000" pitchFamily="2" charset="2"/>
              </a:rPr>
              <a:t></a:t>
            </a:r>
            <a:r>
              <a:rPr lang="en-US" dirty="0">
                <a:latin typeface="SFRM1095"/>
                <a:sym typeface="Wingdings" panose="05000000000000000000" pitchFamily="2" charset="2"/>
              </a:rPr>
              <a:t>  575 FA/24h</a:t>
            </a:r>
            <a:endParaRPr lang="en-US" dirty="0"/>
          </a:p>
        </p:txBody>
      </p:sp>
    </p:spTree>
    <p:extLst>
      <p:ext uri="{BB962C8B-B14F-4D97-AF65-F5344CB8AC3E}">
        <p14:creationId xmlns:p14="http://schemas.microsoft.com/office/powerpoint/2010/main" val="429466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down)">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fade">
                                      <p:cBhvr>
                                        <p:cTn id="38" dur="750"/>
                                        <p:tgtEl>
                                          <p:spTgt spid="2">
                                            <p:txEl>
                                              <p:pRg st="6" end="6"/>
                                            </p:txEl>
                                          </p:spTgt>
                                        </p:tgtEl>
                                      </p:cBhvr>
                                    </p:animEffect>
                                    <p:anim calcmode="lin" valueType="num">
                                      <p:cBhvr>
                                        <p:cTn id="39" dur="75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0" dur="75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75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barn(inVertical)">
                                      <p:cBhvr>
                                        <p:cTn id="5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107B68-38FF-AECC-0A5E-F5CC0AACBFAA}"/>
              </a:ext>
            </a:extLst>
          </p:cNvPr>
          <p:cNvSpPr>
            <a:spLocks noGrp="1"/>
          </p:cNvSpPr>
          <p:nvPr>
            <p:ph type="sldNum" sz="quarter" idx="12"/>
          </p:nvPr>
        </p:nvSpPr>
        <p:spPr/>
        <p:txBody>
          <a:bodyPr/>
          <a:lstStyle/>
          <a:p>
            <a:fld id="{DD1E569C-6996-4655-AE61-0CBDD2FB8DB6}" type="slidenum">
              <a:rPr lang="en-PK" smtClean="0"/>
              <a:t>6</a:t>
            </a:fld>
            <a:endParaRPr lang="en-PK"/>
          </a:p>
        </p:txBody>
      </p:sp>
      <p:sp>
        <p:nvSpPr>
          <p:cNvPr id="5" name="TextBox 4">
            <a:extLst>
              <a:ext uri="{FF2B5EF4-FFF2-40B4-BE49-F238E27FC236}">
                <a16:creationId xmlns:a16="http://schemas.microsoft.com/office/drawing/2014/main" id="{6C27B486-FE3A-25FF-A54E-8280A1AAE4AC}"/>
              </a:ext>
            </a:extLst>
          </p:cNvPr>
          <p:cNvSpPr txBox="1"/>
          <p:nvPr/>
        </p:nvSpPr>
        <p:spPr>
          <a:xfrm>
            <a:off x="933450" y="1632576"/>
            <a:ext cx="9486900" cy="880369"/>
          </a:xfrm>
          <a:prstGeom prst="rect">
            <a:avLst/>
          </a:prstGeom>
          <a:noFill/>
        </p:spPr>
        <p:txBody>
          <a:bodyPr wrap="square" rtlCol="0">
            <a:spAutoFit/>
          </a:bodyPr>
          <a:lstStyle/>
          <a:p>
            <a:pPr marL="285750" indent="-285750">
              <a:lnSpc>
                <a:spcPct val="150000"/>
              </a:lnSpc>
              <a:buClr>
                <a:srgbClr val="C00000"/>
              </a:buClr>
              <a:buSzPct val="100000"/>
              <a:buFont typeface="Wingdings" panose="05000000000000000000" pitchFamily="2" charset="2"/>
              <a:buChar char="§"/>
            </a:pPr>
            <a:r>
              <a:rPr lang="en-US" dirty="0"/>
              <a:t>Data Augmentation</a:t>
            </a:r>
          </a:p>
          <a:p>
            <a:pPr marL="742950" lvl="1" indent="-285750">
              <a:lnSpc>
                <a:spcPct val="150000"/>
              </a:lnSpc>
              <a:buClr>
                <a:srgbClr val="C00000"/>
              </a:buClr>
              <a:buSzPct val="100000"/>
              <a:buFont typeface="Wingdings" panose="05000000000000000000" pitchFamily="2" charset="2"/>
              <a:buChar char="§"/>
            </a:pPr>
            <a:r>
              <a:rPr lang="en-US" dirty="0"/>
              <a:t>Increase the amount of available data for MOND – Generate synthetic seizures</a:t>
            </a:r>
          </a:p>
        </p:txBody>
      </p:sp>
      <p:sp>
        <p:nvSpPr>
          <p:cNvPr id="6" name="Title 7">
            <a:extLst>
              <a:ext uri="{FF2B5EF4-FFF2-40B4-BE49-F238E27FC236}">
                <a16:creationId xmlns:a16="http://schemas.microsoft.com/office/drawing/2014/main" id="{7FC08F15-532C-D0ED-136E-A71A684C05CA}"/>
              </a:ext>
            </a:extLst>
          </p:cNvPr>
          <p:cNvSpPr>
            <a:spLocks noGrp="1"/>
          </p:cNvSpPr>
          <p:nvPr>
            <p:ph type="title"/>
          </p:nvPr>
        </p:nvSpPr>
        <p:spPr>
          <a:xfrm>
            <a:off x="933450" y="498274"/>
            <a:ext cx="10515600" cy="701675"/>
          </a:xfrm>
        </p:spPr>
        <p:txBody>
          <a:bodyPr/>
          <a:lstStyle/>
          <a:p>
            <a:r>
              <a:rPr lang="en-US" dirty="0"/>
              <a:t>Objective</a:t>
            </a:r>
            <a:endParaRPr lang="en-PK" dirty="0"/>
          </a:p>
        </p:txBody>
      </p:sp>
      <p:sp>
        <p:nvSpPr>
          <p:cNvPr id="7" name="Rectangle 6">
            <a:extLst>
              <a:ext uri="{FF2B5EF4-FFF2-40B4-BE49-F238E27FC236}">
                <a16:creationId xmlns:a16="http://schemas.microsoft.com/office/drawing/2014/main" id="{B1A9A0FA-978B-0AB5-ACC5-92854C24932F}"/>
              </a:ext>
            </a:extLst>
          </p:cNvPr>
          <p:cNvSpPr/>
          <p:nvPr/>
        </p:nvSpPr>
        <p:spPr>
          <a:xfrm>
            <a:off x="2449929" y="4987101"/>
            <a:ext cx="1647825" cy="495300"/>
          </a:xfrm>
          <a:prstGeom prst="rect">
            <a:avLst/>
          </a:prstGeom>
          <a:solidFill>
            <a:srgbClr val="00B050"/>
          </a:solidFill>
          <a:ln w="635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t>Seizure sensitivity</a:t>
            </a:r>
            <a:endParaRPr lang="en-PK" sz="1600" dirty="0"/>
          </a:p>
        </p:txBody>
      </p:sp>
      <p:sp>
        <p:nvSpPr>
          <p:cNvPr id="8" name="Rectangle 7">
            <a:extLst>
              <a:ext uri="{FF2B5EF4-FFF2-40B4-BE49-F238E27FC236}">
                <a16:creationId xmlns:a16="http://schemas.microsoft.com/office/drawing/2014/main" id="{54F41351-9A41-77A7-D7F5-18EFFD58600F}"/>
              </a:ext>
            </a:extLst>
          </p:cNvPr>
          <p:cNvSpPr/>
          <p:nvPr/>
        </p:nvSpPr>
        <p:spPr>
          <a:xfrm>
            <a:off x="5112319" y="4977774"/>
            <a:ext cx="1647824" cy="495300"/>
          </a:xfrm>
          <a:prstGeom prst="rect">
            <a:avLst/>
          </a:prstGeom>
          <a:solidFill>
            <a:srgbClr val="DE6763"/>
          </a:solidFill>
          <a:ln w="63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False Alarm Rate</a:t>
            </a:r>
            <a:endParaRPr lang="en-PK" sz="1600" dirty="0"/>
          </a:p>
        </p:txBody>
      </p:sp>
      <p:sp>
        <p:nvSpPr>
          <p:cNvPr id="9" name="Arrow: Down 8">
            <a:extLst>
              <a:ext uri="{FF2B5EF4-FFF2-40B4-BE49-F238E27FC236}">
                <a16:creationId xmlns:a16="http://schemas.microsoft.com/office/drawing/2014/main" id="{0A0F8811-CEC3-1032-92D3-00403966436A}"/>
              </a:ext>
            </a:extLst>
          </p:cNvPr>
          <p:cNvSpPr/>
          <p:nvPr/>
        </p:nvSpPr>
        <p:spPr>
          <a:xfrm>
            <a:off x="6831581" y="4987101"/>
            <a:ext cx="180975" cy="495300"/>
          </a:xfrm>
          <a:prstGeom prst="downArrow">
            <a:avLst>
              <a:gd name="adj1" fmla="val 25438"/>
              <a:gd name="adj2" fmla="val 760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FF0000"/>
              </a:solidFill>
            </a:endParaRPr>
          </a:p>
        </p:txBody>
      </p:sp>
      <p:sp>
        <p:nvSpPr>
          <p:cNvPr id="11" name="Arrow: Down 10">
            <a:extLst>
              <a:ext uri="{FF2B5EF4-FFF2-40B4-BE49-F238E27FC236}">
                <a16:creationId xmlns:a16="http://schemas.microsoft.com/office/drawing/2014/main" id="{D4F9D7BC-0687-81C6-044C-67743AED5872}"/>
              </a:ext>
            </a:extLst>
          </p:cNvPr>
          <p:cNvSpPr/>
          <p:nvPr/>
        </p:nvSpPr>
        <p:spPr>
          <a:xfrm rot="10800000">
            <a:off x="4193406" y="4987101"/>
            <a:ext cx="180975" cy="495300"/>
          </a:xfrm>
          <a:prstGeom prst="downArrow">
            <a:avLst>
              <a:gd name="adj1" fmla="val 25438"/>
              <a:gd name="adj2" fmla="val 76023"/>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solidFill>
                <a:srgbClr val="003A1A"/>
              </a:solidFill>
            </a:endParaRPr>
          </a:p>
        </p:txBody>
      </p:sp>
      <p:sp>
        <p:nvSpPr>
          <p:cNvPr id="19" name="Rectangle: Rounded Corners 18">
            <a:extLst>
              <a:ext uri="{FF2B5EF4-FFF2-40B4-BE49-F238E27FC236}">
                <a16:creationId xmlns:a16="http://schemas.microsoft.com/office/drawing/2014/main" id="{EA523F26-0F6C-BCB8-189A-9B6002D9C133}"/>
              </a:ext>
            </a:extLst>
          </p:cNvPr>
          <p:cNvSpPr/>
          <p:nvPr/>
        </p:nvSpPr>
        <p:spPr>
          <a:xfrm>
            <a:off x="1839272" y="2821665"/>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Standard Time Series Augmentation</a:t>
            </a:r>
            <a:endParaRPr lang="en-PK" dirty="0"/>
          </a:p>
        </p:txBody>
      </p:sp>
      <p:sp>
        <p:nvSpPr>
          <p:cNvPr id="20" name="Rectangle: Rounded Corners 19">
            <a:extLst>
              <a:ext uri="{FF2B5EF4-FFF2-40B4-BE49-F238E27FC236}">
                <a16:creationId xmlns:a16="http://schemas.microsoft.com/office/drawing/2014/main" id="{075ECFAD-B4A2-7CB7-8E95-201C1DC302A8}"/>
              </a:ext>
            </a:extLst>
          </p:cNvPr>
          <p:cNvSpPr/>
          <p:nvPr/>
        </p:nvSpPr>
        <p:spPr>
          <a:xfrm>
            <a:off x="5539485" y="2822873"/>
            <a:ext cx="2869140" cy="7178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Generative Adversarial Networks</a:t>
            </a:r>
            <a:endParaRPr lang="en-PK" dirty="0"/>
          </a:p>
        </p:txBody>
      </p:sp>
      <p:sp>
        <p:nvSpPr>
          <p:cNvPr id="22" name="TextBox 21">
            <a:extLst>
              <a:ext uri="{FF2B5EF4-FFF2-40B4-BE49-F238E27FC236}">
                <a16:creationId xmlns:a16="http://schemas.microsoft.com/office/drawing/2014/main" id="{357BD7A1-DA73-BDDF-2DFA-FB1662640815}"/>
              </a:ext>
            </a:extLst>
          </p:cNvPr>
          <p:cNvSpPr txBox="1"/>
          <p:nvPr/>
        </p:nvSpPr>
        <p:spPr>
          <a:xfrm>
            <a:off x="933450" y="3857575"/>
            <a:ext cx="8393430" cy="880369"/>
          </a:xfrm>
          <a:prstGeom prst="rect">
            <a:avLst/>
          </a:prstGeom>
          <a:noFill/>
        </p:spPr>
        <p:txBody>
          <a:bodyPr wrap="square">
            <a:spAutoFit/>
          </a:bodyPr>
          <a:lstStyle/>
          <a:p>
            <a:pPr marL="742950" lvl="1" indent="-285750">
              <a:lnSpc>
                <a:spcPct val="150000"/>
              </a:lnSpc>
              <a:buClr>
                <a:srgbClr val="C00000"/>
              </a:buClr>
              <a:buSzPct val="100000"/>
              <a:buFont typeface="Wingdings" panose="05000000000000000000" pitchFamily="2" charset="2"/>
              <a:buChar char="§"/>
            </a:pPr>
            <a:r>
              <a:rPr lang="en-US" dirty="0"/>
              <a:t>Improve the performance of available seizure detection system</a:t>
            </a:r>
          </a:p>
          <a:p>
            <a:pPr marL="1200150" lvl="2" indent="-285750">
              <a:lnSpc>
                <a:spcPct val="150000"/>
              </a:lnSpc>
              <a:buClr>
                <a:srgbClr val="C00000"/>
              </a:buClr>
              <a:buSzPct val="100000"/>
              <a:buFont typeface="Arial" panose="020B0604020202020204" pitchFamily="34" charset="0"/>
              <a:buChar char="•"/>
            </a:pPr>
            <a:r>
              <a:rPr lang="en-US" dirty="0"/>
              <a:t>Motoric seizure detection</a:t>
            </a:r>
          </a:p>
        </p:txBody>
      </p:sp>
    </p:spTree>
    <p:custDataLst>
      <p:tags r:id="rId1"/>
    </p:custDataLst>
    <p:extLst>
      <p:ext uri="{BB962C8B-B14F-4D97-AF65-F5344CB8AC3E}">
        <p14:creationId xmlns:p14="http://schemas.microsoft.com/office/powerpoint/2010/main" val="11841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par>
                                <p:cTn id="34" presetID="22" presetClass="entr" presetSubtype="4" fill="hold" grpId="0"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anim calcmode="lin" valueType="num">
                                      <p:cBhvr>
                                        <p:cTn id="42" dur="500" fill="hold"/>
                                        <p:tgtEl>
                                          <p:spTgt spid="8"/>
                                        </p:tgtEl>
                                        <p:attrNameLst>
                                          <p:attrName>ppt_x</p:attrName>
                                        </p:attrNameLst>
                                      </p:cBhvr>
                                      <p:tavLst>
                                        <p:tav tm="0">
                                          <p:val>
                                            <p:strVal val="#ppt_x"/>
                                          </p:val>
                                        </p:tav>
                                        <p:tav tm="100000">
                                          <p:val>
                                            <p:strVal val="#ppt_x"/>
                                          </p:val>
                                        </p:tav>
                                      </p:tavLst>
                                    </p:anim>
                                    <p:anim calcmode="lin" valueType="num">
                                      <p:cBhvr>
                                        <p:cTn id="43" dur="500" fill="hold"/>
                                        <p:tgtEl>
                                          <p:spTgt spid="8"/>
                                        </p:tgtEl>
                                        <p:attrNameLst>
                                          <p:attrName>ppt_y</p:attrName>
                                        </p:attrNameLst>
                                      </p:cBhvr>
                                      <p:tavLst>
                                        <p:tav tm="0">
                                          <p:val>
                                            <p:strVal val="#ppt_y+.1"/>
                                          </p:val>
                                        </p:tav>
                                        <p:tav tm="100000">
                                          <p:val>
                                            <p:strVal val="#ppt_y"/>
                                          </p:val>
                                        </p:tav>
                                      </p:tavLst>
                                    </p:anim>
                                  </p:childTnLst>
                                </p:cTn>
                              </p:par>
                              <p:par>
                                <p:cTn id="44" presetID="22" presetClass="entr" presetSubtype="1" fill="hold" grpId="0" nodeType="with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animBg="1"/>
      <p:bldP spid="19" grpId="0" animBg="1"/>
      <p:bldP spid="20" grpId="0" animBg="1"/>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93C4CFB-6C39-EC4E-031D-ECC8A145B2BB}"/>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60</a:t>
            </a:fld>
            <a:endParaRPr lang="en-US" sz="1600" dirty="0"/>
          </a:p>
        </p:txBody>
      </p:sp>
      <p:sp>
        <p:nvSpPr>
          <p:cNvPr id="9" name="Content Placeholder 2">
            <a:extLst>
              <a:ext uri="{FF2B5EF4-FFF2-40B4-BE49-F238E27FC236}">
                <a16:creationId xmlns:a16="http://schemas.microsoft.com/office/drawing/2014/main" id="{6E1CEC81-4C03-93FA-DAAA-9642776E1822}"/>
              </a:ext>
            </a:extLst>
          </p:cNvPr>
          <p:cNvSpPr>
            <a:spLocks noGrp="1"/>
          </p:cNvSpPr>
          <p:nvPr>
            <p:ph idx="1"/>
          </p:nvPr>
        </p:nvSpPr>
        <p:spPr>
          <a:xfrm>
            <a:off x="838199" y="1900069"/>
            <a:ext cx="10515600" cy="4351338"/>
          </a:xfrm>
        </p:spPr>
        <p:txBody>
          <a:bodyPr>
            <a:normAutofit fontScale="92500"/>
          </a:bodyPr>
          <a:lstStyle/>
          <a:p>
            <a:pPr algn="l">
              <a:lnSpc>
                <a:spcPct val="150000"/>
              </a:lnSpc>
              <a:buClr>
                <a:srgbClr val="C00000"/>
              </a:buClr>
              <a:buFont typeface="Wingdings" panose="05000000000000000000" pitchFamily="2" charset="2"/>
              <a:buChar char="§"/>
            </a:pPr>
            <a:r>
              <a:rPr lang="en-US" sz="1800" dirty="0"/>
              <a:t>Limited data, time and computational recourses to explore GANs to the full extent</a:t>
            </a:r>
          </a:p>
          <a:p>
            <a:pPr lvl="1">
              <a:lnSpc>
                <a:spcPct val="150000"/>
              </a:lnSpc>
              <a:buClr>
                <a:srgbClr val="C00000"/>
              </a:buClr>
            </a:pPr>
            <a:r>
              <a:rPr lang="en-US" sz="1800" dirty="0"/>
              <a:t>Large number of hyperparameters &amp; Hyperparameter tuning needs a very long training time  </a:t>
            </a:r>
          </a:p>
          <a:p>
            <a:pPr lvl="1">
              <a:lnSpc>
                <a:spcPct val="150000"/>
              </a:lnSpc>
              <a:buClr>
                <a:srgbClr val="C00000"/>
              </a:buClr>
            </a:pPr>
            <a:r>
              <a:rPr lang="en-US" sz="1800" dirty="0"/>
              <a:t>GANs training requires more real seizure data </a:t>
            </a:r>
          </a:p>
          <a:p>
            <a:pPr marL="457200" lvl="1" indent="0">
              <a:lnSpc>
                <a:spcPct val="150000"/>
              </a:lnSpc>
              <a:buNone/>
            </a:pPr>
            <a:endParaRPr lang="en-US" sz="1800" dirty="0"/>
          </a:p>
          <a:p>
            <a:pPr>
              <a:lnSpc>
                <a:spcPct val="150000"/>
              </a:lnSpc>
              <a:buClr>
                <a:srgbClr val="C00000"/>
              </a:buClr>
              <a:buFont typeface="Wingdings" panose="05000000000000000000" pitchFamily="2" charset="2"/>
              <a:buChar char="§"/>
            </a:pPr>
            <a:r>
              <a:rPr lang="en-US" sz="1800" dirty="0"/>
              <a:t>Different sampling frequencies of the acc data, heart rate and temperature</a:t>
            </a:r>
          </a:p>
          <a:p>
            <a:pPr lvl="1">
              <a:lnSpc>
                <a:spcPct val="150000"/>
              </a:lnSpc>
              <a:buClr>
                <a:srgbClr val="C00000"/>
              </a:buClr>
            </a:pPr>
            <a:r>
              <a:rPr lang="en-US" sz="1800" dirty="0"/>
              <a:t>Adapting GAN architecture to multiple inputs with different frequencies</a:t>
            </a:r>
          </a:p>
          <a:p>
            <a:pPr lvl="1">
              <a:lnSpc>
                <a:spcPct val="150000"/>
              </a:lnSpc>
              <a:buClr>
                <a:srgbClr val="C00000"/>
              </a:buClr>
            </a:pPr>
            <a:r>
              <a:rPr lang="en-US" sz="1800" dirty="0"/>
              <a:t>Applying some Standard Augmentation techniques  results in unrealistic values for heart rate &amp; temperature </a:t>
            </a:r>
          </a:p>
          <a:p>
            <a:pPr lvl="1">
              <a:lnSpc>
                <a:spcPct val="150000"/>
              </a:lnSpc>
            </a:pPr>
            <a:endParaRPr lang="en-US" sz="1800" dirty="0"/>
          </a:p>
          <a:p>
            <a:pPr>
              <a:lnSpc>
                <a:spcPct val="150000"/>
              </a:lnSpc>
              <a:buClr>
                <a:srgbClr val="C00000"/>
              </a:buClr>
              <a:buFont typeface="Wingdings" panose="05000000000000000000" pitchFamily="2" charset="2"/>
              <a:buChar char="§"/>
            </a:pPr>
            <a:r>
              <a:rPr lang="en-US" sz="1800" dirty="0"/>
              <a:t>Lack of research regarding similarity metrics to evaluate time series data </a:t>
            </a:r>
          </a:p>
          <a:p>
            <a:pPr marL="457200" lvl="1" indent="0">
              <a:buNone/>
            </a:pPr>
            <a:endParaRPr lang="en-US" sz="1800" dirty="0"/>
          </a:p>
        </p:txBody>
      </p:sp>
      <p:sp>
        <p:nvSpPr>
          <p:cNvPr id="10" name="Title 7">
            <a:extLst>
              <a:ext uri="{FF2B5EF4-FFF2-40B4-BE49-F238E27FC236}">
                <a16:creationId xmlns:a16="http://schemas.microsoft.com/office/drawing/2014/main" id="{FF6EFE21-F52F-D943-759D-20DB38669B0A}"/>
              </a:ext>
            </a:extLst>
          </p:cNvPr>
          <p:cNvSpPr txBox="1">
            <a:spLocks/>
          </p:cNvSpPr>
          <p:nvPr/>
        </p:nvSpPr>
        <p:spPr>
          <a:xfrm>
            <a:off x="838200" y="860425"/>
            <a:ext cx="10515600" cy="701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Limitations &amp; Challenges</a:t>
            </a:r>
            <a:endParaRPr lang="en-PK" dirty="0"/>
          </a:p>
        </p:txBody>
      </p:sp>
    </p:spTree>
    <p:extLst>
      <p:ext uri="{BB962C8B-B14F-4D97-AF65-F5344CB8AC3E}">
        <p14:creationId xmlns:p14="http://schemas.microsoft.com/office/powerpoint/2010/main" val="6563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wipe(down)">
                                      <p:cBhvr>
                                        <p:cTn id="14" dur="1000"/>
                                        <p:tgtEl>
                                          <p:spTgt spid="9">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1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barn(inVertical)">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1000"/>
                                        <p:tgtEl>
                                          <p:spTgt spid="9">
                                            <p:txEl>
                                              <p:pRg st="5" end="5"/>
                                            </p:txEl>
                                          </p:spTgt>
                                        </p:tgtEl>
                                      </p:cBhvr>
                                    </p:animEffect>
                                    <p:anim calcmode="lin" valueType="num">
                                      <p:cBhvr>
                                        <p:cTn id="2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1000"/>
                                        <p:tgtEl>
                                          <p:spTgt spid="9">
                                            <p:txEl>
                                              <p:pRg st="6" end="6"/>
                                            </p:txEl>
                                          </p:spTgt>
                                        </p:tgtEl>
                                      </p:cBhvr>
                                    </p:animEffect>
                                    <p:anim calcmode="lin" valueType="num">
                                      <p:cBhvr>
                                        <p:cTn id="3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animEffect transition="in" filter="fade">
                                      <p:cBhvr>
                                        <p:cTn id="39" dur="1000"/>
                                        <p:tgtEl>
                                          <p:spTgt spid="9">
                                            <p:txEl>
                                              <p:pRg st="8" end="8"/>
                                            </p:txEl>
                                          </p:spTgt>
                                        </p:tgtEl>
                                      </p:cBhvr>
                                    </p:animEffect>
                                    <p:anim calcmode="lin" valueType="num">
                                      <p:cBhvr>
                                        <p:cTn id="40"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A9A19-7EF0-D1A1-0722-298D77853019}"/>
              </a:ext>
            </a:extLst>
          </p:cNvPr>
          <p:cNvSpPr>
            <a:spLocks noGrp="1"/>
          </p:cNvSpPr>
          <p:nvPr>
            <p:ph type="title"/>
          </p:nvPr>
        </p:nvSpPr>
        <p:spPr>
          <a:xfrm>
            <a:off x="838200" y="860425"/>
            <a:ext cx="10515600" cy="701675"/>
          </a:xfrm>
        </p:spPr>
        <p:txBody>
          <a:bodyPr/>
          <a:lstStyle/>
          <a:p>
            <a:r>
              <a:rPr lang="en-US" dirty="0"/>
              <a:t>Content</a:t>
            </a:r>
            <a:endParaRPr lang="en-PK" dirty="0"/>
          </a:p>
        </p:txBody>
      </p:sp>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542363"/>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Motivation and Objective</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Dataset</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Methodology</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Results</a:t>
            </a:r>
          </a:p>
          <a:p>
            <a:pPr marL="285750" indent="-285750">
              <a:lnSpc>
                <a:spcPct val="150000"/>
              </a:lnSpc>
              <a:buClr>
                <a:schemeClr val="bg2">
                  <a:lumMod val="90000"/>
                </a:schemeClr>
              </a:buClr>
              <a:buSzPct val="100000"/>
              <a:buFont typeface="Wingdings" panose="05000000000000000000" pitchFamily="2" charset="2"/>
              <a:buChar char="§"/>
            </a:pPr>
            <a:r>
              <a:rPr lang="en-US" dirty="0">
                <a:solidFill>
                  <a:schemeClr val="bg2">
                    <a:lumMod val="90000"/>
                  </a:schemeClr>
                </a:solidFill>
              </a:rPr>
              <a:t>Conclusion</a:t>
            </a:r>
          </a:p>
          <a:p>
            <a:pPr marL="285750" indent="-285750">
              <a:lnSpc>
                <a:spcPct val="150000"/>
              </a:lnSpc>
              <a:buClr>
                <a:srgbClr val="C00000"/>
              </a:buClr>
              <a:buSzPct val="100000"/>
              <a:buFont typeface="Wingdings" panose="05000000000000000000" pitchFamily="2" charset="2"/>
              <a:buChar char="§"/>
            </a:pPr>
            <a:r>
              <a:rPr lang="en-US" b="1" dirty="0"/>
              <a:t>Outlook</a:t>
            </a:r>
            <a:endParaRPr lang="en-PK" b="1" dirty="0"/>
          </a:p>
        </p:txBody>
      </p:sp>
      <p:sp>
        <p:nvSpPr>
          <p:cNvPr id="3" name="Slide Number Placeholder 2">
            <a:extLst>
              <a:ext uri="{FF2B5EF4-FFF2-40B4-BE49-F238E27FC236}">
                <a16:creationId xmlns:a16="http://schemas.microsoft.com/office/drawing/2014/main" id="{1CCB9BF9-4E80-09C4-0D24-D9C18EF7BD18}"/>
              </a:ext>
            </a:extLst>
          </p:cNvPr>
          <p:cNvSpPr>
            <a:spLocks noGrp="1"/>
          </p:cNvSpPr>
          <p:nvPr>
            <p:ph type="sldNum" sz="quarter" idx="12"/>
          </p:nvPr>
        </p:nvSpPr>
        <p:spPr/>
        <p:txBody>
          <a:bodyPr/>
          <a:lstStyle/>
          <a:p>
            <a:fld id="{D73EE620-6A7D-49ED-9892-2549EE96C797}" type="slidenum">
              <a:rPr lang="en-US" smtClean="0"/>
              <a:t>61</a:t>
            </a:fld>
            <a:endParaRPr lang="en-US"/>
          </a:p>
        </p:txBody>
      </p:sp>
    </p:spTree>
    <p:extLst>
      <p:ext uri="{BB962C8B-B14F-4D97-AF65-F5344CB8AC3E}">
        <p14:creationId xmlns:p14="http://schemas.microsoft.com/office/powerpoint/2010/main" val="117995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62</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199" y="1900069"/>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800" dirty="0"/>
              <a:t>Accurate seizure detection is critical for reducing risks in epilepsy patients, while a low false alarm rate is desirable for practical use.</a:t>
            </a:r>
          </a:p>
          <a:p>
            <a:pPr marL="0" indent="0">
              <a:buClr>
                <a:srgbClr val="C00000"/>
              </a:buClr>
              <a:buNone/>
            </a:pPr>
            <a:endParaRPr lang="en-US" sz="1800" dirty="0"/>
          </a:p>
          <a:p>
            <a:pPr marL="0" indent="0">
              <a:buClr>
                <a:srgbClr val="C00000"/>
              </a:buClr>
              <a:buNone/>
            </a:pPr>
            <a:r>
              <a:rPr lang="en-US" sz="1800" dirty="0">
                <a:sym typeface="Wingdings" panose="05000000000000000000" pitchFamily="2" charset="2"/>
              </a:rPr>
              <a:t>     </a:t>
            </a:r>
            <a:r>
              <a:rPr lang="en-US" sz="1800" dirty="0">
                <a:solidFill>
                  <a:srgbClr val="C00000"/>
                </a:solidFill>
                <a:sym typeface="Wingdings" panose="05000000000000000000" pitchFamily="2" charset="2"/>
              </a:rPr>
              <a:t>Diagnosis &amp; Alarm system</a:t>
            </a:r>
            <a:endParaRPr lang="en-US" sz="1800" dirty="0">
              <a:solidFill>
                <a:srgbClr val="C00000"/>
              </a:solidFill>
            </a:endParaRPr>
          </a:p>
          <a:p>
            <a:pPr lvl="1">
              <a:lnSpc>
                <a:spcPct val="150000"/>
              </a:lnSpc>
              <a:buClr>
                <a:srgbClr val="C00000"/>
              </a:buClr>
            </a:pPr>
            <a:r>
              <a:rPr lang="en-US" sz="1800" dirty="0"/>
              <a:t>In three-feature, Time Warping achieves the </a:t>
            </a:r>
            <a:r>
              <a:rPr lang="en-US" sz="1800" dirty="0">
                <a:sym typeface="Wingdings" panose="05000000000000000000" pitchFamily="2" charset="2"/>
              </a:rPr>
              <a:t>highest seizure sensitivity  95%; 551FA/24h</a:t>
            </a:r>
            <a:endParaRPr lang="en-US" sz="1800" dirty="0"/>
          </a:p>
          <a:p>
            <a:pPr lvl="1">
              <a:lnSpc>
                <a:spcPct val="150000"/>
              </a:lnSpc>
              <a:buClr>
                <a:srgbClr val="C00000"/>
              </a:buClr>
            </a:pPr>
            <a:r>
              <a:rPr lang="en-US" sz="1800" dirty="0"/>
              <a:t>Comparing Rotation and Magnitude Warping  in three-feature case :</a:t>
            </a:r>
          </a:p>
          <a:p>
            <a:pPr lvl="2">
              <a:lnSpc>
                <a:spcPct val="150000"/>
              </a:lnSpc>
              <a:buClr>
                <a:srgbClr val="C00000"/>
              </a:buClr>
            </a:pPr>
            <a:r>
              <a:rPr lang="en-US" sz="1400" dirty="0"/>
              <a:t> Rotation -   one more seizure  </a:t>
            </a:r>
            <a:r>
              <a:rPr lang="en-US" sz="1400" dirty="0">
                <a:sym typeface="Wingdings" panose="05000000000000000000" pitchFamily="2" charset="2"/>
              </a:rPr>
              <a:t> 17 of 20 seizures detected</a:t>
            </a:r>
            <a:r>
              <a:rPr lang="en-US" sz="1400" dirty="0"/>
              <a:t>; 293 FA/24h </a:t>
            </a:r>
          </a:p>
          <a:p>
            <a:pPr lvl="2">
              <a:lnSpc>
                <a:spcPct val="150000"/>
              </a:lnSpc>
              <a:buClr>
                <a:srgbClr val="C00000"/>
              </a:buClr>
            </a:pPr>
            <a:r>
              <a:rPr lang="en-US" sz="1400" dirty="0"/>
              <a:t> Magnitude Warping - 80 fewer false alarms </a:t>
            </a:r>
            <a:r>
              <a:rPr lang="en-US" sz="1400" dirty="0">
                <a:sym typeface="Wingdings" panose="05000000000000000000" pitchFamily="2" charset="2"/>
              </a:rPr>
              <a:t> 16 of 20 seizures detected</a:t>
            </a:r>
            <a:r>
              <a:rPr lang="en-US" sz="1400" dirty="0"/>
              <a:t>; 213 FA/24h                                      </a:t>
            </a:r>
          </a:p>
          <a:p>
            <a:pPr lvl="1">
              <a:buClr>
                <a:srgbClr val="C00000"/>
              </a:buClr>
              <a:buFont typeface="Wingdings" panose="05000000000000000000" pitchFamily="2" charset="2"/>
              <a:buChar char="§"/>
            </a:pPr>
            <a:endParaRPr lang="en-US" sz="1800" dirty="0"/>
          </a:p>
          <a:p>
            <a:pPr marL="457200" lvl="1" indent="0">
              <a:buClr>
                <a:srgbClr val="C00000"/>
              </a:buClr>
              <a:buNone/>
            </a:pPr>
            <a:endParaRPr lang="en-US" sz="1800" dirty="0"/>
          </a:p>
        </p:txBody>
      </p:sp>
    </p:spTree>
    <p:extLst>
      <p:ext uri="{BB962C8B-B14F-4D97-AF65-F5344CB8AC3E}">
        <p14:creationId xmlns:p14="http://schemas.microsoft.com/office/powerpoint/2010/main" val="20998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trips(down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anim calcmode="lin" valueType="num">
                                      <p:cBhvr>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anim calcmode="lin" valueType="num">
                                      <p:cBhvr>
                                        <p:cTn id="3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wipe(down)">
                                      <p:cBhvr>
                                        <p:cTn id="3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BB5B2C-8D62-475A-36E3-FF8DA68A79F6}"/>
              </a:ext>
            </a:extLst>
          </p:cNvPr>
          <p:cNvSpPr>
            <a:spLocks noGrp="1"/>
          </p:cNvSpPr>
          <p:nvPr>
            <p:ph type="sldNum" sz="quarter" idx="12"/>
          </p:nvPr>
        </p:nvSpPr>
        <p:spPr/>
        <p:txBody>
          <a:bodyPr/>
          <a:lstStyle/>
          <a:p>
            <a:fld id="{D73EE620-6A7D-49ED-9892-2549EE96C797}" type="slidenum">
              <a:rPr lang="en-US" smtClean="0"/>
              <a:t>63</a:t>
            </a:fld>
            <a:endParaRPr lang="en-US" dirty="0"/>
          </a:p>
        </p:txBody>
      </p:sp>
      <p:sp>
        <p:nvSpPr>
          <p:cNvPr id="4" name="Title 7">
            <a:extLst>
              <a:ext uri="{FF2B5EF4-FFF2-40B4-BE49-F238E27FC236}">
                <a16:creationId xmlns:a16="http://schemas.microsoft.com/office/drawing/2014/main" id="{72506565-A309-978F-F333-49C2C0898CEA}"/>
              </a:ext>
            </a:extLst>
          </p:cNvPr>
          <p:cNvSpPr txBox="1">
            <a:spLocks/>
          </p:cNvSpPr>
          <p:nvPr/>
        </p:nvSpPr>
        <p:spPr>
          <a:xfrm>
            <a:off x="838200" y="860425"/>
            <a:ext cx="10515600" cy="701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Outlook</a:t>
            </a:r>
            <a:endParaRPr lang="en-PK" dirty="0"/>
          </a:p>
        </p:txBody>
      </p:sp>
      <p:sp>
        <p:nvSpPr>
          <p:cNvPr id="5" name="Content Placeholder 2">
            <a:extLst>
              <a:ext uri="{FF2B5EF4-FFF2-40B4-BE49-F238E27FC236}">
                <a16:creationId xmlns:a16="http://schemas.microsoft.com/office/drawing/2014/main" id="{508E3409-77EB-A47F-BE18-1F1C5B6DD63E}"/>
              </a:ext>
            </a:extLst>
          </p:cNvPr>
          <p:cNvSpPr txBox="1">
            <a:spLocks/>
          </p:cNvSpPr>
          <p:nvPr/>
        </p:nvSpPr>
        <p:spPr>
          <a:xfrm>
            <a:off x="838200" y="1386355"/>
            <a:ext cx="10515600" cy="50836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C00000"/>
              </a:buClr>
              <a:buFont typeface="Wingdings" panose="05000000000000000000" pitchFamily="2" charset="2"/>
              <a:buChar char="§"/>
            </a:pPr>
            <a:r>
              <a:rPr lang="en-US" sz="1800" dirty="0"/>
              <a:t>Additional research could focus on optimizing the hyperparameters of GANs</a:t>
            </a:r>
          </a:p>
          <a:p>
            <a:pPr>
              <a:lnSpc>
                <a:spcPct val="200000"/>
              </a:lnSpc>
              <a:buClr>
                <a:srgbClr val="C00000"/>
              </a:buClr>
              <a:buFont typeface="Wingdings" panose="05000000000000000000" pitchFamily="2" charset="2"/>
              <a:buChar char="§"/>
            </a:pPr>
            <a:r>
              <a:rPr lang="en-US" sz="1800" dirty="0"/>
              <a:t>Other time series GANs may lead to higher-quality synthetic seizure data</a:t>
            </a:r>
          </a:p>
          <a:p>
            <a:pPr>
              <a:lnSpc>
                <a:spcPct val="200000"/>
              </a:lnSpc>
              <a:buClr>
                <a:srgbClr val="C00000"/>
              </a:buClr>
              <a:buFont typeface="Wingdings" panose="05000000000000000000" pitchFamily="2" charset="2"/>
              <a:buChar char="§"/>
            </a:pPr>
            <a:r>
              <a:rPr lang="en-US" sz="1800" dirty="0"/>
              <a:t>Evaluating the effect of augmentation on a bigger test set</a:t>
            </a:r>
          </a:p>
          <a:p>
            <a:pPr>
              <a:lnSpc>
                <a:spcPct val="200000"/>
              </a:lnSpc>
              <a:buClr>
                <a:srgbClr val="C00000"/>
              </a:buClr>
              <a:buFont typeface="Wingdings" panose="05000000000000000000" pitchFamily="2" charset="2"/>
              <a:buChar char="§"/>
            </a:pPr>
            <a:r>
              <a:rPr lang="en-US" sz="1800" dirty="0"/>
              <a:t>Investigating the relationship between the type of seizure and the model’s performance via extensive test set = model’s effectiveness in detecting specific types of seizures</a:t>
            </a:r>
          </a:p>
          <a:p>
            <a:pPr>
              <a:lnSpc>
                <a:spcPct val="200000"/>
              </a:lnSpc>
              <a:buClr>
                <a:srgbClr val="C00000"/>
              </a:buClr>
              <a:buFont typeface="Wingdings" panose="05000000000000000000" pitchFamily="2" charset="2"/>
              <a:buChar char="§"/>
            </a:pPr>
            <a:r>
              <a:rPr lang="en-US" sz="1800" dirty="0"/>
              <a:t>Exploring if augmentation influences a particular type of seizure detection</a:t>
            </a:r>
          </a:p>
          <a:p>
            <a:pPr lvl="1">
              <a:lnSpc>
                <a:spcPct val="200000"/>
              </a:lnSpc>
              <a:buClr>
                <a:srgbClr val="C00000"/>
              </a:buClr>
              <a:buFont typeface="Wingdings" panose="05000000000000000000" pitchFamily="2" charset="2"/>
              <a:buChar char="§"/>
            </a:pPr>
            <a:r>
              <a:rPr lang="en-US" sz="1400" dirty="0"/>
              <a:t>related to sample pattern</a:t>
            </a:r>
          </a:p>
          <a:p>
            <a:pPr>
              <a:lnSpc>
                <a:spcPct val="200000"/>
              </a:lnSpc>
              <a:buClr>
                <a:srgbClr val="C00000"/>
              </a:buClr>
              <a:buFont typeface="Wingdings" panose="05000000000000000000" pitchFamily="2" charset="2"/>
              <a:buChar char="§"/>
            </a:pPr>
            <a:r>
              <a:rPr lang="en-US" sz="1800" dirty="0"/>
              <a:t>Data quality</a:t>
            </a:r>
          </a:p>
          <a:p>
            <a:pPr marL="0" indent="0">
              <a:lnSpc>
                <a:spcPct val="200000"/>
              </a:lnSpc>
              <a:buClr>
                <a:srgbClr val="C00000"/>
              </a:buClr>
              <a:buNone/>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a:p>
            <a:pPr>
              <a:buClr>
                <a:srgbClr val="C00000"/>
              </a:buClr>
              <a:buFont typeface="Wingdings" panose="05000000000000000000" pitchFamily="2" charset="2"/>
              <a:buChar char="§"/>
            </a:pPr>
            <a:endParaRPr lang="en-US" sz="1800" dirty="0"/>
          </a:p>
        </p:txBody>
      </p:sp>
    </p:spTree>
    <p:extLst>
      <p:ext uri="{BB962C8B-B14F-4D97-AF65-F5344CB8AC3E}">
        <p14:creationId xmlns:p14="http://schemas.microsoft.com/office/powerpoint/2010/main" val="310319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left)">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75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0" dur="75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1" dur="75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3386FE-93A7-A229-8395-386E60217591}"/>
              </a:ext>
            </a:extLst>
          </p:cNvPr>
          <p:cNvSpPr>
            <a:spLocks noGrp="1"/>
          </p:cNvSpPr>
          <p:nvPr>
            <p:ph type="sldNum" sz="quarter" idx="12"/>
          </p:nvPr>
        </p:nvSpPr>
        <p:spPr/>
        <p:txBody>
          <a:bodyPr/>
          <a:lstStyle/>
          <a:p>
            <a:fld id="{D73EE620-6A7D-49ED-9892-2549EE96C797}" type="slidenum">
              <a:rPr lang="en-US" smtClean="0"/>
              <a:t>64</a:t>
            </a:fld>
            <a:endParaRPr lang="en-US"/>
          </a:p>
        </p:txBody>
      </p:sp>
      <p:sp>
        <p:nvSpPr>
          <p:cNvPr id="7" name="Title 1">
            <a:extLst>
              <a:ext uri="{FF2B5EF4-FFF2-40B4-BE49-F238E27FC236}">
                <a16:creationId xmlns:a16="http://schemas.microsoft.com/office/drawing/2014/main" id="{71D64680-E8B2-F8EE-AE46-E625418C7976}"/>
              </a:ext>
            </a:extLst>
          </p:cNvPr>
          <p:cNvSpPr txBox="1">
            <a:spLocks/>
          </p:cNvSpPr>
          <p:nvPr/>
        </p:nvSpPr>
        <p:spPr>
          <a:xfrm>
            <a:off x="3543700" y="1520686"/>
            <a:ext cx="6967331" cy="2227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Thank you </a:t>
            </a:r>
            <a:br>
              <a:rPr lang="en-US" dirty="0">
                <a:solidFill>
                  <a:srgbClr val="C00000"/>
                </a:solidFill>
              </a:rPr>
            </a:br>
            <a:r>
              <a:rPr lang="en-US" dirty="0">
                <a:solidFill>
                  <a:schemeClr val="accent1"/>
                </a:solidFill>
              </a:rPr>
              <a:t>For Your Attention!</a:t>
            </a:r>
            <a:br>
              <a:rPr lang="en-US" dirty="0"/>
            </a:br>
            <a:endParaRPr lang="en-PK" dirty="0"/>
          </a:p>
        </p:txBody>
      </p:sp>
      <p:sp>
        <p:nvSpPr>
          <p:cNvPr id="8" name="Callout: Left-Right Arrow 7">
            <a:extLst>
              <a:ext uri="{FF2B5EF4-FFF2-40B4-BE49-F238E27FC236}">
                <a16:creationId xmlns:a16="http://schemas.microsoft.com/office/drawing/2014/main" id="{5F819200-B279-CDC0-7CAB-446908800F80}"/>
              </a:ext>
            </a:extLst>
          </p:cNvPr>
          <p:cNvSpPr/>
          <p:nvPr/>
        </p:nvSpPr>
        <p:spPr>
          <a:xfrm>
            <a:off x="3548352" y="1669542"/>
            <a:ext cx="45719" cy="1242392"/>
          </a:xfrm>
          <a:prstGeom prst="leftRightArrowCallout">
            <a:avLst>
              <a:gd name="adj1" fmla="val 25000"/>
              <a:gd name="adj2" fmla="val 25001"/>
              <a:gd name="adj3" fmla="val 25000"/>
              <a:gd name="adj4" fmla="val 48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812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EF06-4DC7-AFBE-2A94-74862D44430F}"/>
              </a:ext>
            </a:extLst>
          </p:cNvPr>
          <p:cNvSpPr>
            <a:spLocks noGrp="1"/>
          </p:cNvSpPr>
          <p:nvPr>
            <p:ph type="title"/>
          </p:nvPr>
        </p:nvSpPr>
        <p:spPr/>
        <p:txBody>
          <a:bodyPr/>
          <a:lstStyle/>
          <a:p>
            <a:r>
              <a:rPr lang="en-US" dirty="0"/>
              <a:t>References</a:t>
            </a:r>
            <a:endParaRPr lang="en-PK" dirty="0"/>
          </a:p>
        </p:txBody>
      </p:sp>
      <p:sp>
        <p:nvSpPr>
          <p:cNvPr id="4" name="Slide Number Placeholder 3">
            <a:extLst>
              <a:ext uri="{FF2B5EF4-FFF2-40B4-BE49-F238E27FC236}">
                <a16:creationId xmlns:a16="http://schemas.microsoft.com/office/drawing/2014/main" id="{D0946501-C749-14FF-2FC3-DD487951553C}"/>
              </a:ext>
            </a:extLst>
          </p:cNvPr>
          <p:cNvSpPr>
            <a:spLocks noGrp="1"/>
          </p:cNvSpPr>
          <p:nvPr>
            <p:ph type="sldNum" sz="quarter" idx="12"/>
          </p:nvPr>
        </p:nvSpPr>
        <p:spPr/>
        <p:txBody>
          <a:bodyPr/>
          <a:lstStyle/>
          <a:p>
            <a:fld id="{D73EE620-6A7D-49ED-9892-2549EE96C797}" type="slidenum">
              <a:rPr lang="en-US" smtClean="0"/>
              <a:t>65</a:t>
            </a:fld>
            <a:endParaRPr lang="en-US"/>
          </a:p>
        </p:txBody>
      </p:sp>
      <p:sp>
        <p:nvSpPr>
          <p:cNvPr id="5" name="TextBox 4">
            <a:extLst>
              <a:ext uri="{FF2B5EF4-FFF2-40B4-BE49-F238E27FC236}">
                <a16:creationId xmlns:a16="http://schemas.microsoft.com/office/drawing/2014/main" id="{C0AA01E1-410E-33AF-61EC-137A7B370762}"/>
              </a:ext>
            </a:extLst>
          </p:cNvPr>
          <p:cNvSpPr txBox="1"/>
          <p:nvPr/>
        </p:nvSpPr>
        <p:spPr>
          <a:xfrm>
            <a:off x="914400" y="1323975"/>
            <a:ext cx="10363200" cy="2385268"/>
          </a:xfrm>
          <a:prstGeom prst="rect">
            <a:avLst/>
          </a:prstGeom>
          <a:noFill/>
        </p:spPr>
        <p:txBody>
          <a:bodyPr wrap="square" rtlCol="0">
            <a:spAutoFit/>
          </a:bodyPr>
          <a:lstStyle/>
          <a:p>
            <a:pPr algn="just"/>
            <a:r>
              <a:rPr lang="en-US" sz="1400" b="1" dirty="0"/>
              <a:t>Image Sources:</a:t>
            </a:r>
          </a:p>
          <a:p>
            <a:pPr marL="285750" indent="-285750" algn="just">
              <a:spcAft>
                <a:spcPts val="600"/>
              </a:spcAft>
              <a:buClr>
                <a:srgbClr val="C00000"/>
              </a:buClr>
              <a:buFont typeface="Wingdings" panose="05000000000000000000" pitchFamily="2" charset="2"/>
              <a:buChar char="§"/>
            </a:pPr>
            <a:r>
              <a:rPr lang="en-US" sz="1000" dirty="0"/>
              <a:t>WATSON, JL, and Lee Memorial. “Epilepsy Monitoring Unit Helps Physicians Make Diagnosis While Patients Sleep.” Fort Myers Florida Weekly -, Fort Myers Florida Weekly, 10 Sept. 2014, fortmyers.floridaweekly.com/articles/epilepsy-monitoring-unit-helps-physicians-make-diagnosis-while-patients-sleep/. Accessed 30 May 2023.</a:t>
            </a:r>
          </a:p>
          <a:p>
            <a:pPr marL="285750" indent="-285750" algn="just">
              <a:spcAft>
                <a:spcPts val="600"/>
              </a:spcAft>
              <a:buClr>
                <a:srgbClr val="C00000"/>
              </a:buClr>
              <a:buFont typeface="Wingdings" panose="05000000000000000000" pitchFamily="2" charset="2"/>
              <a:buChar char="§"/>
            </a:pPr>
            <a:r>
              <a:rPr lang="en-US" sz="1000" dirty="0" err="1"/>
              <a:t>Houta</a:t>
            </a:r>
            <a:r>
              <a:rPr lang="en-US" sz="1000" dirty="0"/>
              <a:t>, Salima, Pinar </a:t>
            </a:r>
            <a:r>
              <a:rPr lang="en-US" sz="1000" dirty="0" err="1"/>
              <a:t>Bisgin</a:t>
            </a:r>
            <a:r>
              <a:rPr lang="en-US" sz="1000" dirty="0"/>
              <a:t>, and Pascal </a:t>
            </a:r>
            <a:r>
              <a:rPr lang="en-US" sz="1000" dirty="0" err="1"/>
              <a:t>Dulich</a:t>
            </a:r>
            <a:r>
              <a:rPr lang="en-US" sz="1000" dirty="0"/>
              <a:t>. "Machine learning methods for detection of Epileptic seizures with long-term wearable devices." Eleventh International Conference on eHealth, Telemedicine, and Social Medicine. 2019.</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“MOND -Mobile, Smart </a:t>
            </a:r>
            <a:r>
              <a:rPr lang="en-US" sz="1000" b="0" i="0" dirty="0" err="1">
                <a:solidFill>
                  <a:srgbClr val="000000"/>
                </a:solidFill>
                <a:effectLst/>
              </a:rPr>
              <a:t>Neurosensor</a:t>
            </a:r>
            <a:r>
              <a:rPr lang="en-US" sz="1000" b="0" i="0" dirty="0">
                <a:solidFill>
                  <a:srgbClr val="000000"/>
                </a:solidFill>
                <a:effectLst/>
              </a:rPr>
              <a:t> System for the Detection and Documentation of Epileptic Seizures in Everyday Life.” </a:t>
            </a:r>
            <a:r>
              <a:rPr lang="en-US" sz="1000" b="0" i="1" dirty="0">
                <a:solidFill>
                  <a:srgbClr val="000000"/>
                </a:solidFill>
                <a:effectLst/>
              </a:rPr>
              <a:t>Fraunhofer Institute for Software and Systems Engineering</a:t>
            </a:r>
            <a:r>
              <a:rPr lang="en-US" sz="1000" b="0" i="0" dirty="0">
                <a:solidFill>
                  <a:srgbClr val="000000"/>
                </a:solidFill>
                <a:effectLst/>
              </a:rPr>
              <a:t>, 2020, </a:t>
            </a:r>
            <a:r>
              <a:rPr lang="en-US" sz="1000" b="0" i="0" dirty="0">
                <a:solidFill>
                  <a:srgbClr val="000000"/>
                </a:solidFill>
                <a:effectLst/>
                <a:hlinkClick r:id="rId2"/>
              </a:rPr>
              <a:t>www.isst.fraunhofer.de/en/business-units/healthcare/projects/MOND.html. Accessed 30 May 2023</a:t>
            </a:r>
            <a:r>
              <a:rPr lang="en-US" sz="1000" b="0" i="0" dirty="0">
                <a:solidFill>
                  <a:srgbClr val="000000"/>
                </a:solidFill>
                <a:effectLst/>
              </a:rPr>
              <a:t>.</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“Papers with Code - DTW Explained.” </a:t>
            </a:r>
            <a:r>
              <a:rPr lang="en-US" sz="1000" b="0" i="1" dirty="0">
                <a:solidFill>
                  <a:srgbClr val="000000"/>
                </a:solidFill>
                <a:effectLst/>
                <a:latin typeface="Times New Roman" panose="02020603050405020304" pitchFamily="18" charset="0"/>
              </a:rPr>
              <a:t>Paperswithcode.com</a:t>
            </a:r>
            <a:r>
              <a:rPr lang="en-US" sz="1000" b="0" i="0" dirty="0">
                <a:solidFill>
                  <a:srgbClr val="000000"/>
                </a:solidFill>
                <a:effectLst/>
                <a:latin typeface="Times New Roman" panose="02020603050405020304" pitchFamily="18" charset="0"/>
              </a:rPr>
              <a:t>, 2014, paperswithcode.com/method/</a:t>
            </a:r>
            <a:r>
              <a:rPr lang="en-US" sz="1000" b="0" i="0" dirty="0" err="1">
                <a:solidFill>
                  <a:srgbClr val="000000"/>
                </a:solidFill>
                <a:effectLst/>
                <a:latin typeface="Times New Roman" panose="02020603050405020304" pitchFamily="18" charset="0"/>
              </a:rPr>
              <a:t>dtw</a:t>
            </a:r>
            <a:r>
              <a:rPr lang="en-US" sz="1000" b="0" i="0" dirty="0">
                <a:solidFill>
                  <a:srgbClr val="000000"/>
                </a:solidFill>
                <a:effectLst/>
                <a:latin typeface="Times New Roman" panose="02020603050405020304" pitchFamily="18" charset="0"/>
              </a:rPr>
              <a:t>. Accessed 30 May 2023.</a:t>
            </a:r>
          </a:p>
          <a:p>
            <a:pPr marL="285750" indent="-285750" algn="just">
              <a:spcAft>
                <a:spcPts val="600"/>
              </a:spcAft>
              <a:buClr>
                <a:srgbClr val="C00000"/>
              </a:buClr>
              <a:buFont typeface="Wingdings" panose="05000000000000000000" pitchFamily="2" charset="2"/>
              <a:buChar char="§"/>
            </a:pPr>
            <a:r>
              <a:rPr lang="en-US" sz="1000" b="0" i="0" dirty="0" err="1">
                <a:solidFill>
                  <a:srgbClr val="000000"/>
                </a:solidFill>
                <a:effectLst/>
                <a:latin typeface="Times New Roman" panose="02020603050405020304" pitchFamily="18" charset="0"/>
              </a:rPr>
              <a:t>Rosebrock</a:t>
            </a:r>
            <a:r>
              <a:rPr lang="en-US" sz="1000" b="0" i="0" dirty="0">
                <a:solidFill>
                  <a:srgbClr val="000000"/>
                </a:solidFill>
                <a:effectLst/>
                <a:latin typeface="Times New Roman" panose="02020603050405020304" pitchFamily="18" charset="0"/>
              </a:rPr>
              <a:t>, Adrian. “Building an Image Search Engine: Defining Your Similarity Metric (Step 3 of 4) - </a:t>
            </a:r>
            <a:r>
              <a:rPr lang="en-US" sz="1000" b="0" i="0"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a:t>
            </a:r>
            <a:r>
              <a:rPr lang="en-US" sz="1000" b="0" i="1" dirty="0" err="1">
                <a:solidFill>
                  <a:srgbClr val="000000"/>
                </a:solidFill>
                <a:effectLst/>
                <a:latin typeface="Times New Roman" panose="02020603050405020304" pitchFamily="18" charset="0"/>
              </a:rPr>
              <a:t>PyImageSearch</a:t>
            </a:r>
            <a:r>
              <a:rPr lang="en-US" sz="1000" b="0" i="0" dirty="0">
                <a:solidFill>
                  <a:srgbClr val="000000"/>
                </a:solidFill>
                <a:effectLst/>
                <a:latin typeface="Times New Roman" panose="02020603050405020304" pitchFamily="18" charset="0"/>
              </a:rPr>
              <a:t>, 17 Feb. 2014, pyimagesearch.com/2014/02/17/building-an-image-search-engine-defining-your-similarity-metric-step-3-of-4/.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Gupta, Aryan. “Mean Squared Error : Overview, Examples, Concepts and More.” </a:t>
            </a:r>
            <a:r>
              <a:rPr lang="en-US" sz="1000" b="0" i="1" dirty="0">
                <a:solidFill>
                  <a:srgbClr val="000000"/>
                </a:solidFill>
                <a:effectLst/>
                <a:latin typeface="Times New Roman" panose="02020603050405020304" pitchFamily="18" charset="0"/>
              </a:rPr>
              <a:t>Simplilearn.com</a:t>
            </a:r>
            <a:r>
              <a:rPr lang="en-US" sz="1000" b="0" i="0" dirty="0">
                <a:solidFill>
                  <a:srgbClr val="000000"/>
                </a:solidFill>
                <a:effectLst/>
                <a:latin typeface="Times New Roman" panose="02020603050405020304" pitchFamily="18" charset="0"/>
              </a:rPr>
              <a:t>, </a:t>
            </a:r>
            <a:r>
              <a:rPr lang="en-US" sz="1000" b="0" i="0" dirty="0" err="1">
                <a:solidFill>
                  <a:srgbClr val="000000"/>
                </a:solidFill>
                <a:effectLst/>
                <a:latin typeface="Times New Roman" panose="02020603050405020304" pitchFamily="18" charset="0"/>
              </a:rPr>
              <a:t>Simplilearn</a:t>
            </a:r>
            <a:r>
              <a:rPr lang="en-US" sz="1000" b="0" i="0" dirty="0">
                <a:solidFill>
                  <a:srgbClr val="000000"/>
                </a:solidFill>
                <a:effectLst/>
                <a:latin typeface="Times New Roman" panose="02020603050405020304" pitchFamily="18" charset="0"/>
              </a:rPr>
              <a:t>, 15 Dec. 2021, www.simplilearn.com/tutorials/statistics-tutorial/mean-squared-error. Accessed 30 May 2023.</a:t>
            </a:r>
            <a:endParaRPr lang="en-US" sz="1600" b="1" dirty="0"/>
          </a:p>
        </p:txBody>
      </p:sp>
      <p:sp>
        <p:nvSpPr>
          <p:cNvPr id="10" name="TextBox 9">
            <a:extLst>
              <a:ext uri="{FF2B5EF4-FFF2-40B4-BE49-F238E27FC236}">
                <a16:creationId xmlns:a16="http://schemas.microsoft.com/office/drawing/2014/main" id="{32B14D3A-11A6-E850-1272-3E2C25E41DFC}"/>
              </a:ext>
            </a:extLst>
          </p:cNvPr>
          <p:cNvSpPr txBox="1"/>
          <p:nvPr/>
        </p:nvSpPr>
        <p:spPr>
          <a:xfrm>
            <a:off x="914400" y="3709243"/>
            <a:ext cx="10363200" cy="692497"/>
          </a:xfrm>
          <a:prstGeom prst="rect">
            <a:avLst/>
          </a:prstGeom>
          <a:noFill/>
        </p:spPr>
        <p:txBody>
          <a:bodyPr wrap="square">
            <a:spAutoFit/>
          </a:bodyPr>
          <a:lstStyle/>
          <a:p>
            <a:pPr algn="just"/>
            <a:r>
              <a:rPr lang="en-US" sz="1400" b="1" dirty="0"/>
              <a:t>Convolutional Neural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b="0" i="0" dirty="0">
                <a:effectLst/>
              </a:rPr>
              <a:t>Meisel, Christian et al. “Machine learning from wristband sensor data for wearable, noninvasive seizure forecasting.” </a:t>
            </a:r>
            <a:r>
              <a:rPr lang="en-US" sz="1000" b="0" i="0" dirty="0" err="1">
                <a:effectLst/>
              </a:rPr>
              <a:t>Epilepsia</a:t>
            </a:r>
            <a:r>
              <a:rPr lang="en-US" sz="1000" b="0" i="0" dirty="0">
                <a:effectLst/>
              </a:rPr>
              <a:t> vol. 61,12 (2020): 2653-2666. doi:10.1111/epi.16719</a:t>
            </a:r>
          </a:p>
          <a:p>
            <a:pPr marL="171450" indent="-171450" algn="just">
              <a:spcAft>
                <a:spcPts val="600"/>
              </a:spcAft>
              <a:buClr>
                <a:srgbClr val="C00000"/>
              </a:buClr>
              <a:buFont typeface="Wingdings" panose="05000000000000000000" pitchFamily="2" charset="2"/>
              <a:buChar char="§"/>
            </a:pPr>
            <a:r>
              <a:rPr lang="en-US" sz="1000" b="0" i="0" dirty="0" err="1">
                <a:effectLst/>
              </a:rPr>
              <a:t>Böring</a:t>
            </a:r>
            <a:r>
              <a:rPr lang="en-US" sz="1000" b="0" i="0" dirty="0">
                <a:effectLst/>
              </a:rPr>
              <a:t>, </a:t>
            </a:r>
            <a:r>
              <a:rPr lang="en-US" sz="1000" b="0" i="0" dirty="0" err="1">
                <a:effectLst/>
              </a:rPr>
              <a:t>Jannik</a:t>
            </a:r>
            <a:r>
              <a:rPr lang="en-US" sz="1000" b="0" i="0" dirty="0">
                <a:effectLst/>
              </a:rPr>
              <a:t>. "</a:t>
            </a:r>
            <a:r>
              <a:rPr lang="en-US" sz="1000" b="0" i="0" dirty="0" err="1">
                <a:effectLst/>
              </a:rPr>
              <a:t>Implementierung</a:t>
            </a:r>
            <a:r>
              <a:rPr lang="en-US" sz="1000" b="0" i="0" dirty="0">
                <a:effectLst/>
              </a:rPr>
              <a:t> </a:t>
            </a:r>
            <a:r>
              <a:rPr lang="en-US" sz="1000" b="0" i="0" dirty="0" err="1">
                <a:effectLst/>
              </a:rPr>
              <a:t>eines</a:t>
            </a:r>
            <a:r>
              <a:rPr lang="en-US" sz="1000" b="0" i="0" dirty="0">
                <a:effectLst/>
              </a:rPr>
              <a:t> Convolutional Neural Networks </a:t>
            </a:r>
            <a:r>
              <a:rPr lang="en-US" sz="1000" b="0" i="0" dirty="0" err="1">
                <a:effectLst/>
              </a:rPr>
              <a:t>zur</a:t>
            </a:r>
            <a:r>
              <a:rPr lang="en-US" sz="1000" b="0" i="0" dirty="0">
                <a:effectLst/>
              </a:rPr>
              <a:t> </a:t>
            </a:r>
            <a:r>
              <a:rPr lang="en-US" sz="1000" b="0" i="0" dirty="0" err="1">
                <a:effectLst/>
              </a:rPr>
              <a:t>Detektion</a:t>
            </a:r>
            <a:r>
              <a:rPr lang="en-US" sz="1000" b="0" i="0" dirty="0">
                <a:effectLst/>
              </a:rPr>
              <a:t> </a:t>
            </a:r>
            <a:r>
              <a:rPr lang="en-US" sz="1000" b="0" i="0" dirty="0" err="1">
                <a:effectLst/>
              </a:rPr>
              <a:t>motorischer</a:t>
            </a:r>
            <a:r>
              <a:rPr lang="en-US" sz="1000" b="0" i="0" dirty="0">
                <a:effectLst/>
              </a:rPr>
              <a:t> </a:t>
            </a:r>
            <a:r>
              <a:rPr lang="en-US" sz="1000" b="0" i="0" dirty="0" err="1">
                <a:effectLst/>
              </a:rPr>
              <a:t>epileptischer</a:t>
            </a:r>
            <a:r>
              <a:rPr lang="en-US" sz="1000" b="0" i="0" dirty="0">
                <a:effectLst/>
              </a:rPr>
              <a:t> </a:t>
            </a:r>
            <a:r>
              <a:rPr lang="en-US" sz="1000" b="0" i="0" dirty="0" err="1">
                <a:effectLst/>
              </a:rPr>
              <a:t>Anfälle</a:t>
            </a:r>
            <a:r>
              <a:rPr lang="en-US" sz="1000" b="0" i="0" dirty="0">
                <a:effectLst/>
              </a:rPr>
              <a:t> </a:t>
            </a:r>
            <a:r>
              <a:rPr lang="en-US" sz="1000" b="0" i="0" dirty="0" err="1">
                <a:effectLst/>
              </a:rPr>
              <a:t>mittels</a:t>
            </a:r>
            <a:r>
              <a:rPr lang="en-US" sz="1000" b="0" i="0" dirty="0">
                <a:effectLst/>
              </a:rPr>
              <a:t> </a:t>
            </a:r>
            <a:r>
              <a:rPr lang="en-US" sz="1000" b="0" i="0" dirty="0" err="1">
                <a:effectLst/>
              </a:rPr>
              <a:t>Biosignalen</a:t>
            </a:r>
            <a:r>
              <a:rPr lang="en-US" sz="1000" b="0" i="0" dirty="0">
                <a:effectLst/>
              </a:rPr>
              <a:t> </a:t>
            </a:r>
            <a:r>
              <a:rPr lang="en-US" sz="1000" b="0" i="0" dirty="0" err="1">
                <a:effectLst/>
              </a:rPr>
              <a:t>eines</a:t>
            </a:r>
            <a:r>
              <a:rPr lang="en-US" sz="1000" b="0" i="0" dirty="0">
                <a:effectLst/>
              </a:rPr>
              <a:t> In-</a:t>
            </a:r>
            <a:r>
              <a:rPr lang="en-US" sz="1000" b="0" i="0" dirty="0" err="1">
                <a:effectLst/>
              </a:rPr>
              <a:t>Ohr</a:t>
            </a:r>
            <a:r>
              <a:rPr lang="en-US" sz="1000" b="0" i="0" dirty="0">
                <a:effectLst/>
              </a:rPr>
              <a:t>-Sensors", 2021.</a:t>
            </a:r>
            <a:endParaRPr lang="en-PK" sz="1000" dirty="0"/>
          </a:p>
        </p:txBody>
      </p:sp>
      <p:sp>
        <p:nvSpPr>
          <p:cNvPr id="11" name="TextBox 10">
            <a:extLst>
              <a:ext uri="{FF2B5EF4-FFF2-40B4-BE49-F238E27FC236}">
                <a16:creationId xmlns:a16="http://schemas.microsoft.com/office/drawing/2014/main" id="{DBCABC57-FA91-694C-F258-BDB1D58840F5}"/>
              </a:ext>
            </a:extLst>
          </p:cNvPr>
          <p:cNvSpPr txBox="1"/>
          <p:nvPr/>
        </p:nvSpPr>
        <p:spPr>
          <a:xfrm>
            <a:off x="914400" y="4499620"/>
            <a:ext cx="10363200" cy="846386"/>
          </a:xfrm>
          <a:prstGeom prst="rect">
            <a:avLst/>
          </a:prstGeom>
          <a:noFill/>
        </p:spPr>
        <p:txBody>
          <a:bodyPr wrap="square">
            <a:spAutoFit/>
          </a:bodyPr>
          <a:lstStyle/>
          <a:p>
            <a:pPr algn="just"/>
            <a:r>
              <a:rPr lang="en-US" sz="1400" b="1" dirty="0"/>
              <a:t>Generative Adversarial Networks: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Li, </a:t>
            </a:r>
            <a:r>
              <a:rPr lang="en-US" sz="1000" dirty="0" err="1"/>
              <a:t>Xiaomin</a:t>
            </a:r>
            <a:r>
              <a:rPr lang="en-US" sz="1000" dirty="0"/>
              <a:t>, et al. "Tts-</a:t>
            </a:r>
            <a:r>
              <a:rPr lang="en-US" sz="1000" dirty="0" err="1"/>
              <a:t>gan</a:t>
            </a:r>
            <a:r>
              <a:rPr lang="en-US" sz="1000" dirty="0"/>
              <a:t>: A transformer-based time-series generative adversarial network." Artificial Intelligence in Medicine: 20th International Conference on Artificial Intelligence in Medicine, AIME 2022, Halifax, NS, Canada, June 14–17, 2022, Proceedings. Cham: Springer International Publishing, 2022.</a:t>
            </a:r>
          </a:p>
          <a:p>
            <a:pPr marL="171450" indent="-171450" algn="just">
              <a:spcAft>
                <a:spcPts val="600"/>
              </a:spcAft>
              <a:buClr>
                <a:srgbClr val="C00000"/>
              </a:buClr>
              <a:buFont typeface="Wingdings" panose="05000000000000000000" pitchFamily="2" charset="2"/>
              <a:buChar char="§"/>
            </a:pPr>
            <a:r>
              <a:rPr lang="en-US" sz="1000" b="0" i="0" dirty="0">
                <a:solidFill>
                  <a:srgbClr val="222222"/>
                </a:solidFill>
                <a:effectLst/>
              </a:rPr>
              <a:t>Pascual, Damian, et al. "</a:t>
            </a:r>
            <a:r>
              <a:rPr lang="en-US" sz="1000" b="0" i="0" dirty="0" err="1">
                <a:solidFill>
                  <a:srgbClr val="222222"/>
                </a:solidFill>
                <a:effectLst/>
              </a:rPr>
              <a:t>Epilepsygan</a:t>
            </a:r>
            <a:r>
              <a:rPr lang="en-US" sz="1000" b="0" i="0" dirty="0">
                <a:solidFill>
                  <a:srgbClr val="222222"/>
                </a:solidFill>
                <a:effectLst/>
              </a:rPr>
              <a:t>: Synthetic epileptic brain activities with privacy preservation." </a:t>
            </a:r>
            <a:r>
              <a:rPr lang="en-US" sz="1000" b="0" i="1" dirty="0">
                <a:solidFill>
                  <a:srgbClr val="222222"/>
                </a:solidFill>
                <a:effectLst/>
              </a:rPr>
              <a:t>IEEE Transactions on Biomedical Engineering</a:t>
            </a:r>
            <a:r>
              <a:rPr lang="en-US" sz="1000" b="0" i="0" dirty="0">
                <a:solidFill>
                  <a:srgbClr val="222222"/>
                </a:solidFill>
                <a:effectLst/>
              </a:rPr>
              <a:t> 68.8 (2020): 2435-2446.</a:t>
            </a:r>
            <a:endParaRPr lang="en-US" sz="1000" dirty="0"/>
          </a:p>
        </p:txBody>
      </p:sp>
      <p:sp>
        <p:nvSpPr>
          <p:cNvPr id="14" name="TextBox 13">
            <a:extLst>
              <a:ext uri="{FF2B5EF4-FFF2-40B4-BE49-F238E27FC236}">
                <a16:creationId xmlns:a16="http://schemas.microsoft.com/office/drawing/2014/main" id="{C5692FA8-BF2E-C38B-0316-B44C319EC7EE}"/>
              </a:ext>
            </a:extLst>
          </p:cNvPr>
          <p:cNvSpPr txBox="1"/>
          <p:nvPr/>
        </p:nvSpPr>
        <p:spPr>
          <a:xfrm>
            <a:off x="914400" y="5427190"/>
            <a:ext cx="10363200" cy="846386"/>
          </a:xfrm>
          <a:prstGeom prst="rect">
            <a:avLst/>
          </a:prstGeom>
          <a:noFill/>
        </p:spPr>
        <p:txBody>
          <a:bodyPr wrap="square">
            <a:spAutoFit/>
          </a:bodyPr>
          <a:lstStyle/>
          <a:p>
            <a:pPr algn="just"/>
            <a:r>
              <a:rPr lang="en-US" sz="1400" b="1" i="0" dirty="0">
                <a:effectLst/>
              </a:rPr>
              <a:t>Standard Augmentation Techniques</a:t>
            </a:r>
            <a:endParaRPr lang="en-US" sz="1400" b="0" i="0" dirty="0">
              <a:effectLst/>
            </a:endParaRPr>
          </a:p>
          <a:p>
            <a:pPr marL="171450" indent="-171450" algn="just">
              <a:spcAft>
                <a:spcPts val="600"/>
              </a:spcAft>
              <a:buClr>
                <a:srgbClr val="C00000"/>
              </a:buClr>
              <a:buFont typeface="Wingdings" panose="05000000000000000000" pitchFamily="2" charset="2"/>
              <a:buChar char="§"/>
            </a:pPr>
            <a:r>
              <a:rPr lang="en-US" sz="1000" dirty="0"/>
              <a:t>Iwana, Brian Kenji, and Seiichi Uchida. "An empirical survey of data augmentation for time series classification with neural networks." </a:t>
            </a:r>
            <a:r>
              <a:rPr lang="en-US" sz="1000" dirty="0" err="1"/>
              <a:t>Plos</a:t>
            </a:r>
            <a:r>
              <a:rPr lang="en-US" sz="1000" dirty="0"/>
              <a:t> one 16.7 (2021): e0254841.</a:t>
            </a:r>
          </a:p>
          <a:p>
            <a:pPr marL="171450" indent="-171450" algn="just">
              <a:spcAft>
                <a:spcPts val="600"/>
              </a:spcAft>
              <a:buClr>
                <a:srgbClr val="C00000"/>
              </a:buClr>
              <a:buFont typeface="Wingdings" panose="05000000000000000000" pitchFamily="2" charset="2"/>
              <a:buChar char="§"/>
            </a:pPr>
            <a:r>
              <a:rPr lang="en-US" sz="1000" dirty="0"/>
              <a:t>Um, Terry T., et al. "Data augmentation of wearable sensor data for </a:t>
            </a:r>
            <a:r>
              <a:rPr lang="en-US" sz="1000" dirty="0" err="1"/>
              <a:t>parkinson’s</a:t>
            </a:r>
            <a:r>
              <a:rPr lang="en-US" sz="1000" dirty="0"/>
              <a:t> disease monitoring using convolutional neural networks." Proceedings of the 19th ACM international conference on multimodal interaction. 2017.</a:t>
            </a:r>
          </a:p>
        </p:txBody>
      </p:sp>
    </p:spTree>
    <p:extLst>
      <p:ext uri="{BB962C8B-B14F-4D97-AF65-F5344CB8AC3E}">
        <p14:creationId xmlns:p14="http://schemas.microsoft.com/office/powerpoint/2010/main" val="4234768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19523E-2EDA-5184-95F8-5565288D805C}"/>
              </a:ext>
            </a:extLst>
          </p:cNvPr>
          <p:cNvSpPr>
            <a:spLocks noGrp="1"/>
          </p:cNvSpPr>
          <p:nvPr>
            <p:ph type="sldNum" sz="quarter" idx="12"/>
          </p:nvPr>
        </p:nvSpPr>
        <p:spPr/>
        <p:txBody>
          <a:bodyPr/>
          <a:lstStyle/>
          <a:p>
            <a:fld id="{D73EE620-6A7D-49ED-9892-2549EE96C797}" type="slidenum">
              <a:rPr lang="en-US" smtClean="0"/>
              <a:t>66</a:t>
            </a:fld>
            <a:endParaRPr lang="en-US" dirty="0"/>
          </a:p>
        </p:txBody>
      </p:sp>
      <p:sp>
        <p:nvSpPr>
          <p:cNvPr id="4" name="Title 1">
            <a:extLst>
              <a:ext uri="{FF2B5EF4-FFF2-40B4-BE49-F238E27FC236}">
                <a16:creationId xmlns:a16="http://schemas.microsoft.com/office/drawing/2014/main" id="{B5FD3E6F-3EBC-1D93-4EEA-DCB4432444D2}"/>
              </a:ext>
            </a:extLst>
          </p:cNvPr>
          <p:cNvSpPr>
            <a:spLocks noGrp="1"/>
          </p:cNvSpPr>
          <p:nvPr>
            <p:ph type="title"/>
          </p:nvPr>
        </p:nvSpPr>
        <p:spPr>
          <a:xfrm>
            <a:off x="838200" y="136525"/>
            <a:ext cx="10515600" cy="1325563"/>
          </a:xfrm>
        </p:spPr>
        <p:txBody>
          <a:bodyPr/>
          <a:lstStyle/>
          <a:p>
            <a:r>
              <a:rPr lang="en-US" dirty="0"/>
              <a:t>References</a:t>
            </a:r>
            <a:endParaRPr lang="en-PK" dirty="0"/>
          </a:p>
        </p:txBody>
      </p:sp>
      <p:sp>
        <p:nvSpPr>
          <p:cNvPr id="5" name="TextBox 4">
            <a:extLst>
              <a:ext uri="{FF2B5EF4-FFF2-40B4-BE49-F238E27FC236}">
                <a16:creationId xmlns:a16="http://schemas.microsoft.com/office/drawing/2014/main" id="{22133FFE-6E6B-7614-135E-86D09E3B81EB}"/>
              </a:ext>
            </a:extLst>
          </p:cNvPr>
          <p:cNvSpPr txBox="1"/>
          <p:nvPr/>
        </p:nvSpPr>
        <p:spPr>
          <a:xfrm>
            <a:off x="914400" y="1323975"/>
            <a:ext cx="10363200" cy="4016484"/>
          </a:xfrm>
          <a:prstGeom prst="rect">
            <a:avLst/>
          </a:prstGeom>
          <a:noFill/>
        </p:spPr>
        <p:txBody>
          <a:bodyPr wrap="square" rtlCol="0">
            <a:spAutoFit/>
          </a:bodyPr>
          <a:lstStyle/>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rPr>
              <a:t>“Epilepsy Foundation.” </a:t>
            </a:r>
            <a:r>
              <a:rPr lang="en-US" sz="1000" b="0" i="1" dirty="0">
                <a:solidFill>
                  <a:srgbClr val="000000"/>
                </a:solidFill>
                <a:effectLst/>
              </a:rPr>
              <a:t>Epilepsy </a:t>
            </a:r>
            <a:r>
              <a:rPr lang="en-US" sz="1000" b="0" i="1" dirty="0">
                <a:solidFill>
                  <a:srgbClr val="000000"/>
                </a:solidFill>
                <a:effectLst/>
                <a:cs typeface="Times New Roman" panose="02020603050405020304" pitchFamily="18" charset="0"/>
              </a:rPr>
              <a:t>Foundation</a:t>
            </a:r>
            <a:r>
              <a:rPr lang="en-US" sz="1000" b="0" i="0" dirty="0">
                <a:solidFill>
                  <a:srgbClr val="000000"/>
                </a:solidFill>
                <a:effectLst/>
              </a:rPr>
              <a:t>, 2023, www.epilepsy.com/. Accessed 30 May 2023.</a:t>
            </a:r>
          </a:p>
          <a:p>
            <a:pPr marL="285750" indent="-285750" algn="just">
              <a:spcAft>
                <a:spcPts val="600"/>
              </a:spcAft>
              <a:buClr>
                <a:srgbClr val="C00000"/>
              </a:buClr>
              <a:buFont typeface="Wingdings" panose="05000000000000000000" pitchFamily="2" charset="2"/>
              <a:buChar char="§"/>
            </a:pPr>
            <a:r>
              <a:rPr lang="en-US" sz="1000" b="0" i="0" dirty="0">
                <a:solidFill>
                  <a:srgbClr val="000000"/>
                </a:solidFill>
                <a:effectLst/>
                <a:latin typeface="Times New Roman" panose="02020603050405020304" pitchFamily="18" charset="0"/>
              </a:rPr>
              <a:t>“Welcome to the International League against Epilepsy.” </a:t>
            </a:r>
            <a:r>
              <a:rPr lang="en-US" sz="1000" b="0" i="1" dirty="0">
                <a:solidFill>
                  <a:srgbClr val="000000"/>
                </a:solidFill>
                <a:effectLst/>
                <a:latin typeface="Times New Roman" panose="02020603050405020304" pitchFamily="18" charset="0"/>
              </a:rPr>
              <a:t>Ilae.org</a:t>
            </a:r>
            <a:r>
              <a:rPr lang="en-US" sz="1000" b="0" i="0" dirty="0">
                <a:solidFill>
                  <a:srgbClr val="000000"/>
                </a:solidFill>
                <a:effectLst/>
                <a:latin typeface="Times New Roman" panose="02020603050405020304" pitchFamily="18" charset="0"/>
              </a:rPr>
              <a:t>, 2017, www.ilae.org/. Accessed 30 May 2023.</a:t>
            </a:r>
            <a:endParaRPr lang="en-US" sz="1000" dirty="0"/>
          </a:p>
          <a:p>
            <a:pPr marL="285750" indent="-285750" algn="just">
              <a:spcAft>
                <a:spcPts val="600"/>
              </a:spcAft>
              <a:buClr>
                <a:srgbClr val="C00000"/>
              </a:buClr>
              <a:buFont typeface="Wingdings" panose="05000000000000000000" pitchFamily="2" charset="2"/>
              <a:buChar char="§"/>
            </a:pPr>
            <a:r>
              <a:rPr lang="en-US" sz="1000" dirty="0"/>
              <a:t>MOND PROJECT, https://www.isst.fraunhofer.de/de/geschaeftsfelder/gesundheitswesen/projekte/MOND.html. Accessed 23 March 2023.</a:t>
            </a:r>
          </a:p>
          <a:p>
            <a:pPr marL="285750" indent="-285750" algn="just">
              <a:spcAft>
                <a:spcPts val="600"/>
              </a:spcAft>
              <a:buClr>
                <a:srgbClr val="C00000"/>
              </a:buClr>
              <a:buFont typeface="Wingdings" panose="05000000000000000000" pitchFamily="2" charset="2"/>
              <a:buChar char="§"/>
            </a:pPr>
            <a:r>
              <a:rPr lang="en-US" sz="1000" dirty="0" err="1"/>
              <a:t>Henze</a:t>
            </a:r>
            <a:r>
              <a:rPr lang="en-US" sz="1000" dirty="0"/>
              <a:t>, Jasmin, et al. "Multimodal detection of tonic–</a:t>
            </a:r>
            <a:r>
              <a:rPr lang="en-US" sz="1000" dirty="0" err="1"/>
              <a:t>clonic</a:t>
            </a:r>
            <a:r>
              <a:rPr lang="en-US" sz="1000" dirty="0"/>
              <a:t> seizures based on 3D acceleration and heart rate data from an in-ear sensor." Pattern Recognition. ICPR International Workshops and Challenges: Virtual Event, January 10–15, 2021, Proceedings, Part I. Springer International Publishing, 2021.</a:t>
            </a:r>
          </a:p>
          <a:p>
            <a:pPr marL="285750" indent="-285750" algn="just">
              <a:spcAft>
                <a:spcPts val="600"/>
              </a:spcAft>
              <a:buClr>
                <a:srgbClr val="C00000"/>
              </a:buClr>
              <a:buFont typeface="Wingdings" panose="05000000000000000000" pitchFamily="2" charset="2"/>
              <a:buChar char="§"/>
            </a:pPr>
            <a:r>
              <a:rPr lang="en-US" sz="1000" dirty="0" err="1"/>
              <a:t>Beniczky</a:t>
            </a:r>
            <a:r>
              <a:rPr lang="en-US" sz="1000" dirty="0"/>
              <a:t>, </a:t>
            </a:r>
            <a:r>
              <a:rPr lang="en-US" sz="1000" dirty="0" err="1"/>
              <a:t>Sándor</a:t>
            </a:r>
            <a:r>
              <a:rPr lang="en-US" sz="1000" dirty="0"/>
              <a:t>, and Philippe </a:t>
            </a:r>
            <a:r>
              <a:rPr lang="en-US" sz="1000" dirty="0" err="1"/>
              <a:t>Ryvlin</a:t>
            </a:r>
            <a:r>
              <a:rPr lang="en-US" sz="1000" dirty="0"/>
              <a:t>. “Standards for testing and clinical validation of seizure detection devices.” </a:t>
            </a:r>
            <a:r>
              <a:rPr lang="en-US" sz="1000" dirty="0" err="1"/>
              <a:t>Epilepsia</a:t>
            </a:r>
            <a:r>
              <a:rPr lang="en-US" sz="1000" dirty="0"/>
              <a:t> vol. 59 Suppl 1 (2018): 9-13. doi:10.1111/epi.14049</a:t>
            </a:r>
          </a:p>
          <a:p>
            <a:pPr marL="285750" indent="-285750" algn="just">
              <a:spcAft>
                <a:spcPts val="600"/>
              </a:spcAft>
              <a:buClr>
                <a:srgbClr val="C00000"/>
              </a:buClr>
              <a:buFont typeface="Wingdings" panose="05000000000000000000" pitchFamily="2" charset="2"/>
              <a:buChar char="§"/>
            </a:pPr>
            <a:r>
              <a:rPr lang="en-US" sz="1000" dirty="0"/>
              <a:t>Sun, </a:t>
            </a:r>
            <a:r>
              <a:rPr lang="en-US" sz="1000" dirty="0" err="1"/>
              <a:t>Yanmin</a:t>
            </a:r>
            <a:r>
              <a:rPr lang="en-US" sz="1000" dirty="0"/>
              <a:t>, Andrew KC Wong, and Mohamed S. Kamel. "Classification of imbalanced data: A review." International journal of pattern recognition and artificial intelligence 23.04 (2009): 687-719. </a:t>
            </a:r>
          </a:p>
          <a:p>
            <a:pPr marL="285750" indent="-285750" algn="just">
              <a:spcAft>
                <a:spcPts val="600"/>
              </a:spcAft>
              <a:buClr>
                <a:srgbClr val="C00000"/>
              </a:buClr>
              <a:buFont typeface="Wingdings" panose="05000000000000000000" pitchFamily="2" charset="2"/>
              <a:buChar char="§"/>
            </a:pPr>
            <a:r>
              <a:rPr lang="en-US" sz="1000" dirty="0"/>
              <a:t>He, </a:t>
            </a:r>
            <a:r>
              <a:rPr lang="en-US" sz="1000" dirty="0" err="1"/>
              <a:t>Haibo</a:t>
            </a:r>
            <a:r>
              <a:rPr lang="en-US" sz="1000" dirty="0"/>
              <a:t>, and Edwardo A. Garcia. "Learning from imbalanced data." IEEE Transactions on knowledge and data engineering 21.9 (2009): 1263-1284.</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Threshold-Moving for Imbalanced Classification - MachineLearningMastery.com.” MachineLearningMastery.com, 9 Feb. 2020, machinelearningmastery.com/threshold-moving-for-imbalanced-classification/. Accessed 23 March 2023.</a:t>
            </a:r>
          </a:p>
          <a:p>
            <a:pPr marL="285750" indent="-285750" algn="just">
              <a:spcAft>
                <a:spcPts val="600"/>
              </a:spcAft>
              <a:buClr>
                <a:srgbClr val="C00000"/>
              </a:buClr>
              <a:buFont typeface="Wingdings" panose="05000000000000000000" pitchFamily="2" charset="2"/>
              <a:buChar char="§"/>
            </a:pPr>
            <a:r>
              <a:rPr lang="en-US" sz="1000" dirty="0"/>
              <a:t>Lin, Tsung-Yi, et al. "Focal loss for dense object detection." Proceedings of the IEEE international conference on computer vision. 2017.</a:t>
            </a:r>
          </a:p>
          <a:p>
            <a:pPr marL="285750" indent="-285750" algn="just">
              <a:spcAft>
                <a:spcPts val="600"/>
              </a:spcAft>
              <a:buClr>
                <a:srgbClr val="C00000"/>
              </a:buClr>
              <a:buFont typeface="Wingdings" panose="05000000000000000000" pitchFamily="2" charset="2"/>
              <a:buChar char="§"/>
            </a:pPr>
            <a:r>
              <a:rPr lang="en-US" sz="1000" dirty="0"/>
              <a:t>Brownlee, Jason. “A Gentle Introduction to Cross-Entropy for Machine Learning - MachineLearningMastery.com.” MachineLearningMastery.com, 20 Oct. 2019, machinelearningmastery.com/cross-entropy-for-machine-learning/. Accessed 6 May 2023.</a:t>
            </a:r>
          </a:p>
          <a:p>
            <a:pPr marL="285750" indent="-285750" algn="just">
              <a:spcAft>
                <a:spcPts val="600"/>
              </a:spcAft>
              <a:buClr>
                <a:srgbClr val="C00000"/>
              </a:buClr>
              <a:buFont typeface="Wingdings" panose="05000000000000000000" pitchFamily="2" charset="2"/>
              <a:buChar char="§"/>
            </a:pPr>
            <a:r>
              <a:rPr lang="en-US" sz="1000" dirty="0" err="1"/>
              <a:t>Wold</a:t>
            </a:r>
            <a:r>
              <a:rPr lang="en-US" sz="1000" dirty="0"/>
              <a:t>, Svante, Kim </a:t>
            </a:r>
            <a:r>
              <a:rPr lang="en-US" sz="1000" dirty="0" err="1"/>
              <a:t>Esbensen</a:t>
            </a:r>
            <a:r>
              <a:rPr lang="en-US" sz="1000" dirty="0"/>
              <a:t>, and Paul </a:t>
            </a:r>
            <a:r>
              <a:rPr lang="en-US" sz="1000" dirty="0" err="1"/>
              <a:t>Geladi</a:t>
            </a:r>
            <a:r>
              <a:rPr lang="en-US" sz="1000" dirty="0"/>
              <a:t>. "Principal component analysis." Chemometrics and intelligent laboratory systems 2.1-3 (1987): 37-52.</a:t>
            </a:r>
          </a:p>
          <a:p>
            <a:pPr marL="285750" indent="-285750" algn="just">
              <a:spcAft>
                <a:spcPts val="600"/>
              </a:spcAft>
              <a:buClr>
                <a:srgbClr val="C00000"/>
              </a:buClr>
              <a:buFont typeface="Wingdings" panose="05000000000000000000" pitchFamily="2" charset="2"/>
              <a:buChar char="§"/>
            </a:pPr>
            <a:r>
              <a:rPr lang="en-US" sz="1000" dirty="0"/>
              <a:t>Van der </a:t>
            </a:r>
            <a:r>
              <a:rPr lang="en-US" sz="1000" dirty="0" err="1"/>
              <a:t>Maaten</a:t>
            </a:r>
            <a:r>
              <a:rPr lang="en-US" sz="1000" dirty="0"/>
              <a:t>, Laurens, and Geoffrey Hinton. "Visualizing data using t-SNE." Journal of machine learning research 9.11 (2008).</a:t>
            </a:r>
          </a:p>
          <a:p>
            <a:pPr marL="285750" indent="-285750" algn="just">
              <a:spcAft>
                <a:spcPts val="600"/>
              </a:spcAft>
              <a:buClr>
                <a:srgbClr val="C00000"/>
              </a:buClr>
              <a:buFont typeface="Wingdings" panose="05000000000000000000" pitchFamily="2" charset="2"/>
              <a:buChar char="§"/>
            </a:pPr>
            <a:r>
              <a:rPr lang="en-US" sz="1000" dirty="0" err="1"/>
              <a:t>Bergstra</a:t>
            </a:r>
            <a:r>
              <a:rPr lang="en-US" sz="1000" dirty="0"/>
              <a:t>, James, and </a:t>
            </a:r>
            <a:r>
              <a:rPr lang="en-US" sz="1000" dirty="0" err="1"/>
              <a:t>Yoshua</a:t>
            </a:r>
            <a:r>
              <a:rPr lang="en-US" sz="1000" dirty="0"/>
              <a:t> </a:t>
            </a:r>
            <a:r>
              <a:rPr lang="en-US" sz="1000" dirty="0" err="1"/>
              <a:t>Bengio</a:t>
            </a:r>
            <a:r>
              <a:rPr lang="en-US" sz="1000" dirty="0"/>
              <a:t>. "Random search for hyper-parameter optimization." Journal of machine learning research 13.2 (2012).</a:t>
            </a:r>
          </a:p>
          <a:p>
            <a:pPr marL="285750" indent="-285750" algn="just">
              <a:spcAft>
                <a:spcPts val="600"/>
              </a:spcAft>
              <a:buClr>
                <a:srgbClr val="C00000"/>
              </a:buClr>
              <a:buFont typeface="Wingdings" panose="05000000000000000000" pitchFamily="2" charset="2"/>
              <a:buChar char="§"/>
            </a:pPr>
            <a:r>
              <a:rPr lang="en-US" sz="1000" dirty="0"/>
              <a:t>Li, Lisha, et al. "Efficient hyperparameter optimization and infinitely many armed bandits." </a:t>
            </a:r>
            <a:r>
              <a:rPr lang="en-US" sz="1000" dirty="0" err="1"/>
              <a:t>CoRR</a:t>
            </a:r>
            <a:r>
              <a:rPr lang="en-US" sz="1000" dirty="0"/>
              <a:t>, abs/1603.06560 16 (2016).</a:t>
            </a:r>
          </a:p>
        </p:txBody>
      </p:sp>
    </p:spTree>
    <p:extLst>
      <p:ext uri="{BB962C8B-B14F-4D97-AF65-F5344CB8AC3E}">
        <p14:creationId xmlns:p14="http://schemas.microsoft.com/office/powerpoint/2010/main" val="3914468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693A8-8849-7599-3365-2A6605632C13}"/>
              </a:ext>
            </a:extLst>
          </p:cNvPr>
          <p:cNvSpPr>
            <a:spLocks noGrp="1"/>
          </p:cNvSpPr>
          <p:nvPr>
            <p:ph type="sldNum" sz="quarter" idx="12"/>
          </p:nvPr>
        </p:nvSpPr>
        <p:spPr/>
        <p:txBody>
          <a:bodyPr/>
          <a:lstStyle/>
          <a:p>
            <a:fld id="{D73EE620-6A7D-49ED-9892-2549EE96C797}" type="slidenum">
              <a:rPr lang="en-US" smtClean="0"/>
              <a:t>67</a:t>
            </a:fld>
            <a:endParaRPr lang="en-US"/>
          </a:p>
        </p:txBody>
      </p:sp>
    </p:spTree>
    <p:extLst>
      <p:ext uri="{BB962C8B-B14F-4D97-AF65-F5344CB8AC3E}">
        <p14:creationId xmlns:p14="http://schemas.microsoft.com/office/powerpoint/2010/main" val="2058533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2B07-61D4-2B3B-1C19-1A8F3C7BFFD0}"/>
              </a:ext>
            </a:extLst>
          </p:cNvPr>
          <p:cNvSpPr>
            <a:spLocks noGrp="1"/>
          </p:cNvSpPr>
          <p:nvPr>
            <p:ph type="title"/>
          </p:nvPr>
        </p:nvSpPr>
        <p:spPr>
          <a:xfrm>
            <a:off x="3648777" y="2482683"/>
            <a:ext cx="4465320" cy="1325563"/>
          </a:xfrm>
        </p:spPr>
        <p:txBody>
          <a:bodyPr/>
          <a:lstStyle/>
          <a:p>
            <a:r>
              <a:rPr lang="en-US" dirty="0"/>
              <a:t>Backup Slides</a:t>
            </a:r>
            <a:endParaRPr lang="en-PK" dirty="0"/>
          </a:p>
        </p:txBody>
      </p:sp>
      <p:sp>
        <p:nvSpPr>
          <p:cNvPr id="4" name="Slide Number Placeholder 3">
            <a:extLst>
              <a:ext uri="{FF2B5EF4-FFF2-40B4-BE49-F238E27FC236}">
                <a16:creationId xmlns:a16="http://schemas.microsoft.com/office/drawing/2014/main" id="{3E95B59C-0DFD-8787-8F51-849F06622615}"/>
              </a:ext>
            </a:extLst>
          </p:cNvPr>
          <p:cNvSpPr>
            <a:spLocks noGrp="1"/>
          </p:cNvSpPr>
          <p:nvPr>
            <p:ph type="sldNum" sz="quarter" idx="12"/>
          </p:nvPr>
        </p:nvSpPr>
        <p:spPr/>
        <p:txBody>
          <a:bodyPr/>
          <a:lstStyle/>
          <a:p>
            <a:fld id="{D73EE620-6A7D-49ED-9892-2549EE96C797}" type="slidenum">
              <a:rPr lang="en-US" smtClean="0"/>
              <a:t>68</a:t>
            </a:fld>
            <a:endParaRPr lang="en-US"/>
          </a:p>
        </p:txBody>
      </p:sp>
    </p:spTree>
    <p:extLst>
      <p:ext uri="{BB962C8B-B14F-4D97-AF65-F5344CB8AC3E}">
        <p14:creationId xmlns:p14="http://schemas.microsoft.com/office/powerpoint/2010/main" val="2382387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Metrics</a:t>
            </a:r>
          </a:p>
        </p:txBody>
      </p:sp>
    </p:spTree>
    <p:extLst>
      <p:ext uri="{BB962C8B-B14F-4D97-AF65-F5344CB8AC3E}">
        <p14:creationId xmlns:p14="http://schemas.microsoft.com/office/powerpoint/2010/main" val="4279809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3304A-5D53-FC7B-E643-2351A14FC045}"/>
              </a:ext>
            </a:extLst>
          </p:cNvPr>
          <p:cNvSpPr txBox="1"/>
          <p:nvPr/>
        </p:nvSpPr>
        <p:spPr>
          <a:xfrm>
            <a:off x="838200" y="1971405"/>
            <a:ext cx="9486900" cy="2814617"/>
          </a:xfrm>
          <a:prstGeom prst="rect">
            <a:avLst/>
          </a:prstGeom>
          <a:noFill/>
        </p:spPr>
        <p:txBody>
          <a:bodyPr wrap="square" rtlCol="0">
            <a:spAutoFit/>
          </a:bodyPr>
          <a:lstStyle/>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Motivation and Objective</a:t>
            </a:r>
          </a:p>
          <a:p>
            <a:pPr marL="285750" indent="-285750">
              <a:lnSpc>
                <a:spcPct val="150000"/>
              </a:lnSpc>
              <a:buClr>
                <a:srgbClr val="C00000"/>
              </a:buClr>
              <a:buSzPct val="100000"/>
              <a:buFont typeface="Wingdings" panose="05000000000000000000" pitchFamily="2" charset="2"/>
              <a:buChar char="§"/>
            </a:pPr>
            <a:r>
              <a:rPr lang="en-US" sz="2000" b="1" dirty="0"/>
              <a:t>Dataset</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Method &amp; Implementation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Results &amp; discussion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Conclusion</a:t>
            </a:r>
          </a:p>
          <a:p>
            <a:pPr marL="285750" indent="-285750">
              <a:lnSpc>
                <a:spcPct val="150000"/>
              </a:lnSpc>
              <a:buClr>
                <a:schemeClr val="bg2">
                  <a:lumMod val="90000"/>
                </a:schemeClr>
              </a:buClr>
              <a:buSzPct val="100000"/>
              <a:buFont typeface="Wingdings" panose="05000000000000000000" pitchFamily="2" charset="2"/>
              <a:buChar char="§"/>
            </a:pPr>
            <a:r>
              <a:rPr lang="en-US" sz="2000" dirty="0">
                <a:solidFill>
                  <a:schemeClr val="bg2">
                    <a:lumMod val="90000"/>
                  </a:schemeClr>
                </a:solidFill>
              </a:rPr>
              <a:t>Outlook</a:t>
            </a:r>
            <a:endParaRPr lang="en-PK" sz="2000" dirty="0">
              <a:solidFill>
                <a:schemeClr val="bg2">
                  <a:lumMod val="90000"/>
                </a:schemeClr>
              </a:solidFill>
            </a:endParaRPr>
          </a:p>
        </p:txBody>
      </p:sp>
      <p:sp>
        <p:nvSpPr>
          <p:cNvPr id="3" name="Slide Number Placeholder 2">
            <a:extLst>
              <a:ext uri="{FF2B5EF4-FFF2-40B4-BE49-F238E27FC236}">
                <a16:creationId xmlns:a16="http://schemas.microsoft.com/office/drawing/2014/main" id="{572DB515-C1ED-A698-FE1E-47D1A37E810E}"/>
              </a:ext>
            </a:extLst>
          </p:cNvPr>
          <p:cNvSpPr>
            <a:spLocks noGrp="1"/>
          </p:cNvSpPr>
          <p:nvPr>
            <p:ph type="sldNum" sz="quarter" idx="12"/>
          </p:nvPr>
        </p:nvSpPr>
        <p:spPr/>
        <p:txBody>
          <a:bodyPr/>
          <a:lstStyle/>
          <a:p>
            <a:fld id="{D73EE620-6A7D-49ED-9892-2549EE96C797}" type="slidenum">
              <a:rPr lang="en-US" smtClean="0"/>
              <a:t>7</a:t>
            </a:fld>
            <a:endParaRPr lang="en-US"/>
          </a:p>
        </p:txBody>
      </p:sp>
      <p:sp>
        <p:nvSpPr>
          <p:cNvPr id="10" name="Title 6">
            <a:extLst>
              <a:ext uri="{FF2B5EF4-FFF2-40B4-BE49-F238E27FC236}">
                <a16:creationId xmlns:a16="http://schemas.microsoft.com/office/drawing/2014/main" id="{CBA28AC8-545A-A4B8-C720-8C0A191EC6E6}"/>
              </a:ext>
            </a:extLst>
          </p:cNvPr>
          <p:cNvSpPr>
            <a:spLocks noGrp="1"/>
          </p:cNvSpPr>
          <p:nvPr>
            <p:ph type="title"/>
          </p:nvPr>
        </p:nvSpPr>
        <p:spPr>
          <a:xfrm>
            <a:off x="838200" y="136525"/>
            <a:ext cx="10515600" cy="1325563"/>
          </a:xfrm>
        </p:spPr>
        <p:txBody>
          <a:bodyPr/>
          <a:lstStyle/>
          <a:p>
            <a:r>
              <a:rPr lang="en-US" dirty="0"/>
              <a:t>Content</a:t>
            </a:r>
          </a:p>
        </p:txBody>
      </p:sp>
    </p:spTree>
    <p:extLst>
      <p:ext uri="{BB962C8B-B14F-4D97-AF65-F5344CB8AC3E}">
        <p14:creationId xmlns:p14="http://schemas.microsoft.com/office/powerpoint/2010/main" val="314686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dirty="0">
                <a:solidFill>
                  <a:schemeClr val="dk1"/>
                </a:solidFill>
                <a:ea typeface="Calibri"/>
                <a:cs typeface="Calibri"/>
                <a:sym typeface="Calibri"/>
              </a:rPr>
              <a:t>Specificity </a:t>
            </a:r>
            <a:endParaRPr lang="en-US"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endParaRPr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70</a:t>
            </a:fld>
            <a:endParaRPr lang="en-US" sz="1600"/>
          </a:p>
        </p:txBody>
      </p:sp>
      <p:grpSp>
        <p:nvGrpSpPr>
          <p:cNvPr id="3" name="Group 2">
            <a:extLst>
              <a:ext uri="{FF2B5EF4-FFF2-40B4-BE49-F238E27FC236}">
                <a16:creationId xmlns:a16="http://schemas.microsoft.com/office/drawing/2014/main" id="{4477090F-4591-B2CA-F644-49DDEE347F9B}"/>
              </a:ext>
            </a:extLst>
          </p:cNvPr>
          <p:cNvGrpSpPr/>
          <p:nvPr/>
        </p:nvGrpSpPr>
        <p:grpSpPr>
          <a:xfrm>
            <a:off x="900049" y="4082027"/>
            <a:ext cx="6392926" cy="2208404"/>
            <a:chOff x="4960874" y="2941940"/>
            <a:chExt cx="6392926" cy="2208404"/>
          </a:xfrm>
        </p:grpSpPr>
        <p:grpSp>
          <p:nvGrpSpPr>
            <p:cNvPr id="67" name="Group 66">
              <a:extLst>
                <a:ext uri="{FF2B5EF4-FFF2-40B4-BE49-F238E27FC236}">
                  <a16:creationId xmlns:a16="http://schemas.microsoft.com/office/drawing/2014/main" id="{7214AABA-89FF-F8BD-8A75-A13BB3B5BA57}"/>
                </a:ext>
              </a:extLst>
            </p:cNvPr>
            <p:cNvGrpSpPr/>
            <p:nvPr/>
          </p:nvGrpSpPr>
          <p:grpSpPr>
            <a:xfrm>
              <a:off x="4960874" y="2941940"/>
              <a:ext cx="6392926" cy="2208404"/>
              <a:chOff x="2995973" y="2922335"/>
              <a:chExt cx="6392926" cy="2208404"/>
            </a:xfrm>
          </p:grpSpPr>
          <p:pic>
            <p:nvPicPr>
              <p:cNvPr id="9" name="Google Shape;90;p1" descr="A picture containing diagram, plot, screenshot, text&#10;&#10;Description automatically generated">
                <a:extLst>
                  <a:ext uri="{FF2B5EF4-FFF2-40B4-BE49-F238E27FC236}">
                    <a16:creationId xmlns:a16="http://schemas.microsoft.com/office/drawing/2014/main" id="{421EB530-D75B-DD8F-CEC5-61CD00412688}"/>
                  </a:ext>
                </a:extLst>
              </p:cNvPr>
              <p:cNvPicPr preferRelativeResize="0"/>
              <p:nvPr/>
            </p:nvPicPr>
            <p:blipFill rotWithShape="1">
              <a:blip r:embed="rId2">
                <a:alphaModFix/>
              </a:blip>
              <a:srcRect l="68620" t="64365" r="12512" b="9695"/>
              <a:stretch/>
            </p:blipFill>
            <p:spPr>
              <a:xfrm>
                <a:off x="6354842" y="3790825"/>
                <a:ext cx="1551939" cy="454826"/>
              </a:xfrm>
              <a:prstGeom prst="rect">
                <a:avLst/>
              </a:prstGeom>
              <a:noFill/>
              <a:ln>
                <a:noFill/>
              </a:ln>
            </p:spPr>
          </p:pic>
          <p:sp>
            <p:nvSpPr>
              <p:cNvPr id="10" name="Google Shape;91;p1">
                <a:extLst>
                  <a:ext uri="{FF2B5EF4-FFF2-40B4-BE49-F238E27FC236}">
                    <a16:creationId xmlns:a16="http://schemas.microsoft.com/office/drawing/2014/main" id="{FCDB460A-3C0C-4166-E2F8-340C618F5E23}"/>
                  </a:ext>
                </a:extLst>
              </p:cNvPr>
              <p:cNvSpPr/>
              <p:nvPr/>
            </p:nvSpPr>
            <p:spPr>
              <a:xfrm>
                <a:off x="7906781" y="3342746"/>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8F98A3FA-0185-FF98-85BD-F739EF8A0903}"/>
                  </a:ext>
                </a:extLst>
              </p:cNvPr>
              <p:cNvSpPr/>
              <p:nvPr/>
            </p:nvSpPr>
            <p:spPr>
              <a:xfrm>
                <a:off x="5154820" y="3327399"/>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93;p1">
                <a:extLst>
                  <a:ext uri="{FF2B5EF4-FFF2-40B4-BE49-F238E27FC236}">
                    <a16:creationId xmlns:a16="http://schemas.microsoft.com/office/drawing/2014/main" id="{EDA55CD6-62C9-831A-3E6D-ED17D8C4311E}"/>
                  </a:ext>
                </a:extLst>
              </p:cNvPr>
              <p:cNvSpPr/>
              <p:nvPr/>
            </p:nvSpPr>
            <p:spPr>
              <a:xfrm>
                <a:off x="3078923" y="3327400"/>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94;p1" descr="A picture containing chart&#10;&#10;Description automatically generated">
                <a:extLst>
                  <a:ext uri="{FF2B5EF4-FFF2-40B4-BE49-F238E27FC236}">
                    <a16:creationId xmlns:a16="http://schemas.microsoft.com/office/drawing/2014/main" id="{669BC0C9-92F5-1F6D-2131-D757C162069E}"/>
                  </a:ext>
                </a:extLst>
              </p:cNvPr>
              <p:cNvPicPr preferRelativeResize="0"/>
              <p:nvPr/>
            </p:nvPicPr>
            <p:blipFill rotWithShape="1">
              <a:blip r:embed="rId3">
                <a:alphaModFix/>
              </a:blip>
              <a:srcRect l="8531" t="63039" r="61339" b="10445"/>
              <a:stretch/>
            </p:blipFill>
            <p:spPr>
              <a:xfrm>
                <a:off x="5128004" y="3819010"/>
                <a:ext cx="1274064" cy="416658"/>
              </a:xfrm>
              <a:prstGeom prst="rect">
                <a:avLst/>
              </a:prstGeom>
              <a:noFill/>
              <a:ln>
                <a:noFill/>
              </a:ln>
            </p:spPr>
          </p:pic>
          <p:pic>
            <p:nvPicPr>
              <p:cNvPr id="14" name="Google Shape;97;p1" descr="A picture containing diagram, plot, screenshot, text&#10;&#10;Description automatically generated">
                <a:extLst>
                  <a:ext uri="{FF2B5EF4-FFF2-40B4-BE49-F238E27FC236}">
                    <a16:creationId xmlns:a16="http://schemas.microsoft.com/office/drawing/2014/main" id="{97C9365E-5584-3A2C-AA71-CA5F1274614A}"/>
                  </a:ext>
                </a:extLst>
              </p:cNvPr>
              <p:cNvPicPr preferRelativeResize="0"/>
              <p:nvPr/>
            </p:nvPicPr>
            <p:blipFill rotWithShape="1">
              <a:blip r:embed="rId2">
                <a:alphaModFix/>
              </a:blip>
              <a:srcRect l="39198" t="61607" r="32842" b="7522"/>
              <a:stretch/>
            </p:blipFill>
            <p:spPr>
              <a:xfrm>
                <a:off x="7902364" y="3811271"/>
                <a:ext cx="1459084" cy="449128"/>
              </a:xfrm>
              <a:prstGeom prst="rect">
                <a:avLst/>
              </a:prstGeom>
              <a:noFill/>
              <a:ln>
                <a:noFill/>
              </a:ln>
            </p:spPr>
          </p:pic>
          <p:sp>
            <p:nvSpPr>
              <p:cNvPr id="15" name="Google Shape;98;p1">
                <a:extLst>
                  <a:ext uri="{FF2B5EF4-FFF2-40B4-BE49-F238E27FC236}">
                    <a16:creationId xmlns:a16="http://schemas.microsoft.com/office/drawing/2014/main" id="{B99935C4-EEEC-3117-4085-33378DB6F41B}"/>
                  </a:ext>
                </a:extLst>
              </p:cNvPr>
              <p:cNvSpPr/>
              <p:nvPr/>
            </p:nvSpPr>
            <p:spPr>
              <a:xfrm>
                <a:off x="5170791"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99;p1">
                <a:extLst>
                  <a:ext uri="{FF2B5EF4-FFF2-40B4-BE49-F238E27FC236}">
                    <a16:creationId xmlns:a16="http://schemas.microsoft.com/office/drawing/2014/main" id="{494D6FBE-2A39-90B2-3BFC-A180ADC3F6CE}"/>
                  </a:ext>
                </a:extLst>
              </p:cNvPr>
              <p:cNvSpPr/>
              <p:nvPr/>
            </p:nvSpPr>
            <p:spPr>
              <a:xfrm>
                <a:off x="5781775"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00;p1">
                <a:extLst>
                  <a:ext uri="{FF2B5EF4-FFF2-40B4-BE49-F238E27FC236}">
                    <a16:creationId xmlns:a16="http://schemas.microsoft.com/office/drawing/2014/main" id="{24C824D4-17E3-40CA-0F97-A895FC826360}"/>
                  </a:ext>
                </a:extLst>
              </p:cNvPr>
              <p:cNvSpPr/>
              <p:nvPr/>
            </p:nvSpPr>
            <p:spPr>
              <a:xfrm>
                <a:off x="607171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1;p1">
                <a:extLst>
                  <a:ext uri="{FF2B5EF4-FFF2-40B4-BE49-F238E27FC236}">
                    <a16:creationId xmlns:a16="http://schemas.microsoft.com/office/drawing/2014/main" id="{C029B941-4DC1-C83F-054E-522F32C0043C}"/>
                  </a:ext>
                </a:extLst>
              </p:cNvPr>
              <p:cNvSpPr/>
              <p:nvPr/>
            </p:nvSpPr>
            <p:spPr>
              <a:xfrm>
                <a:off x="5474722" y="380260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02;p1" descr="A picture containing chart&#10;&#10;Description automatically generated">
                <a:extLst>
                  <a:ext uri="{FF2B5EF4-FFF2-40B4-BE49-F238E27FC236}">
                    <a16:creationId xmlns:a16="http://schemas.microsoft.com/office/drawing/2014/main" id="{5C5BDF21-20B9-B866-9F99-3DB32A82901A}"/>
                  </a:ext>
                </a:extLst>
              </p:cNvPr>
              <p:cNvPicPr preferRelativeResize="0"/>
              <p:nvPr/>
            </p:nvPicPr>
            <p:blipFill rotWithShape="1">
              <a:blip r:embed="rId3">
                <a:alphaModFix/>
              </a:blip>
              <a:srcRect l="53141" t="65137" r="27611" b="12839"/>
              <a:stretch/>
            </p:blipFill>
            <p:spPr>
              <a:xfrm rot="10800000">
                <a:off x="3076922" y="3796508"/>
                <a:ext cx="936351" cy="455754"/>
              </a:xfrm>
              <a:prstGeom prst="rect">
                <a:avLst/>
              </a:prstGeom>
              <a:noFill/>
              <a:ln>
                <a:noFill/>
              </a:ln>
            </p:spPr>
          </p:pic>
          <p:pic>
            <p:nvPicPr>
              <p:cNvPr id="21" name="Google Shape;104;p1" descr="A picture containing diagram, plot, screenshot, text&#10;&#10;Description automatically generated">
                <a:extLst>
                  <a:ext uri="{FF2B5EF4-FFF2-40B4-BE49-F238E27FC236}">
                    <a16:creationId xmlns:a16="http://schemas.microsoft.com/office/drawing/2014/main" id="{4B664391-D5E9-E667-4AFE-AAF01F8D158E}"/>
                  </a:ext>
                </a:extLst>
              </p:cNvPr>
              <p:cNvPicPr preferRelativeResize="0"/>
              <p:nvPr/>
            </p:nvPicPr>
            <p:blipFill rotWithShape="1">
              <a:blip r:embed="rId2">
                <a:alphaModFix/>
              </a:blip>
              <a:srcRect l="15690" t="66892" r="66046" b="11502"/>
              <a:stretch/>
            </p:blipFill>
            <p:spPr>
              <a:xfrm>
                <a:off x="4015517" y="3772038"/>
                <a:ext cx="1125788" cy="423450"/>
              </a:xfrm>
              <a:prstGeom prst="rect">
                <a:avLst/>
              </a:prstGeom>
              <a:noFill/>
              <a:ln>
                <a:noFill/>
              </a:ln>
            </p:spPr>
          </p:pic>
          <p:sp>
            <p:nvSpPr>
              <p:cNvPr id="22" name="Google Shape;105;p1">
                <a:extLst>
                  <a:ext uri="{FF2B5EF4-FFF2-40B4-BE49-F238E27FC236}">
                    <a16:creationId xmlns:a16="http://schemas.microsoft.com/office/drawing/2014/main" id="{EE4A7668-5DB4-E960-E38E-D067AC927724}"/>
                  </a:ext>
                </a:extLst>
              </p:cNvPr>
              <p:cNvSpPr/>
              <p:nvPr/>
            </p:nvSpPr>
            <p:spPr>
              <a:xfrm>
                <a:off x="4289733" y="38022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106;p1">
                <a:extLst>
                  <a:ext uri="{FF2B5EF4-FFF2-40B4-BE49-F238E27FC236}">
                    <a16:creationId xmlns:a16="http://schemas.microsoft.com/office/drawing/2014/main" id="{1BC422EF-5CAE-621E-D548-5709B356C90C}"/>
                  </a:ext>
                </a:extLst>
              </p:cNvPr>
              <p:cNvSpPr/>
              <p:nvPr/>
            </p:nvSpPr>
            <p:spPr>
              <a:xfrm>
                <a:off x="3999139" y="380199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107;p1">
                <a:extLst>
                  <a:ext uri="{FF2B5EF4-FFF2-40B4-BE49-F238E27FC236}">
                    <a16:creationId xmlns:a16="http://schemas.microsoft.com/office/drawing/2014/main" id="{1311B744-5B95-5061-6F88-4A03133A8AA1}"/>
                  </a:ext>
                </a:extLst>
              </p:cNvPr>
              <p:cNvSpPr/>
              <p:nvPr/>
            </p:nvSpPr>
            <p:spPr>
              <a:xfrm>
                <a:off x="3389399"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108;p1">
                <a:extLst>
                  <a:ext uri="{FF2B5EF4-FFF2-40B4-BE49-F238E27FC236}">
                    <a16:creationId xmlns:a16="http://schemas.microsoft.com/office/drawing/2014/main" id="{9B19BFF8-8049-5E27-18C8-19F2189519E2}"/>
                  </a:ext>
                </a:extLst>
              </p:cNvPr>
              <p:cNvSpPr/>
              <p:nvPr/>
            </p:nvSpPr>
            <p:spPr>
              <a:xfrm>
                <a:off x="4570508" y="380355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109;p1">
                <a:extLst>
                  <a:ext uri="{FF2B5EF4-FFF2-40B4-BE49-F238E27FC236}">
                    <a16:creationId xmlns:a16="http://schemas.microsoft.com/office/drawing/2014/main" id="{A66D8281-7F3A-B7BC-F6D3-5982EF3EF423}"/>
                  </a:ext>
                </a:extLst>
              </p:cNvPr>
              <p:cNvSpPr/>
              <p:nvPr/>
            </p:nvSpPr>
            <p:spPr>
              <a:xfrm>
                <a:off x="4870125" y="380450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110;p1">
                <a:extLst>
                  <a:ext uri="{FF2B5EF4-FFF2-40B4-BE49-F238E27FC236}">
                    <a16:creationId xmlns:a16="http://schemas.microsoft.com/office/drawing/2014/main" id="{36431CFA-D636-4932-75B1-671E1A4B87E6}"/>
                  </a:ext>
                </a:extLst>
              </p:cNvPr>
              <p:cNvSpPr/>
              <p:nvPr/>
            </p:nvSpPr>
            <p:spPr>
              <a:xfrm>
                <a:off x="7868590" y="380430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111;p1">
                <a:extLst>
                  <a:ext uri="{FF2B5EF4-FFF2-40B4-BE49-F238E27FC236}">
                    <a16:creationId xmlns:a16="http://schemas.microsoft.com/office/drawing/2014/main" id="{6771EED7-5B7D-D1BC-D117-148DFA92CAF0}"/>
                  </a:ext>
                </a:extLst>
              </p:cNvPr>
              <p:cNvSpPr txBox="1"/>
              <p:nvPr/>
            </p:nvSpPr>
            <p:spPr>
              <a:xfrm>
                <a:off x="307892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29" name="Google Shape;112;p1">
                <a:extLst>
                  <a:ext uri="{FF2B5EF4-FFF2-40B4-BE49-F238E27FC236}">
                    <a16:creationId xmlns:a16="http://schemas.microsoft.com/office/drawing/2014/main" id="{D2238176-7E1C-F1A8-5D80-86BA0B9385BF}"/>
                  </a:ext>
                </a:extLst>
              </p:cNvPr>
              <p:cNvSpPr txBox="1"/>
              <p:nvPr/>
            </p:nvSpPr>
            <p:spPr>
              <a:xfrm>
                <a:off x="3400293"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0" name="Google Shape;113;p1">
                <a:extLst>
                  <a:ext uri="{FF2B5EF4-FFF2-40B4-BE49-F238E27FC236}">
                    <a16:creationId xmlns:a16="http://schemas.microsoft.com/office/drawing/2014/main" id="{A22FAF73-5EE3-E769-030C-C1DBA54D704A}"/>
                  </a:ext>
                </a:extLst>
              </p:cNvPr>
              <p:cNvSpPr txBox="1"/>
              <p:nvPr/>
            </p:nvSpPr>
            <p:spPr>
              <a:xfrm>
                <a:off x="3689127" y="344204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31" name="Google Shape;114;p1">
                <a:extLst>
                  <a:ext uri="{FF2B5EF4-FFF2-40B4-BE49-F238E27FC236}">
                    <a16:creationId xmlns:a16="http://schemas.microsoft.com/office/drawing/2014/main" id="{1E523F49-400F-F519-BE22-B3841AD829F6}"/>
                  </a:ext>
                </a:extLst>
              </p:cNvPr>
              <p:cNvSpPr txBox="1"/>
              <p:nvPr/>
            </p:nvSpPr>
            <p:spPr>
              <a:xfrm>
                <a:off x="4036835" y="3451672"/>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2" name="Google Shape;115;p1">
                <a:extLst>
                  <a:ext uri="{FF2B5EF4-FFF2-40B4-BE49-F238E27FC236}">
                    <a16:creationId xmlns:a16="http://schemas.microsoft.com/office/drawing/2014/main" id="{837CCF8E-DCAE-35FB-D5F0-D3558DAB2046}"/>
                  </a:ext>
                </a:extLst>
              </p:cNvPr>
              <p:cNvSpPr txBox="1"/>
              <p:nvPr/>
            </p:nvSpPr>
            <p:spPr>
              <a:xfrm>
                <a:off x="4290725"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3" name="Google Shape;116;p1">
                <a:extLst>
                  <a:ext uri="{FF2B5EF4-FFF2-40B4-BE49-F238E27FC236}">
                    <a16:creationId xmlns:a16="http://schemas.microsoft.com/office/drawing/2014/main" id="{FFE15BF8-A9B2-AEA1-77DD-0C4ADD069DE8}"/>
                  </a:ext>
                </a:extLst>
              </p:cNvPr>
              <p:cNvSpPr txBox="1"/>
              <p:nvPr/>
            </p:nvSpPr>
            <p:spPr>
              <a:xfrm>
                <a:off x="4568452"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4" name="Google Shape;117;p1">
                <a:extLst>
                  <a:ext uri="{FF2B5EF4-FFF2-40B4-BE49-F238E27FC236}">
                    <a16:creationId xmlns:a16="http://schemas.microsoft.com/office/drawing/2014/main" id="{9888EAAF-784E-9E1D-BBDD-48EE0C99B470}"/>
                  </a:ext>
                </a:extLst>
              </p:cNvPr>
              <p:cNvSpPr txBox="1"/>
              <p:nvPr/>
            </p:nvSpPr>
            <p:spPr>
              <a:xfrm>
                <a:off x="4851552" y="345154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5" name="Google Shape;118;p1">
                <a:extLst>
                  <a:ext uri="{FF2B5EF4-FFF2-40B4-BE49-F238E27FC236}">
                    <a16:creationId xmlns:a16="http://schemas.microsoft.com/office/drawing/2014/main" id="{4A6A8E66-00C1-9BBA-DDCA-DCAFE7DCB586}"/>
                  </a:ext>
                </a:extLst>
              </p:cNvPr>
              <p:cNvSpPr txBox="1"/>
              <p:nvPr/>
            </p:nvSpPr>
            <p:spPr>
              <a:xfrm>
                <a:off x="5180360"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6" name="Google Shape;119;p1">
                <a:extLst>
                  <a:ext uri="{FF2B5EF4-FFF2-40B4-BE49-F238E27FC236}">
                    <a16:creationId xmlns:a16="http://schemas.microsoft.com/office/drawing/2014/main" id="{279A3B83-D067-1781-E2BE-79FC5BEF84C4}"/>
                  </a:ext>
                </a:extLst>
              </p:cNvPr>
              <p:cNvSpPr txBox="1"/>
              <p:nvPr/>
            </p:nvSpPr>
            <p:spPr>
              <a:xfrm>
                <a:off x="5460677"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7" name="Google Shape;120;p1">
                <a:extLst>
                  <a:ext uri="{FF2B5EF4-FFF2-40B4-BE49-F238E27FC236}">
                    <a16:creationId xmlns:a16="http://schemas.microsoft.com/office/drawing/2014/main" id="{004FE6FB-B749-708E-3381-562AF111A28F}"/>
                  </a:ext>
                </a:extLst>
              </p:cNvPr>
              <p:cNvSpPr txBox="1"/>
              <p:nvPr/>
            </p:nvSpPr>
            <p:spPr>
              <a:xfrm>
                <a:off x="5738261"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8" name="Google Shape;121;p1">
                <a:extLst>
                  <a:ext uri="{FF2B5EF4-FFF2-40B4-BE49-F238E27FC236}">
                    <a16:creationId xmlns:a16="http://schemas.microsoft.com/office/drawing/2014/main" id="{D0AC9EC5-0BFD-3846-AA8C-31AD5197F3E4}"/>
                  </a:ext>
                </a:extLst>
              </p:cNvPr>
              <p:cNvSpPr txBox="1"/>
              <p:nvPr/>
            </p:nvSpPr>
            <p:spPr>
              <a:xfrm>
                <a:off x="6053156" y="3445469"/>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39" name="Google Shape;122;p1">
                <a:extLst>
                  <a:ext uri="{FF2B5EF4-FFF2-40B4-BE49-F238E27FC236}">
                    <a16:creationId xmlns:a16="http://schemas.microsoft.com/office/drawing/2014/main" id="{0E1E9E88-8A72-201E-4A54-AD1BAC9C403C}"/>
                  </a:ext>
                </a:extLst>
              </p:cNvPr>
              <p:cNvSpPr txBox="1"/>
              <p:nvPr/>
            </p:nvSpPr>
            <p:spPr>
              <a:xfrm>
                <a:off x="3078923" y="47193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40" name="Google Shape;123;p1">
                <a:extLst>
                  <a:ext uri="{FF2B5EF4-FFF2-40B4-BE49-F238E27FC236}">
                    <a16:creationId xmlns:a16="http://schemas.microsoft.com/office/drawing/2014/main" id="{5E5D7338-496C-7859-26C9-A090AE0E9084}"/>
                  </a:ext>
                </a:extLst>
              </p:cNvPr>
              <p:cNvSpPr txBox="1"/>
              <p:nvPr/>
            </p:nvSpPr>
            <p:spPr>
              <a:xfrm>
                <a:off x="2995973"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41" name="Google Shape;124;p1">
                <a:extLst>
                  <a:ext uri="{FF2B5EF4-FFF2-40B4-BE49-F238E27FC236}">
                    <a16:creationId xmlns:a16="http://schemas.microsoft.com/office/drawing/2014/main" id="{DA99A34F-BF5B-B710-93C0-FFF58D4EE04E}"/>
                  </a:ext>
                </a:extLst>
              </p:cNvPr>
              <p:cNvSpPr txBox="1"/>
              <p:nvPr/>
            </p:nvSpPr>
            <p:spPr>
              <a:xfrm>
                <a:off x="5043411" y="2922335"/>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42" name="Google Shape;125;p1">
                <a:extLst>
                  <a:ext uri="{FF2B5EF4-FFF2-40B4-BE49-F238E27FC236}">
                    <a16:creationId xmlns:a16="http://schemas.microsoft.com/office/drawing/2014/main" id="{A8C7B6E5-8E01-4101-A1E9-9F241F740D09}"/>
                  </a:ext>
                </a:extLst>
              </p:cNvPr>
              <p:cNvSpPr/>
              <p:nvPr/>
            </p:nvSpPr>
            <p:spPr>
              <a:xfrm>
                <a:off x="6659736"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126;p1">
                <a:extLst>
                  <a:ext uri="{FF2B5EF4-FFF2-40B4-BE49-F238E27FC236}">
                    <a16:creationId xmlns:a16="http://schemas.microsoft.com/office/drawing/2014/main" id="{5821326A-FFE6-3D4B-9845-450F27597B63}"/>
                  </a:ext>
                </a:extLst>
              </p:cNvPr>
              <p:cNvSpPr/>
              <p:nvPr/>
            </p:nvSpPr>
            <p:spPr>
              <a:xfrm>
                <a:off x="6952480"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127;p1">
                <a:extLst>
                  <a:ext uri="{FF2B5EF4-FFF2-40B4-BE49-F238E27FC236}">
                    <a16:creationId xmlns:a16="http://schemas.microsoft.com/office/drawing/2014/main" id="{07AF57D3-CFD7-63EA-0F0E-B8335951A562}"/>
                  </a:ext>
                </a:extLst>
              </p:cNvPr>
              <p:cNvSpPr/>
              <p:nvPr/>
            </p:nvSpPr>
            <p:spPr>
              <a:xfrm>
                <a:off x="7260641"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128;p1">
                <a:extLst>
                  <a:ext uri="{FF2B5EF4-FFF2-40B4-BE49-F238E27FC236}">
                    <a16:creationId xmlns:a16="http://schemas.microsoft.com/office/drawing/2014/main" id="{BA7779A8-4C96-7567-A06A-84A86D9F33BE}"/>
                  </a:ext>
                </a:extLst>
              </p:cNvPr>
              <p:cNvSpPr/>
              <p:nvPr/>
            </p:nvSpPr>
            <p:spPr>
              <a:xfrm>
                <a:off x="7559277" y="380175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129;p1">
                <a:extLst>
                  <a:ext uri="{FF2B5EF4-FFF2-40B4-BE49-F238E27FC236}">
                    <a16:creationId xmlns:a16="http://schemas.microsoft.com/office/drawing/2014/main" id="{57E34AC0-5554-700E-E744-DA427E59E4E4}"/>
                  </a:ext>
                </a:extLst>
              </p:cNvPr>
              <p:cNvSpPr txBox="1"/>
              <p:nvPr/>
            </p:nvSpPr>
            <p:spPr>
              <a:xfrm>
                <a:off x="6363876" y="344375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47" name="Google Shape;130;p1">
                <a:extLst>
                  <a:ext uri="{FF2B5EF4-FFF2-40B4-BE49-F238E27FC236}">
                    <a16:creationId xmlns:a16="http://schemas.microsoft.com/office/drawing/2014/main" id="{DFA6692E-B87F-A360-03A1-78396D54EE7F}"/>
                  </a:ext>
                </a:extLst>
              </p:cNvPr>
              <p:cNvSpPr/>
              <p:nvPr/>
            </p:nvSpPr>
            <p:spPr>
              <a:xfrm>
                <a:off x="6360042" y="380175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131;p1">
                <a:extLst>
                  <a:ext uri="{FF2B5EF4-FFF2-40B4-BE49-F238E27FC236}">
                    <a16:creationId xmlns:a16="http://schemas.microsoft.com/office/drawing/2014/main" id="{156D6E78-5F2F-1D71-B8F5-DC0AC31E1172}"/>
                  </a:ext>
                </a:extLst>
              </p:cNvPr>
              <p:cNvSpPr txBox="1"/>
              <p:nvPr/>
            </p:nvSpPr>
            <p:spPr>
              <a:xfrm>
                <a:off x="6653715" y="3451564"/>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49" name="Google Shape;132;p1">
                <a:extLst>
                  <a:ext uri="{FF2B5EF4-FFF2-40B4-BE49-F238E27FC236}">
                    <a16:creationId xmlns:a16="http://schemas.microsoft.com/office/drawing/2014/main" id="{9214107B-AD6A-4B1C-AB7E-494C33077B74}"/>
                  </a:ext>
                </a:extLst>
              </p:cNvPr>
              <p:cNvSpPr txBox="1"/>
              <p:nvPr/>
            </p:nvSpPr>
            <p:spPr>
              <a:xfrm>
                <a:off x="6934462" y="344626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0" name="Google Shape;133;p1">
                <a:extLst>
                  <a:ext uri="{FF2B5EF4-FFF2-40B4-BE49-F238E27FC236}">
                    <a16:creationId xmlns:a16="http://schemas.microsoft.com/office/drawing/2014/main" id="{72C4B85F-BE97-4E11-ECF7-173F7FD7D2B9}"/>
                  </a:ext>
                </a:extLst>
              </p:cNvPr>
              <p:cNvSpPr txBox="1"/>
              <p:nvPr/>
            </p:nvSpPr>
            <p:spPr>
              <a:xfrm>
                <a:off x="7268074" y="3447998"/>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1" name="Google Shape;134;p1">
                <a:extLst>
                  <a:ext uri="{FF2B5EF4-FFF2-40B4-BE49-F238E27FC236}">
                    <a16:creationId xmlns:a16="http://schemas.microsoft.com/office/drawing/2014/main" id="{42FDB5B3-C444-2943-F65D-E21A0508EF85}"/>
                  </a:ext>
                </a:extLst>
              </p:cNvPr>
              <p:cNvSpPr txBox="1"/>
              <p:nvPr/>
            </p:nvSpPr>
            <p:spPr>
              <a:xfrm>
                <a:off x="7580122"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2" name="Google Shape;135;p1">
                <a:extLst>
                  <a:ext uri="{FF2B5EF4-FFF2-40B4-BE49-F238E27FC236}">
                    <a16:creationId xmlns:a16="http://schemas.microsoft.com/office/drawing/2014/main" id="{BEAD9CA4-4ACA-2D6C-5146-B1B25F4F1ECF}"/>
                  </a:ext>
                </a:extLst>
              </p:cNvPr>
              <p:cNvSpPr/>
              <p:nvPr/>
            </p:nvSpPr>
            <p:spPr>
              <a:xfrm>
                <a:off x="8759380"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136;p1">
                <a:extLst>
                  <a:ext uri="{FF2B5EF4-FFF2-40B4-BE49-F238E27FC236}">
                    <a16:creationId xmlns:a16="http://schemas.microsoft.com/office/drawing/2014/main" id="{79F6CF0F-96ED-89A5-19C7-9A6D9168ECA5}"/>
                  </a:ext>
                </a:extLst>
              </p:cNvPr>
              <p:cNvSpPr/>
              <p:nvPr/>
            </p:nvSpPr>
            <p:spPr>
              <a:xfrm>
                <a:off x="9055533" y="380327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137;p1">
                <a:extLst>
                  <a:ext uri="{FF2B5EF4-FFF2-40B4-BE49-F238E27FC236}">
                    <a16:creationId xmlns:a16="http://schemas.microsoft.com/office/drawing/2014/main" id="{D65CB08F-B41D-4675-9290-12EC6CB1D18A}"/>
                  </a:ext>
                </a:extLst>
              </p:cNvPr>
              <p:cNvSpPr txBox="1"/>
              <p:nvPr/>
            </p:nvSpPr>
            <p:spPr>
              <a:xfrm>
                <a:off x="7885680"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6" name="Google Shape;139;p1">
                <a:extLst>
                  <a:ext uri="{FF2B5EF4-FFF2-40B4-BE49-F238E27FC236}">
                    <a16:creationId xmlns:a16="http://schemas.microsoft.com/office/drawing/2014/main" id="{4CBD02C2-0386-BD78-880C-DB5805F2BAF2}"/>
                  </a:ext>
                </a:extLst>
              </p:cNvPr>
              <p:cNvSpPr txBox="1"/>
              <p:nvPr/>
            </p:nvSpPr>
            <p:spPr>
              <a:xfrm>
                <a:off x="8177258" y="344733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7" name="Google Shape;140;p1">
                <a:extLst>
                  <a:ext uri="{FF2B5EF4-FFF2-40B4-BE49-F238E27FC236}">
                    <a16:creationId xmlns:a16="http://schemas.microsoft.com/office/drawing/2014/main" id="{F3FC0471-F0C8-839B-AE2B-0E8671442BE5}"/>
                  </a:ext>
                </a:extLst>
              </p:cNvPr>
              <p:cNvSpPr txBox="1"/>
              <p:nvPr/>
            </p:nvSpPr>
            <p:spPr>
              <a:xfrm>
                <a:off x="8457324" y="3450755"/>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sp>
            <p:nvSpPr>
              <p:cNvPr id="58" name="Google Shape;141;p1">
                <a:extLst>
                  <a:ext uri="{FF2B5EF4-FFF2-40B4-BE49-F238E27FC236}">
                    <a16:creationId xmlns:a16="http://schemas.microsoft.com/office/drawing/2014/main" id="{E1924663-3CE2-6DE7-D41C-72DD20BE0D7B}"/>
                  </a:ext>
                </a:extLst>
              </p:cNvPr>
              <p:cNvSpPr txBox="1"/>
              <p:nvPr/>
            </p:nvSpPr>
            <p:spPr>
              <a:xfrm>
                <a:off x="8759010" y="344452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59" name="Google Shape;142;p1">
                <a:extLst>
                  <a:ext uri="{FF2B5EF4-FFF2-40B4-BE49-F238E27FC236}">
                    <a16:creationId xmlns:a16="http://schemas.microsoft.com/office/drawing/2014/main" id="{000B2621-0C5A-FD18-FC2D-C4125DC6CCA8}"/>
                  </a:ext>
                </a:extLst>
              </p:cNvPr>
              <p:cNvSpPr txBox="1"/>
              <p:nvPr/>
            </p:nvSpPr>
            <p:spPr>
              <a:xfrm>
                <a:off x="9086501" y="3445361"/>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sp>
            <p:nvSpPr>
              <p:cNvPr id="61" name="Google Shape;144;p1">
                <a:extLst>
                  <a:ext uri="{FF2B5EF4-FFF2-40B4-BE49-F238E27FC236}">
                    <a16:creationId xmlns:a16="http://schemas.microsoft.com/office/drawing/2014/main" id="{91D98866-46CE-9E92-50C6-E9C976EFCE4E}"/>
                  </a:ext>
                </a:extLst>
              </p:cNvPr>
              <p:cNvSpPr/>
              <p:nvPr/>
            </p:nvSpPr>
            <p:spPr>
              <a:xfrm>
                <a:off x="8169514" y="3801827"/>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145;p1">
                <a:extLst>
                  <a:ext uri="{FF2B5EF4-FFF2-40B4-BE49-F238E27FC236}">
                    <a16:creationId xmlns:a16="http://schemas.microsoft.com/office/drawing/2014/main" id="{DEAE3EC1-1A2E-E737-A316-B33DE1D75C51}"/>
                  </a:ext>
                </a:extLst>
              </p:cNvPr>
              <p:cNvSpPr txBox="1"/>
              <p:nvPr/>
            </p:nvSpPr>
            <p:spPr>
              <a:xfrm>
                <a:off x="8087736" y="2922335"/>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63" name="Google Shape;146;p1">
                <a:extLst>
                  <a:ext uri="{FF2B5EF4-FFF2-40B4-BE49-F238E27FC236}">
                    <a16:creationId xmlns:a16="http://schemas.microsoft.com/office/drawing/2014/main" id="{87730D74-E671-5CA0-EC9A-16A52FD900C0}"/>
                  </a:ext>
                </a:extLst>
              </p:cNvPr>
              <p:cNvSpPr txBox="1"/>
              <p:nvPr/>
            </p:nvSpPr>
            <p:spPr>
              <a:xfrm>
                <a:off x="5239600" y="4761407"/>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64" name="Google Shape;147;p1">
                <a:extLst>
                  <a:ext uri="{FF2B5EF4-FFF2-40B4-BE49-F238E27FC236}">
                    <a16:creationId xmlns:a16="http://schemas.microsoft.com/office/drawing/2014/main" id="{5345B0CD-ADCE-892A-C369-30FFE422A099}"/>
                  </a:ext>
                </a:extLst>
              </p:cNvPr>
              <p:cNvSpPr txBox="1"/>
              <p:nvPr/>
            </p:nvSpPr>
            <p:spPr>
              <a:xfrm>
                <a:off x="8087736" y="4751811"/>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65" name="Google Shape;107;p1">
                <a:extLst>
                  <a:ext uri="{FF2B5EF4-FFF2-40B4-BE49-F238E27FC236}">
                    <a16:creationId xmlns:a16="http://schemas.microsoft.com/office/drawing/2014/main" id="{649EE6E2-61B6-DF51-4B7D-1610D03F0282}"/>
                  </a:ext>
                </a:extLst>
              </p:cNvPr>
              <p:cNvSpPr/>
              <p:nvPr/>
            </p:nvSpPr>
            <p:spPr>
              <a:xfrm>
                <a:off x="3082824" y="379912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107;p1">
                <a:extLst>
                  <a:ext uri="{FF2B5EF4-FFF2-40B4-BE49-F238E27FC236}">
                    <a16:creationId xmlns:a16="http://schemas.microsoft.com/office/drawing/2014/main" id="{24E2EE02-6F09-BAC0-7BF7-D9BE1033ABB7}"/>
                  </a:ext>
                </a:extLst>
              </p:cNvPr>
              <p:cNvSpPr/>
              <p:nvPr/>
            </p:nvSpPr>
            <p:spPr>
              <a:xfrm>
                <a:off x="3691085" y="3800985"/>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 name="Google Shape;130;p1">
              <a:extLst>
                <a:ext uri="{FF2B5EF4-FFF2-40B4-BE49-F238E27FC236}">
                  <a16:creationId xmlns:a16="http://schemas.microsoft.com/office/drawing/2014/main" id="{5335E1CC-FFB7-2E24-5AC4-FD5E0FF0BCDF}"/>
                </a:ext>
              </a:extLst>
            </p:cNvPr>
            <p:cNvSpPr/>
            <p:nvPr/>
          </p:nvSpPr>
          <p:spPr>
            <a:xfrm>
              <a:off x="10433955" y="382184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1F8DB1-D1FC-0022-9A6F-F8449BACD8E1}"/>
                  </a:ext>
                </a:extLst>
              </p:cNvPr>
              <p:cNvSpPr txBox="1"/>
              <p:nvPr/>
            </p:nvSpPr>
            <p:spPr>
              <a:xfrm>
                <a:off x="7030954" y="1199079"/>
                <a:ext cx="4515012"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EA1F8DB1-D1FC-0022-9A6F-F8449BACD8E1}"/>
                  </a:ext>
                </a:extLst>
              </p:cNvPr>
              <p:cNvSpPr txBox="1">
                <a:spLocks noRot="1" noChangeAspect="1" noMove="1" noResize="1" noEditPoints="1" noAdjustHandles="1" noChangeArrowheads="1" noChangeShapeType="1" noTextEdit="1"/>
              </p:cNvSpPr>
              <p:nvPr/>
            </p:nvSpPr>
            <p:spPr>
              <a:xfrm>
                <a:off x="7030954" y="1199079"/>
                <a:ext cx="4515012" cy="477054"/>
              </a:xfrm>
              <a:prstGeom prst="rect">
                <a:avLst/>
              </a:prstGeom>
              <a:blipFill>
                <a:blip r:embed="rId4"/>
                <a:stretch>
                  <a:fillRect l="-2564" t="-1282" b="-11538"/>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027F8C-D52C-F889-0939-61B4E0D32E34}"/>
                  </a:ext>
                </a:extLst>
              </p:cNvPr>
              <p:cNvSpPr txBox="1"/>
              <p:nvPr/>
            </p:nvSpPr>
            <p:spPr>
              <a:xfrm>
                <a:off x="7025108" y="1833024"/>
                <a:ext cx="3514949"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5" name="TextBox 4">
                <a:extLst>
                  <a:ext uri="{FF2B5EF4-FFF2-40B4-BE49-F238E27FC236}">
                    <a16:creationId xmlns:a16="http://schemas.microsoft.com/office/drawing/2014/main" id="{49027F8C-D52C-F889-0939-61B4E0D32E34}"/>
                  </a:ext>
                </a:extLst>
              </p:cNvPr>
              <p:cNvSpPr txBox="1">
                <a:spLocks noRot="1" noChangeAspect="1" noMove="1" noResize="1" noEditPoints="1" noAdjustHandles="1" noChangeArrowheads="1" noChangeShapeType="1" noTextEdit="1"/>
              </p:cNvSpPr>
              <p:nvPr/>
            </p:nvSpPr>
            <p:spPr>
              <a:xfrm>
                <a:off x="7025108" y="1833024"/>
                <a:ext cx="3514949" cy="436979"/>
              </a:xfrm>
              <a:prstGeom prst="rect">
                <a:avLst/>
              </a:prstGeom>
              <a:blipFill>
                <a:blip r:embed="rId5"/>
                <a:stretch>
                  <a:fillRect l="-3293" t="-1408" b="-14085"/>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BB2D22-D901-47F8-FDE3-600D97448030}"/>
                  </a:ext>
                </a:extLst>
              </p:cNvPr>
              <p:cNvSpPr txBox="1"/>
              <p:nvPr/>
            </p:nvSpPr>
            <p:spPr>
              <a:xfrm>
                <a:off x="7032674" y="2455624"/>
                <a:ext cx="2791614"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6" name="TextBox 5">
                <a:extLst>
                  <a:ext uri="{FF2B5EF4-FFF2-40B4-BE49-F238E27FC236}">
                    <a16:creationId xmlns:a16="http://schemas.microsoft.com/office/drawing/2014/main" id="{6EBB2D22-D901-47F8-FDE3-600D97448030}"/>
                  </a:ext>
                </a:extLst>
              </p:cNvPr>
              <p:cNvSpPr txBox="1">
                <a:spLocks noRot="1" noChangeAspect="1" noMove="1" noResize="1" noEditPoints="1" noAdjustHandles="1" noChangeArrowheads="1" noChangeShapeType="1" noTextEdit="1"/>
              </p:cNvSpPr>
              <p:nvPr/>
            </p:nvSpPr>
            <p:spPr>
              <a:xfrm>
                <a:off x="7032674" y="2455624"/>
                <a:ext cx="2791614" cy="436979"/>
              </a:xfrm>
              <a:prstGeom prst="rect">
                <a:avLst/>
              </a:prstGeom>
              <a:blipFill>
                <a:blip r:embed="rId6"/>
                <a:stretch>
                  <a:fillRect l="-4367" t="-1389" b="-12500"/>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BAE808-1EFD-9DAF-8C4B-4B8BFE9EE211}"/>
                  </a:ext>
                </a:extLst>
              </p:cNvPr>
              <p:cNvSpPr txBox="1"/>
              <p:nvPr/>
            </p:nvSpPr>
            <p:spPr>
              <a:xfrm>
                <a:off x="7025108" y="3262231"/>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7" name="TextBox 6">
                <a:extLst>
                  <a:ext uri="{FF2B5EF4-FFF2-40B4-BE49-F238E27FC236}">
                    <a16:creationId xmlns:a16="http://schemas.microsoft.com/office/drawing/2014/main" id="{1EBAE808-1EFD-9DAF-8C4B-4B8BFE9EE211}"/>
                  </a:ext>
                </a:extLst>
              </p:cNvPr>
              <p:cNvSpPr txBox="1">
                <a:spLocks noRot="1" noChangeAspect="1" noMove="1" noResize="1" noEditPoints="1" noAdjustHandles="1" noChangeArrowheads="1" noChangeShapeType="1" noTextEdit="1"/>
              </p:cNvSpPr>
              <p:nvPr/>
            </p:nvSpPr>
            <p:spPr>
              <a:xfrm>
                <a:off x="7025108" y="3262231"/>
                <a:ext cx="4710114" cy="424283"/>
              </a:xfrm>
              <a:prstGeom prst="rect">
                <a:avLst/>
              </a:prstGeom>
              <a:blipFill>
                <a:blip r:embed="rId7"/>
                <a:stretch>
                  <a:fillRect l="-1682" b="-17143"/>
                </a:stretch>
              </a:blipFill>
            </p:spPr>
            <p:txBody>
              <a:bodyPr/>
              <a:lstStyle/>
              <a:p>
                <a:r>
                  <a:rPr lang="en-PK">
                    <a:noFill/>
                  </a:rPr>
                  <a:t> </a:t>
                </a:r>
              </a:p>
            </p:txBody>
          </p:sp>
        </mc:Fallback>
      </mc:AlternateContent>
    </p:spTree>
    <p:extLst>
      <p:ext uri="{BB962C8B-B14F-4D97-AF65-F5344CB8AC3E}">
        <p14:creationId xmlns:p14="http://schemas.microsoft.com/office/powerpoint/2010/main" val="614504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91;p1">
            <a:extLst>
              <a:ext uri="{FF2B5EF4-FFF2-40B4-BE49-F238E27FC236}">
                <a16:creationId xmlns:a16="http://schemas.microsoft.com/office/drawing/2014/main" id="{F225A51E-D3DB-C35B-F950-4FC2005F6391}"/>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923289"/>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Seizure Sensitivity – </a:t>
            </a:r>
            <a:r>
              <a:rPr lang="en-US" sz="1800" b="0" i="1" u="none" strike="noStrike" cap="none" dirty="0">
                <a:solidFill>
                  <a:schemeClr val="dk1"/>
                </a:solidFill>
                <a:latin typeface="Calibri"/>
                <a:ea typeface="Calibri"/>
                <a:cs typeface="Calibri"/>
                <a:sym typeface="Calibri"/>
              </a:rPr>
              <a:t>over the whole seizure interval</a:t>
            </a:r>
            <a:endParaRPr lang="en-US" dirty="0"/>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71</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072063-49C6-2796-3754-F7CB695D4799}"/>
                  </a:ext>
                </a:extLst>
              </p:cNvPr>
              <p:cNvSpPr txBox="1"/>
              <p:nvPr/>
            </p:nvSpPr>
            <p:spPr>
              <a:xfrm>
                <a:off x="2906188" y="1966417"/>
                <a:ext cx="6926566" cy="477054"/>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𝑠𝑒𝑖𝑧𝑢𝑟𝑒</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𝑇</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𝑠𝑒𝑖𝑧𝑢𝑟𝑒</m:t>
                            </m:r>
                          </m:sub>
                        </m:sSub>
                      </m:num>
                      <m:den>
                        <m:r>
                          <a:rPr lang="en-US" sz="2000" b="0" i="1" smtClean="0">
                            <a:latin typeface="Cambria Math" panose="02040503050406030204" pitchFamily="18" charset="0"/>
                          </a:rPr>
                          <m:t>𝑇</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𝑠𝑒𝑖𝑧𝑢𝑟𝑒</m:t>
                            </m:r>
                          </m:sub>
                        </m:sSub>
                        <m:r>
                          <a:rPr lang="en-US" sz="2000" b="0" i="1" smtClean="0">
                            <a:latin typeface="Cambria Math" panose="02040503050406030204" pitchFamily="18" charset="0"/>
                          </a:rPr>
                          <m:t>+ </m:t>
                        </m:r>
                        <m:r>
                          <a:rPr lang="en-US" sz="2000" b="0" i="1" smtClean="0">
                            <a:latin typeface="Cambria Math" panose="02040503050406030204" pitchFamily="18" charset="0"/>
                          </a:rPr>
                          <m:t>𝐹</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𝑠𝑒𝑖𝑧𝑢𝑟𝑒</m:t>
                            </m:r>
                          </m:sub>
                        </m:sSub>
                      </m:den>
                    </m:f>
                  </m:oMath>
                </a14:m>
                <a:r>
                  <a:rPr lang="en-US" sz="2000" dirty="0"/>
                  <a:t> </a:t>
                </a:r>
                <a:endParaRPr lang="en-PK" sz="2000" dirty="0"/>
              </a:p>
            </p:txBody>
          </p:sp>
        </mc:Choice>
        <mc:Fallback xmlns="">
          <p:sp>
            <p:nvSpPr>
              <p:cNvPr id="4" name="TextBox 3">
                <a:extLst>
                  <a:ext uri="{FF2B5EF4-FFF2-40B4-BE49-F238E27FC236}">
                    <a16:creationId xmlns:a16="http://schemas.microsoft.com/office/drawing/2014/main" id="{4F072063-49C6-2796-3754-F7CB695D4799}"/>
                  </a:ext>
                </a:extLst>
              </p:cNvPr>
              <p:cNvSpPr txBox="1">
                <a:spLocks noRot="1" noChangeAspect="1" noMove="1" noResize="1" noEditPoints="1" noAdjustHandles="1" noChangeArrowheads="1" noChangeShapeType="1" noTextEdit="1"/>
              </p:cNvSpPr>
              <p:nvPr/>
            </p:nvSpPr>
            <p:spPr>
              <a:xfrm>
                <a:off x="2906188" y="1966417"/>
                <a:ext cx="6926566" cy="477054"/>
              </a:xfrm>
              <a:prstGeom prst="rect">
                <a:avLst/>
              </a:prstGeom>
              <a:blipFill>
                <a:blip r:embed="rId2"/>
                <a:stretch>
                  <a:fillRect l="-1673" t="-1282" b="-11538"/>
                </a:stretch>
              </a:blipFill>
            </p:spPr>
            <p:txBody>
              <a:bodyPr/>
              <a:lstStyle/>
              <a:p>
                <a:r>
                  <a:rPr lang="en-PK">
                    <a:noFill/>
                  </a:rPr>
                  <a:t> </a:t>
                </a:r>
              </a:p>
            </p:txBody>
          </p:sp>
        </mc:Fallback>
      </mc:AlternateContent>
      <p:pic>
        <p:nvPicPr>
          <p:cNvPr id="92" name="Google Shape;90;p1" descr="A picture containing diagram, plot, screenshot, text&#10;&#10;Description automatically generated">
            <a:extLst>
              <a:ext uri="{FF2B5EF4-FFF2-40B4-BE49-F238E27FC236}">
                <a16:creationId xmlns:a16="http://schemas.microsoft.com/office/drawing/2014/main" id="{F7AE018E-20D3-EE60-D506-60CCD35E53BB}"/>
              </a:ext>
            </a:extLst>
          </p:cNvPr>
          <p:cNvPicPr preferRelativeResize="0"/>
          <p:nvPr/>
        </p:nvPicPr>
        <p:blipFill rotWithShape="1">
          <a:blip r:embed="rId3">
            <a:alphaModFix/>
          </a:blip>
          <a:srcRect l="68620" t="64365" r="12512" b="9695"/>
          <a:stretch/>
        </p:blipFill>
        <p:spPr>
          <a:xfrm>
            <a:off x="5772390" y="4943353"/>
            <a:ext cx="1551939" cy="454826"/>
          </a:xfrm>
          <a:prstGeom prst="rect">
            <a:avLst/>
          </a:prstGeom>
          <a:noFill/>
          <a:ln>
            <a:noFill/>
          </a:ln>
        </p:spPr>
      </p:pic>
      <p:sp>
        <p:nvSpPr>
          <p:cNvPr id="94" name="Google Shape;92;p1">
            <a:extLst>
              <a:ext uri="{FF2B5EF4-FFF2-40B4-BE49-F238E27FC236}">
                <a16:creationId xmlns:a16="http://schemas.microsoft.com/office/drawing/2014/main" id="{CFB4E1CC-E52C-22EB-185C-CB0959363FFE}"/>
              </a:ext>
            </a:extLst>
          </p:cNvPr>
          <p:cNvSpPr/>
          <p:nvPr/>
        </p:nvSpPr>
        <p:spPr>
          <a:xfrm>
            <a:off x="4572368" y="4479927"/>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3;p1">
            <a:extLst>
              <a:ext uri="{FF2B5EF4-FFF2-40B4-BE49-F238E27FC236}">
                <a16:creationId xmlns:a16="http://schemas.microsoft.com/office/drawing/2014/main" id="{5CF32346-20B3-43D9-EEBC-4E15C99FAE97}"/>
              </a:ext>
            </a:extLst>
          </p:cNvPr>
          <p:cNvSpPr/>
          <p:nvPr/>
        </p:nvSpPr>
        <p:spPr>
          <a:xfrm>
            <a:off x="2496471" y="4479928"/>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6" name="Google Shape;94;p1" descr="A picture containing chart&#10;&#10;Description automatically generated">
            <a:extLst>
              <a:ext uri="{FF2B5EF4-FFF2-40B4-BE49-F238E27FC236}">
                <a16:creationId xmlns:a16="http://schemas.microsoft.com/office/drawing/2014/main" id="{19B7B865-24A7-63EB-A4FA-DEE2E2CF11B1}"/>
              </a:ext>
            </a:extLst>
          </p:cNvPr>
          <p:cNvPicPr preferRelativeResize="0"/>
          <p:nvPr/>
        </p:nvPicPr>
        <p:blipFill rotWithShape="1">
          <a:blip r:embed="rId4">
            <a:alphaModFix/>
          </a:blip>
          <a:srcRect l="8531" t="63039" r="61339" b="10445"/>
          <a:stretch/>
        </p:blipFill>
        <p:spPr>
          <a:xfrm>
            <a:off x="4545552" y="4971538"/>
            <a:ext cx="1274064" cy="416658"/>
          </a:xfrm>
          <a:prstGeom prst="rect">
            <a:avLst/>
          </a:prstGeom>
          <a:noFill/>
          <a:ln>
            <a:noFill/>
          </a:ln>
        </p:spPr>
      </p:pic>
      <p:pic>
        <p:nvPicPr>
          <p:cNvPr id="97" name="Google Shape;97;p1" descr="A picture containing diagram, plot, screenshot, text&#10;&#10;Description automatically generated">
            <a:extLst>
              <a:ext uri="{FF2B5EF4-FFF2-40B4-BE49-F238E27FC236}">
                <a16:creationId xmlns:a16="http://schemas.microsoft.com/office/drawing/2014/main" id="{C4F2C7FA-607F-DAA3-E4D1-AE56D5CA7297}"/>
              </a:ext>
            </a:extLst>
          </p:cNvPr>
          <p:cNvPicPr preferRelativeResize="0"/>
          <p:nvPr/>
        </p:nvPicPr>
        <p:blipFill rotWithShape="1">
          <a:blip r:embed="rId3">
            <a:alphaModFix/>
          </a:blip>
          <a:srcRect l="39198" t="61607" r="32842" b="7522"/>
          <a:stretch/>
        </p:blipFill>
        <p:spPr>
          <a:xfrm>
            <a:off x="7319912" y="4963799"/>
            <a:ext cx="1459084" cy="449128"/>
          </a:xfrm>
          <a:prstGeom prst="rect">
            <a:avLst/>
          </a:prstGeom>
          <a:noFill/>
          <a:ln>
            <a:noFill/>
          </a:ln>
        </p:spPr>
      </p:pic>
      <p:sp>
        <p:nvSpPr>
          <p:cNvPr id="98" name="Google Shape;98;p1">
            <a:extLst>
              <a:ext uri="{FF2B5EF4-FFF2-40B4-BE49-F238E27FC236}">
                <a16:creationId xmlns:a16="http://schemas.microsoft.com/office/drawing/2014/main" id="{FFA819B2-12A6-44B7-E48C-5C386B3A982B}"/>
              </a:ext>
            </a:extLst>
          </p:cNvPr>
          <p:cNvSpPr/>
          <p:nvPr/>
        </p:nvSpPr>
        <p:spPr>
          <a:xfrm>
            <a:off x="4588339"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
            <a:extLst>
              <a:ext uri="{FF2B5EF4-FFF2-40B4-BE49-F238E27FC236}">
                <a16:creationId xmlns:a16="http://schemas.microsoft.com/office/drawing/2014/main" id="{FA259023-BAA7-1F3E-E256-3D48E91B81C2}"/>
              </a:ext>
            </a:extLst>
          </p:cNvPr>
          <p:cNvSpPr/>
          <p:nvPr/>
        </p:nvSpPr>
        <p:spPr>
          <a:xfrm>
            <a:off x="5199323"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
            <a:extLst>
              <a:ext uri="{FF2B5EF4-FFF2-40B4-BE49-F238E27FC236}">
                <a16:creationId xmlns:a16="http://schemas.microsoft.com/office/drawing/2014/main" id="{76A0C76D-DBEA-BB7D-17AD-6BC45645C7B7}"/>
              </a:ext>
            </a:extLst>
          </p:cNvPr>
          <p:cNvSpPr/>
          <p:nvPr/>
        </p:nvSpPr>
        <p:spPr>
          <a:xfrm>
            <a:off x="548926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
            <a:extLst>
              <a:ext uri="{FF2B5EF4-FFF2-40B4-BE49-F238E27FC236}">
                <a16:creationId xmlns:a16="http://schemas.microsoft.com/office/drawing/2014/main" id="{4D395E66-8544-3239-93C0-74E624E90A64}"/>
              </a:ext>
            </a:extLst>
          </p:cNvPr>
          <p:cNvSpPr/>
          <p:nvPr/>
        </p:nvSpPr>
        <p:spPr>
          <a:xfrm>
            <a:off x="4892270" y="495513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 name="Google Shape;102;p1" descr="A picture containing chart&#10;&#10;Description automatically generated">
            <a:extLst>
              <a:ext uri="{FF2B5EF4-FFF2-40B4-BE49-F238E27FC236}">
                <a16:creationId xmlns:a16="http://schemas.microsoft.com/office/drawing/2014/main" id="{0A73F32C-B887-4E69-6DB5-BE4B9CBFFC28}"/>
              </a:ext>
            </a:extLst>
          </p:cNvPr>
          <p:cNvPicPr preferRelativeResize="0"/>
          <p:nvPr/>
        </p:nvPicPr>
        <p:blipFill rotWithShape="1">
          <a:blip r:embed="rId4">
            <a:alphaModFix/>
          </a:blip>
          <a:srcRect l="53141" t="65137" r="27611" b="12839"/>
          <a:stretch/>
        </p:blipFill>
        <p:spPr>
          <a:xfrm rot="10800000">
            <a:off x="2494470" y="4949036"/>
            <a:ext cx="936351" cy="455754"/>
          </a:xfrm>
          <a:prstGeom prst="rect">
            <a:avLst/>
          </a:prstGeom>
          <a:noFill/>
          <a:ln>
            <a:noFill/>
          </a:ln>
        </p:spPr>
      </p:pic>
      <p:pic>
        <p:nvPicPr>
          <p:cNvPr id="103" name="Google Shape;104;p1" descr="A picture containing diagram, plot, screenshot, text&#10;&#10;Description automatically generated">
            <a:extLst>
              <a:ext uri="{FF2B5EF4-FFF2-40B4-BE49-F238E27FC236}">
                <a16:creationId xmlns:a16="http://schemas.microsoft.com/office/drawing/2014/main" id="{04E2C176-F101-B1CF-EB66-A0CBDC6E6C07}"/>
              </a:ext>
            </a:extLst>
          </p:cNvPr>
          <p:cNvPicPr preferRelativeResize="0"/>
          <p:nvPr/>
        </p:nvPicPr>
        <p:blipFill rotWithShape="1">
          <a:blip r:embed="rId3">
            <a:alphaModFix/>
          </a:blip>
          <a:srcRect l="15690" t="66892" r="66046" b="11502"/>
          <a:stretch/>
        </p:blipFill>
        <p:spPr>
          <a:xfrm>
            <a:off x="3433065" y="4924566"/>
            <a:ext cx="1125788" cy="423450"/>
          </a:xfrm>
          <a:prstGeom prst="rect">
            <a:avLst/>
          </a:prstGeom>
          <a:noFill/>
          <a:ln>
            <a:noFill/>
          </a:ln>
        </p:spPr>
      </p:pic>
      <p:sp>
        <p:nvSpPr>
          <p:cNvPr id="104" name="Google Shape;105;p1">
            <a:extLst>
              <a:ext uri="{FF2B5EF4-FFF2-40B4-BE49-F238E27FC236}">
                <a16:creationId xmlns:a16="http://schemas.microsoft.com/office/drawing/2014/main" id="{7F62E958-A6CE-4DE1-0C77-42B4B55A6278}"/>
              </a:ext>
            </a:extLst>
          </p:cNvPr>
          <p:cNvSpPr/>
          <p:nvPr/>
        </p:nvSpPr>
        <p:spPr>
          <a:xfrm>
            <a:off x="3707281" y="495478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6;p1">
            <a:extLst>
              <a:ext uri="{FF2B5EF4-FFF2-40B4-BE49-F238E27FC236}">
                <a16:creationId xmlns:a16="http://schemas.microsoft.com/office/drawing/2014/main" id="{1FEDF2EF-3733-A044-544E-49DF6E53525B}"/>
              </a:ext>
            </a:extLst>
          </p:cNvPr>
          <p:cNvSpPr/>
          <p:nvPr/>
        </p:nvSpPr>
        <p:spPr>
          <a:xfrm>
            <a:off x="3416687" y="495452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7;p1">
            <a:extLst>
              <a:ext uri="{FF2B5EF4-FFF2-40B4-BE49-F238E27FC236}">
                <a16:creationId xmlns:a16="http://schemas.microsoft.com/office/drawing/2014/main" id="{FFC5147F-D25D-C110-DA6A-BF0E2994C7E0}"/>
              </a:ext>
            </a:extLst>
          </p:cNvPr>
          <p:cNvSpPr/>
          <p:nvPr/>
        </p:nvSpPr>
        <p:spPr>
          <a:xfrm>
            <a:off x="2806947"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8;p1">
            <a:extLst>
              <a:ext uri="{FF2B5EF4-FFF2-40B4-BE49-F238E27FC236}">
                <a16:creationId xmlns:a16="http://schemas.microsoft.com/office/drawing/2014/main" id="{49523AE7-10CD-115F-27FD-5B3496D4D4FC}"/>
              </a:ext>
            </a:extLst>
          </p:cNvPr>
          <p:cNvSpPr/>
          <p:nvPr/>
        </p:nvSpPr>
        <p:spPr>
          <a:xfrm>
            <a:off x="3988056" y="495608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9;p1">
            <a:extLst>
              <a:ext uri="{FF2B5EF4-FFF2-40B4-BE49-F238E27FC236}">
                <a16:creationId xmlns:a16="http://schemas.microsoft.com/office/drawing/2014/main" id="{4A712626-9723-7180-8974-7C1A5BDA65B2}"/>
              </a:ext>
            </a:extLst>
          </p:cNvPr>
          <p:cNvSpPr/>
          <p:nvPr/>
        </p:nvSpPr>
        <p:spPr>
          <a:xfrm>
            <a:off x="4287673" y="4957028"/>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10;p1">
            <a:extLst>
              <a:ext uri="{FF2B5EF4-FFF2-40B4-BE49-F238E27FC236}">
                <a16:creationId xmlns:a16="http://schemas.microsoft.com/office/drawing/2014/main" id="{66585289-403A-8809-1DA5-CD18BA0BE379}"/>
              </a:ext>
            </a:extLst>
          </p:cNvPr>
          <p:cNvSpPr/>
          <p:nvPr/>
        </p:nvSpPr>
        <p:spPr>
          <a:xfrm>
            <a:off x="7286138" y="495683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23;p1">
            <a:extLst>
              <a:ext uri="{FF2B5EF4-FFF2-40B4-BE49-F238E27FC236}">
                <a16:creationId xmlns:a16="http://schemas.microsoft.com/office/drawing/2014/main" id="{5965FF75-B828-EE88-7E8A-762DFCF1BB03}"/>
              </a:ext>
            </a:extLst>
          </p:cNvPr>
          <p:cNvSpPr txBox="1"/>
          <p:nvPr/>
        </p:nvSpPr>
        <p:spPr>
          <a:xfrm>
            <a:off x="2413521"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12" name="Google Shape;124;p1">
            <a:extLst>
              <a:ext uri="{FF2B5EF4-FFF2-40B4-BE49-F238E27FC236}">
                <a16:creationId xmlns:a16="http://schemas.microsoft.com/office/drawing/2014/main" id="{B404BDD3-0CBB-2574-BFE5-9F5EA23DAE57}"/>
              </a:ext>
            </a:extLst>
          </p:cNvPr>
          <p:cNvSpPr txBox="1"/>
          <p:nvPr/>
        </p:nvSpPr>
        <p:spPr>
          <a:xfrm>
            <a:off x="4460959" y="4074863"/>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113" name="Google Shape;125;p1">
            <a:extLst>
              <a:ext uri="{FF2B5EF4-FFF2-40B4-BE49-F238E27FC236}">
                <a16:creationId xmlns:a16="http://schemas.microsoft.com/office/drawing/2014/main" id="{9C109EE4-F746-20A0-091A-E3A1F37822AF}"/>
              </a:ext>
            </a:extLst>
          </p:cNvPr>
          <p:cNvSpPr/>
          <p:nvPr/>
        </p:nvSpPr>
        <p:spPr>
          <a:xfrm>
            <a:off x="6077284"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26;p1">
            <a:extLst>
              <a:ext uri="{FF2B5EF4-FFF2-40B4-BE49-F238E27FC236}">
                <a16:creationId xmlns:a16="http://schemas.microsoft.com/office/drawing/2014/main" id="{B7BB1C79-B2EF-B74D-EE0C-246F4F31A11B}"/>
              </a:ext>
            </a:extLst>
          </p:cNvPr>
          <p:cNvSpPr/>
          <p:nvPr/>
        </p:nvSpPr>
        <p:spPr>
          <a:xfrm>
            <a:off x="6370028"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28;p1">
            <a:extLst>
              <a:ext uri="{FF2B5EF4-FFF2-40B4-BE49-F238E27FC236}">
                <a16:creationId xmlns:a16="http://schemas.microsoft.com/office/drawing/2014/main" id="{29540DDA-404D-562D-B3D4-264B57F72195}"/>
              </a:ext>
            </a:extLst>
          </p:cNvPr>
          <p:cNvSpPr/>
          <p:nvPr/>
        </p:nvSpPr>
        <p:spPr>
          <a:xfrm>
            <a:off x="6976825" y="49542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30;p1">
            <a:extLst>
              <a:ext uri="{FF2B5EF4-FFF2-40B4-BE49-F238E27FC236}">
                <a16:creationId xmlns:a16="http://schemas.microsoft.com/office/drawing/2014/main" id="{B260DEBA-6000-5B3C-64EA-65E808482999}"/>
              </a:ext>
            </a:extLst>
          </p:cNvPr>
          <p:cNvSpPr/>
          <p:nvPr/>
        </p:nvSpPr>
        <p:spPr>
          <a:xfrm>
            <a:off x="5777590" y="4954282"/>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35;p1">
            <a:extLst>
              <a:ext uri="{FF2B5EF4-FFF2-40B4-BE49-F238E27FC236}">
                <a16:creationId xmlns:a16="http://schemas.microsoft.com/office/drawing/2014/main" id="{3CC4993E-83D7-2093-27AA-9404FBAC5FB2}"/>
              </a:ext>
            </a:extLst>
          </p:cNvPr>
          <p:cNvSpPr/>
          <p:nvPr/>
        </p:nvSpPr>
        <p:spPr>
          <a:xfrm>
            <a:off x="8176928"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36;p1">
            <a:extLst>
              <a:ext uri="{FF2B5EF4-FFF2-40B4-BE49-F238E27FC236}">
                <a16:creationId xmlns:a16="http://schemas.microsoft.com/office/drawing/2014/main" id="{E64082A2-B6D9-16C3-1460-C54FAE1EEBF9}"/>
              </a:ext>
            </a:extLst>
          </p:cNvPr>
          <p:cNvSpPr/>
          <p:nvPr/>
        </p:nvSpPr>
        <p:spPr>
          <a:xfrm>
            <a:off x="8473081" y="495579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44;p1">
            <a:extLst>
              <a:ext uri="{FF2B5EF4-FFF2-40B4-BE49-F238E27FC236}">
                <a16:creationId xmlns:a16="http://schemas.microsoft.com/office/drawing/2014/main" id="{D76EE3B0-B184-33BB-CCE8-52936288266E}"/>
              </a:ext>
            </a:extLst>
          </p:cNvPr>
          <p:cNvSpPr/>
          <p:nvPr/>
        </p:nvSpPr>
        <p:spPr>
          <a:xfrm>
            <a:off x="7587062" y="4954355"/>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45;p1">
            <a:extLst>
              <a:ext uri="{FF2B5EF4-FFF2-40B4-BE49-F238E27FC236}">
                <a16:creationId xmlns:a16="http://schemas.microsoft.com/office/drawing/2014/main" id="{9494402C-CEF5-3869-2677-D7B1921A7854}"/>
              </a:ext>
            </a:extLst>
          </p:cNvPr>
          <p:cNvSpPr txBox="1"/>
          <p:nvPr/>
        </p:nvSpPr>
        <p:spPr>
          <a:xfrm>
            <a:off x="7505284" y="4074863"/>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124" name="Google Shape;107;p1">
            <a:extLst>
              <a:ext uri="{FF2B5EF4-FFF2-40B4-BE49-F238E27FC236}">
                <a16:creationId xmlns:a16="http://schemas.microsoft.com/office/drawing/2014/main" id="{3DCBC09C-2752-0C50-6813-0A3D0A6C0EE7}"/>
              </a:ext>
            </a:extLst>
          </p:cNvPr>
          <p:cNvSpPr/>
          <p:nvPr/>
        </p:nvSpPr>
        <p:spPr>
          <a:xfrm>
            <a:off x="2500372" y="4951656"/>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07;p1">
            <a:extLst>
              <a:ext uri="{FF2B5EF4-FFF2-40B4-BE49-F238E27FC236}">
                <a16:creationId xmlns:a16="http://schemas.microsoft.com/office/drawing/2014/main" id="{8BC5A9A8-7947-4BC7-8857-5D7D7FAED708}"/>
              </a:ext>
            </a:extLst>
          </p:cNvPr>
          <p:cNvSpPr/>
          <p:nvPr/>
        </p:nvSpPr>
        <p:spPr>
          <a:xfrm>
            <a:off x="3108633" y="495351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30;p1">
            <a:extLst>
              <a:ext uri="{FF2B5EF4-FFF2-40B4-BE49-F238E27FC236}">
                <a16:creationId xmlns:a16="http://schemas.microsoft.com/office/drawing/2014/main" id="{A57BD973-95F8-A43B-4728-2F651797E217}"/>
              </a:ext>
            </a:extLst>
          </p:cNvPr>
          <p:cNvSpPr/>
          <p:nvPr/>
        </p:nvSpPr>
        <p:spPr>
          <a:xfrm>
            <a:off x="7886602" y="4954770"/>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30;p1">
            <a:extLst>
              <a:ext uri="{FF2B5EF4-FFF2-40B4-BE49-F238E27FC236}">
                <a16:creationId xmlns:a16="http://schemas.microsoft.com/office/drawing/2014/main" id="{12667E68-E4F6-500A-E9B1-F44B149C82A9}"/>
              </a:ext>
            </a:extLst>
          </p:cNvPr>
          <p:cNvSpPr/>
          <p:nvPr/>
        </p:nvSpPr>
        <p:spPr>
          <a:xfrm>
            <a:off x="9928055" y="372361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36;p1">
            <a:extLst>
              <a:ext uri="{FF2B5EF4-FFF2-40B4-BE49-F238E27FC236}">
                <a16:creationId xmlns:a16="http://schemas.microsoft.com/office/drawing/2014/main" id="{186397C2-3AB8-7A73-51C5-4434363232C9}"/>
              </a:ext>
            </a:extLst>
          </p:cNvPr>
          <p:cNvSpPr/>
          <p:nvPr/>
        </p:nvSpPr>
        <p:spPr>
          <a:xfrm>
            <a:off x="9928055" y="439706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9" name="Straight Arrow Connector 128">
            <a:extLst>
              <a:ext uri="{FF2B5EF4-FFF2-40B4-BE49-F238E27FC236}">
                <a16:creationId xmlns:a16="http://schemas.microsoft.com/office/drawing/2014/main" id="{BE01F16B-40B1-CF3D-8DB8-75357B0A6F0C}"/>
              </a:ext>
            </a:extLst>
          </p:cNvPr>
          <p:cNvCxnSpPr>
            <a:cxnSpLocks/>
            <a:stCxn id="127" idx="3"/>
          </p:cNvCxnSpPr>
          <p:nvPr/>
        </p:nvCxnSpPr>
        <p:spPr>
          <a:xfrm>
            <a:off x="10223331" y="3941834"/>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94DDE2D-169D-FE8D-CBD2-5502321E5738}"/>
              </a:ext>
            </a:extLst>
          </p:cNvPr>
          <p:cNvCxnSpPr>
            <a:cxnSpLocks/>
            <a:stCxn id="128" idx="3"/>
          </p:cNvCxnSpPr>
          <p:nvPr/>
        </p:nvCxnSpPr>
        <p:spPr>
          <a:xfrm>
            <a:off x="10223331" y="4615278"/>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47E563A3-D12A-E772-3228-415AE2A6182F}"/>
              </a:ext>
            </a:extLst>
          </p:cNvPr>
          <p:cNvSpPr txBox="1"/>
          <p:nvPr/>
        </p:nvSpPr>
        <p:spPr>
          <a:xfrm>
            <a:off x="10680756" y="3766513"/>
            <a:ext cx="301686" cy="369332"/>
          </a:xfrm>
          <a:prstGeom prst="rect">
            <a:avLst/>
          </a:prstGeom>
          <a:noFill/>
        </p:spPr>
        <p:txBody>
          <a:bodyPr wrap="none" rtlCol="0">
            <a:spAutoFit/>
          </a:bodyPr>
          <a:lstStyle/>
          <a:p>
            <a:r>
              <a:rPr lang="en-US" dirty="0"/>
              <a:t>1</a:t>
            </a:r>
            <a:endParaRPr lang="en-PK" dirty="0"/>
          </a:p>
        </p:txBody>
      </p:sp>
      <p:sp>
        <p:nvSpPr>
          <p:cNvPr id="132" name="TextBox 131">
            <a:extLst>
              <a:ext uri="{FF2B5EF4-FFF2-40B4-BE49-F238E27FC236}">
                <a16:creationId xmlns:a16="http://schemas.microsoft.com/office/drawing/2014/main" id="{DB385694-E4B8-B174-94EB-A6B383919060}"/>
              </a:ext>
            </a:extLst>
          </p:cNvPr>
          <p:cNvSpPr txBox="1"/>
          <p:nvPr/>
        </p:nvSpPr>
        <p:spPr>
          <a:xfrm>
            <a:off x="10680756" y="4449312"/>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AF426B6-BA99-8EB3-F966-23758AA2E6BA}"/>
                  </a:ext>
                </a:extLst>
              </p:cNvPr>
              <p:cNvSpPr txBox="1"/>
              <p:nvPr/>
            </p:nvSpPr>
            <p:spPr>
              <a:xfrm>
                <a:off x="4596809"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𝐹𝑁</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3" name="TextBox 132">
                <a:extLst>
                  <a:ext uri="{FF2B5EF4-FFF2-40B4-BE49-F238E27FC236}">
                    <a16:creationId xmlns:a16="http://schemas.microsoft.com/office/drawing/2014/main" id="{9AF426B6-BA99-8EB3-F966-23758AA2E6BA}"/>
                  </a:ext>
                </a:extLst>
              </p:cNvPr>
              <p:cNvSpPr txBox="1">
                <a:spLocks noRot="1" noChangeAspect="1" noMove="1" noResize="1" noEditPoints="1" noAdjustHandles="1" noChangeArrowheads="1" noChangeShapeType="1" noTextEdit="1"/>
              </p:cNvSpPr>
              <p:nvPr/>
            </p:nvSpPr>
            <p:spPr>
              <a:xfrm>
                <a:off x="4596809" y="3791910"/>
                <a:ext cx="1167708" cy="307777"/>
              </a:xfrm>
              <a:prstGeom prst="rect">
                <a:avLst/>
              </a:prstGeom>
              <a:blipFill>
                <a:blip r:embed="rId5"/>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15EE9743-8D73-FBD6-44C8-5A8B4B3250C1}"/>
                  </a:ext>
                </a:extLst>
              </p:cNvPr>
              <p:cNvSpPr txBox="1"/>
              <p:nvPr/>
            </p:nvSpPr>
            <p:spPr>
              <a:xfrm>
                <a:off x="7376871" y="3791910"/>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4" name="TextBox 133">
                <a:extLst>
                  <a:ext uri="{FF2B5EF4-FFF2-40B4-BE49-F238E27FC236}">
                    <a16:creationId xmlns:a16="http://schemas.microsoft.com/office/drawing/2014/main" id="{15EE9743-8D73-FBD6-44C8-5A8B4B3250C1}"/>
                  </a:ext>
                </a:extLst>
              </p:cNvPr>
              <p:cNvSpPr txBox="1">
                <a:spLocks noRot="1" noChangeAspect="1" noMove="1" noResize="1" noEditPoints="1" noAdjustHandles="1" noChangeArrowheads="1" noChangeShapeType="1" noTextEdit="1"/>
              </p:cNvSpPr>
              <p:nvPr/>
            </p:nvSpPr>
            <p:spPr>
              <a:xfrm>
                <a:off x="7376871" y="3791910"/>
                <a:ext cx="1167708" cy="307777"/>
              </a:xfrm>
              <a:prstGeom prst="rect">
                <a:avLst/>
              </a:prstGeom>
              <a:blipFill>
                <a:blip r:embed="rId6"/>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D7FB0D8B-93CC-B699-54FB-57318034CDEF}"/>
                  </a:ext>
                </a:extLst>
              </p:cNvPr>
              <p:cNvSpPr txBox="1"/>
              <p:nvPr/>
            </p:nvSpPr>
            <p:spPr>
              <a:xfrm>
                <a:off x="2467594" y="3766513"/>
                <a:ext cx="11677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𝑇</m:t>
                      </m:r>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𝑠𝑒𝑖𝑧𝑢𝑟𝑒</m:t>
                          </m:r>
                        </m:sub>
                      </m:sSub>
                    </m:oMath>
                  </m:oMathPara>
                </a14:m>
                <a:endParaRPr lang="en-PK" sz="1400" dirty="0"/>
              </a:p>
            </p:txBody>
          </p:sp>
        </mc:Choice>
        <mc:Fallback xmlns="">
          <p:sp>
            <p:nvSpPr>
              <p:cNvPr id="135" name="TextBox 134">
                <a:extLst>
                  <a:ext uri="{FF2B5EF4-FFF2-40B4-BE49-F238E27FC236}">
                    <a16:creationId xmlns:a16="http://schemas.microsoft.com/office/drawing/2014/main" id="{D7FB0D8B-93CC-B699-54FB-57318034CDEF}"/>
                  </a:ext>
                </a:extLst>
              </p:cNvPr>
              <p:cNvSpPr txBox="1">
                <a:spLocks noRot="1" noChangeAspect="1" noMove="1" noResize="1" noEditPoints="1" noAdjustHandles="1" noChangeArrowheads="1" noChangeShapeType="1" noTextEdit="1"/>
              </p:cNvSpPr>
              <p:nvPr/>
            </p:nvSpPr>
            <p:spPr>
              <a:xfrm>
                <a:off x="2467594" y="3766513"/>
                <a:ext cx="1167708" cy="307777"/>
              </a:xfrm>
              <a:prstGeom prst="rect">
                <a:avLst/>
              </a:prstGeom>
              <a:blipFill>
                <a:blip r:embed="rId7"/>
                <a:stretch>
                  <a:fillRect/>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4AC02AF9-516C-A091-8E56-17BB630DA295}"/>
                  </a:ext>
                </a:extLst>
              </p:cNvPr>
              <p:cNvSpPr txBox="1"/>
              <p:nvPr/>
            </p:nvSpPr>
            <p:spPr>
              <a:xfrm>
                <a:off x="8999977" y="5440628"/>
                <a:ext cx="3065024" cy="349839"/>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𝑠𝑒𝑖𝑧𝑢𝑟𝑒</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2+1</m:t>
                        </m:r>
                      </m:den>
                    </m:f>
                  </m:oMath>
                </a14:m>
                <a:r>
                  <a:rPr lang="en-US" sz="1600" dirty="0"/>
                  <a:t> =  0.666  </a:t>
                </a:r>
                <a:endParaRPr lang="en-PK" sz="1600" dirty="0"/>
              </a:p>
            </p:txBody>
          </p:sp>
        </mc:Choice>
        <mc:Fallback xmlns="">
          <p:sp>
            <p:nvSpPr>
              <p:cNvPr id="136" name="TextBox 135">
                <a:extLst>
                  <a:ext uri="{FF2B5EF4-FFF2-40B4-BE49-F238E27FC236}">
                    <a16:creationId xmlns:a16="http://schemas.microsoft.com/office/drawing/2014/main" id="{4AC02AF9-516C-A091-8E56-17BB630DA295}"/>
                  </a:ext>
                </a:extLst>
              </p:cNvPr>
              <p:cNvSpPr txBox="1">
                <a:spLocks noRot="1" noChangeAspect="1" noMove="1" noResize="1" noEditPoints="1" noAdjustHandles="1" noChangeArrowheads="1" noChangeShapeType="1" noTextEdit="1"/>
              </p:cNvSpPr>
              <p:nvPr/>
            </p:nvSpPr>
            <p:spPr>
              <a:xfrm>
                <a:off x="8999977" y="5440628"/>
                <a:ext cx="3065024" cy="349839"/>
              </a:xfrm>
              <a:prstGeom prst="rect">
                <a:avLst/>
              </a:prstGeom>
              <a:blipFill>
                <a:blip r:embed="rId8"/>
                <a:stretch>
                  <a:fillRect l="-2982" t="-1724" b="-20690"/>
                </a:stretch>
              </a:blipFill>
            </p:spPr>
            <p:txBody>
              <a:bodyPr/>
              <a:lstStyle/>
              <a:p>
                <a:r>
                  <a:rPr lang="en-PK">
                    <a:noFill/>
                  </a:rPr>
                  <a:t> </a:t>
                </a:r>
              </a:p>
            </p:txBody>
          </p:sp>
        </mc:Fallback>
      </mc:AlternateContent>
      <p:sp>
        <p:nvSpPr>
          <p:cNvPr id="140" name="Google Shape;122;p1">
            <a:extLst>
              <a:ext uri="{FF2B5EF4-FFF2-40B4-BE49-F238E27FC236}">
                <a16:creationId xmlns:a16="http://schemas.microsoft.com/office/drawing/2014/main" id="{E434C159-A47C-443A-BE7A-3E076DA001AE}"/>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141" name="Google Shape;146;p1">
            <a:extLst>
              <a:ext uri="{FF2B5EF4-FFF2-40B4-BE49-F238E27FC236}">
                <a16:creationId xmlns:a16="http://schemas.microsoft.com/office/drawing/2014/main" id="{2010DBF7-F3D5-1C3D-6A12-19056DA78EF8}"/>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142" name="Google Shape;147;p1">
            <a:extLst>
              <a:ext uri="{FF2B5EF4-FFF2-40B4-BE49-F238E27FC236}">
                <a16:creationId xmlns:a16="http://schemas.microsoft.com/office/drawing/2014/main" id="{F38AEFDA-6060-534E-3E75-4A6221D286A5}"/>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144" name="Google Shape;130;p1">
            <a:extLst>
              <a:ext uri="{FF2B5EF4-FFF2-40B4-BE49-F238E27FC236}">
                <a16:creationId xmlns:a16="http://schemas.microsoft.com/office/drawing/2014/main" id="{E4D8A417-6FA5-6748-3E87-5E4DCF08C9F2}"/>
              </a:ext>
            </a:extLst>
          </p:cNvPr>
          <p:cNvSpPr/>
          <p:nvPr/>
        </p:nvSpPr>
        <p:spPr>
          <a:xfrm>
            <a:off x="6669561" y="49522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44144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338788"/>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Window Sensitivity – </a:t>
            </a:r>
            <a:r>
              <a:rPr lang="en-US" sz="1800" b="0" i="1" u="none" strike="noStrike" cap="none" dirty="0">
                <a:solidFill>
                  <a:schemeClr val="dk1"/>
                </a:solidFill>
                <a:latin typeface="Calibri"/>
                <a:ea typeface="Calibri"/>
                <a:cs typeface="Calibri"/>
                <a:sym typeface="Calibri"/>
              </a:rPr>
              <a:t>over </a:t>
            </a:r>
            <a:r>
              <a:rPr lang="en-US" sz="1800" b="0" i="0" u="none" strike="noStrike" cap="none" dirty="0">
                <a:solidFill>
                  <a:schemeClr val="dk1"/>
                </a:solidFill>
                <a:latin typeface="Calibri"/>
                <a:ea typeface="Calibri"/>
                <a:cs typeface="Calibri"/>
                <a:sym typeface="Calibri"/>
              </a:rPr>
              <a:t> </a:t>
            </a:r>
            <a:r>
              <a:rPr lang="en-US" i="1" dirty="0">
                <a:solidFill>
                  <a:schemeClr val="dk1"/>
                </a:solidFill>
                <a:latin typeface="Calibri"/>
                <a:ea typeface="Calibri"/>
                <a:cs typeface="Calibri"/>
                <a:sym typeface="Calibri"/>
              </a:rPr>
              <a:t>i</a:t>
            </a:r>
            <a:r>
              <a:rPr lang="en-US" sz="1800" b="0" i="1" u="none" strike="noStrike" cap="none" dirty="0">
                <a:solidFill>
                  <a:schemeClr val="dk1"/>
                </a:solidFill>
                <a:latin typeface="Calibri"/>
                <a:ea typeface="Calibri"/>
                <a:cs typeface="Calibri"/>
                <a:sym typeface="Calibri"/>
              </a:rPr>
              <a:t>ndividual window</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72</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283062" y="4480217"/>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2" name="Google Shape;123;p1">
            <a:extLst>
              <a:ext uri="{FF2B5EF4-FFF2-40B4-BE49-F238E27FC236}">
                <a16:creationId xmlns:a16="http://schemas.microsoft.com/office/drawing/2014/main" id="{7D9B67AD-5F5D-8108-C1D6-D0E5B4F48DAF}"/>
              </a:ext>
            </a:extLst>
          </p:cNvPr>
          <p:cNvSpPr txBox="1"/>
          <p:nvPr/>
        </p:nvSpPr>
        <p:spPr>
          <a:xfrm>
            <a:off x="2403402"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B050"/>
                </a:solidFill>
                <a:latin typeface="Calibri"/>
                <a:ea typeface="Calibri"/>
                <a:cs typeface="Calibri"/>
                <a:sym typeface="Calibri"/>
              </a:rPr>
              <a:t>Detected</a:t>
            </a:r>
            <a:endParaRPr sz="1800">
              <a:solidFill>
                <a:srgbClr val="00B050"/>
              </a:solidFill>
              <a:latin typeface="Calibri"/>
              <a:ea typeface="Calibri"/>
              <a:cs typeface="Calibri"/>
              <a:sym typeface="Calibri"/>
            </a:endParaRPr>
          </a:p>
        </p:txBody>
      </p:sp>
      <p:sp>
        <p:nvSpPr>
          <p:cNvPr id="83" name="Google Shape;124;p1">
            <a:extLst>
              <a:ext uri="{FF2B5EF4-FFF2-40B4-BE49-F238E27FC236}">
                <a16:creationId xmlns:a16="http://schemas.microsoft.com/office/drawing/2014/main" id="{B805E88D-1599-D866-2DC1-08B6A0CCC517}"/>
              </a:ext>
            </a:extLst>
          </p:cNvPr>
          <p:cNvSpPr txBox="1"/>
          <p:nvPr/>
        </p:nvSpPr>
        <p:spPr>
          <a:xfrm>
            <a:off x="4450840" y="4058814"/>
            <a:ext cx="15147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0000"/>
                </a:solidFill>
                <a:latin typeface="Calibri"/>
                <a:ea typeface="Calibri"/>
                <a:cs typeface="Calibri"/>
                <a:sym typeface="Calibri"/>
              </a:rPr>
              <a:t>Not Detected</a:t>
            </a:r>
            <a:endParaRPr sz="1800" dirty="0">
              <a:solidFill>
                <a:srgbClr val="FF0000"/>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145;p1">
            <a:extLst>
              <a:ext uri="{FF2B5EF4-FFF2-40B4-BE49-F238E27FC236}">
                <a16:creationId xmlns:a16="http://schemas.microsoft.com/office/drawing/2014/main" id="{9BF828B5-9E5C-8425-9AEC-1D01FF9BB974}"/>
              </a:ext>
            </a:extLst>
          </p:cNvPr>
          <p:cNvSpPr txBox="1"/>
          <p:nvPr/>
        </p:nvSpPr>
        <p:spPr>
          <a:xfrm>
            <a:off x="7495165" y="4058814"/>
            <a:ext cx="1040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B050"/>
                </a:solidFill>
                <a:latin typeface="Calibri"/>
                <a:ea typeface="Calibri"/>
                <a:cs typeface="Calibri"/>
                <a:sym typeface="Calibri"/>
              </a:rPr>
              <a:t>Detected</a:t>
            </a:r>
            <a:endParaRPr sz="1800" dirty="0">
              <a:solidFill>
                <a:srgbClr val="00B050"/>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DB17334-9C44-4688-9035-17513C42ACAA}"/>
                  </a:ext>
                </a:extLst>
              </p:cNvPr>
              <p:cNvSpPr txBox="1"/>
              <p:nvPr/>
            </p:nvSpPr>
            <p:spPr>
              <a:xfrm>
                <a:off x="2952526" y="2223663"/>
                <a:ext cx="6926566" cy="43697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𝑆𝑒𝑛𝑠𝑖𝑡𝑖𝑣𝑖𝑡𝑦</m:t>
                        </m:r>
                      </m:e>
                      <m:sub>
                        <m:r>
                          <a:rPr lang="en-US" sz="2000" b="0" i="1" smtClean="0">
                            <a:latin typeface="Cambria Math" panose="02040503050406030204" pitchFamily="18" charset="0"/>
                          </a:rPr>
                          <m:t>𝑤𝑖𝑛𝑑𝑜𝑤</m:t>
                        </m:r>
                      </m:sub>
                    </m:sSub>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r>
                  <a:rPr lang="en-US" sz="2000" dirty="0"/>
                  <a:t> </a:t>
                </a:r>
                <a:endParaRPr lang="en-PK" sz="2000" dirty="0"/>
              </a:p>
            </p:txBody>
          </p:sp>
        </mc:Choice>
        <mc:Fallback xmlns="">
          <p:sp>
            <p:nvSpPr>
              <p:cNvPr id="107" name="TextBox 106">
                <a:extLst>
                  <a:ext uri="{FF2B5EF4-FFF2-40B4-BE49-F238E27FC236}">
                    <a16:creationId xmlns:a16="http://schemas.microsoft.com/office/drawing/2014/main" id="{EDB17334-9C44-4688-9035-17513C42ACAA}"/>
                  </a:ext>
                </a:extLst>
              </p:cNvPr>
              <p:cNvSpPr txBox="1">
                <a:spLocks noRot="1" noChangeAspect="1" noMove="1" noResize="1" noEditPoints="1" noAdjustHandles="1" noChangeArrowheads="1" noChangeShapeType="1" noTextEdit="1"/>
              </p:cNvSpPr>
              <p:nvPr/>
            </p:nvSpPr>
            <p:spPr>
              <a:xfrm>
                <a:off x="2952526" y="2223663"/>
                <a:ext cx="6926566" cy="436979"/>
              </a:xfrm>
              <a:prstGeom prst="rect">
                <a:avLst/>
              </a:prstGeom>
              <a:blipFill>
                <a:blip r:embed="rId4"/>
                <a:stretch>
                  <a:fillRect l="-1671" t="-1408" b="-14085"/>
                </a:stretch>
              </a:blipFill>
            </p:spPr>
            <p:txBody>
              <a:bodyPr/>
              <a:lstStyle/>
              <a:p>
                <a:r>
                  <a:rPr lang="en-PK">
                    <a:noFill/>
                  </a:rPr>
                  <a:t> </a:t>
                </a:r>
              </a:p>
            </p:txBody>
          </p:sp>
        </mc:Fallback>
      </mc:AlternateContent>
      <p:sp>
        <p:nvSpPr>
          <p:cNvPr id="108" name="TextBox 107">
            <a:extLst>
              <a:ext uri="{FF2B5EF4-FFF2-40B4-BE49-F238E27FC236}">
                <a16:creationId xmlns:a16="http://schemas.microsoft.com/office/drawing/2014/main" id="{B4B04281-F098-CBAF-372D-6D6AC5DC1348}"/>
              </a:ext>
            </a:extLst>
          </p:cNvPr>
          <p:cNvSpPr txBox="1"/>
          <p:nvPr/>
        </p:nvSpPr>
        <p:spPr>
          <a:xfrm>
            <a:off x="2426378" y="4552406"/>
            <a:ext cx="415498" cy="369332"/>
          </a:xfrm>
          <a:prstGeom prst="rect">
            <a:avLst/>
          </a:prstGeom>
          <a:noFill/>
        </p:spPr>
        <p:txBody>
          <a:bodyPr wrap="none" rtlCol="0">
            <a:spAutoFit/>
          </a:bodyPr>
          <a:lstStyle/>
          <a:p>
            <a:r>
              <a:rPr lang="en-US" dirty="0"/>
              <a:t>TP</a:t>
            </a:r>
            <a:endParaRPr lang="en-PK" dirty="0"/>
          </a:p>
        </p:txBody>
      </p:sp>
      <p:sp>
        <p:nvSpPr>
          <p:cNvPr id="109" name="TextBox 108">
            <a:extLst>
              <a:ext uri="{FF2B5EF4-FFF2-40B4-BE49-F238E27FC236}">
                <a16:creationId xmlns:a16="http://schemas.microsoft.com/office/drawing/2014/main" id="{C61A23A6-45A4-7077-B088-6530B306B971}"/>
              </a:ext>
            </a:extLst>
          </p:cNvPr>
          <p:cNvSpPr txBox="1"/>
          <p:nvPr/>
        </p:nvSpPr>
        <p:spPr>
          <a:xfrm>
            <a:off x="2686355" y="4544653"/>
            <a:ext cx="415498" cy="369332"/>
          </a:xfrm>
          <a:prstGeom prst="rect">
            <a:avLst/>
          </a:prstGeom>
          <a:noFill/>
        </p:spPr>
        <p:txBody>
          <a:bodyPr wrap="none" rtlCol="0">
            <a:spAutoFit/>
          </a:bodyPr>
          <a:lstStyle/>
          <a:p>
            <a:r>
              <a:rPr lang="en-US" dirty="0"/>
              <a:t>TP</a:t>
            </a:r>
            <a:endParaRPr lang="en-PK" dirty="0"/>
          </a:p>
        </p:txBody>
      </p:sp>
      <p:sp>
        <p:nvSpPr>
          <p:cNvPr id="110" name="TextBox 109">
            <a:extLst>
              <a:ext uri="{FF2B5EF4-FFF2-40B4-BE49-F238E27FC236}">
                <a16:creationId xmlns:a16="http://schemas.microsoft.com/office/drawing/2014/main" id="{653B0AB6-7DCD-BEFC-7ADC-449A28F675B1}"/>
              </a:ext>
            </a:extLst>
          </p:cNvPr>
          <p:cNvSpPr txBox="1"/>
          <p:nvPr/>
        </p:nvSpPr>
        <p:spPr>
          <a:xfrm>
            <a:off x="3006326" y="4544653"/>
            <a:ext cx="415498" cy="369332"/>
          </a:xfrm>
          <a:prstGeom prst="rect">
            <a:avLst/>
          </a:prstGeom>
          <a:noFill/>
        </p:spPr>
        <p:txBody>
          <a:bodyPr wrap="none" rtlCol="0">
            <a:spAutoFit/>
          </a:bodyPr>
          <a:lstStyle/>
          <a:p>
            <a:r>
              <a:rPr lang="en-US" dirty="0"/>
              <a:t>TP</a:t>
            </a:r>
            <a:endParaRPr lang="en-PK" dirty="0"/>
          </a:p>
        </p:txBody>
      </p:sp>
      <p:sp>
        <p:nvSpPr>
          <p:cNvPr id="111" name="TextBox 110">
            <a:extLst>
              <a:ext uri="{FF2B5EF4-FFF2-40B4-BE49-F238E27FC236}">
                <a16:creationId xmlns:a16="http://schemas.microsoft.com/office/drawing/2014/main" id="{03074193-607F-41C3-9856-4665E30AB42F}"/>
              </a:ext>
            </a:extLst>
          </p:cNvPr>
          <p:cNvSpPr txBox="1"/>
          <p:nvPr/>
        </p:nvSpPr>
        <p:spPr>
          <a:xfrm>
            <a:off x="7825456" y="4585645"/>
            <a:ext cx="415498" cy="369332"/>
          </a:xfrm>
          <a:prstGeom prst="rect">
            <a:avLst/>
          </a:prstGeom>
          <a:noFill/>
        </p:spPr>
        <p:txBody>
          <a:bodyPr wrap="none" rtlCol="0">
            <a:spAutoFit/>
          </a:bodyPr>
          <a:lstStyle/>
          <a:p>
            <a:r>
              <a:rPr lang="en-US" dirty="0"/>
              <a:t>TP</a:t>
            </a:r>
            <a:endParaRPr lang="en-PK" dirty="0"/>
          </a:p>
        </p:txBody>
      </p:sp>
      <p:sp>
        <p:nvSpPr>
          <p:cNvPr id="112" name="TextBox 111">
            <a:extLst>
              <a:ext uri="{FF2B5EF4-FFF2-40B4-BE49-F238E27FC236}">
                <a16:creationId xmlns:a16="http://schemas.microsoft.com/office/drawing/2014/main" id="{FE394C52-7F61-761B-968D-18E1F1E28D9C}"/>
              </a:ext>
            </a:extLst>
          </p:cNvPr>
          <p:cNvSpPr txBox="1"/>
          <p:nvPr/>
        </p:nvSpPr>
        <p:spPr>
          <a:xfrm>
            <a:off x="4531591" y="4552406"/>
            <a:ext cx="439544" cy="369332"/>
          </a:xfrm>
          <a:prstGeom prst="rect">
            <a:avLst/>
          </a:prstGeom>
          <a:noFill/>
        </p:spPr>
        <p:txBody>
          <a:bodyPr wrap="none" rtlCol="0">
            <a:spAutoFit/>
          </a:bodyPr>
          <a:lstStyle/>
          <a:p>
            <a:r>
              <a:rPr lang="en-US" dirty="0"/>
              <a:t>FN</a:t>
            </a:r>
            <a:endParaRPr lang="en-PK" dirty="0"/>
          </a:p>
        </p:txBody>
      </p:sp>
      <p:sp>
        <p:nvSpPr>
          <p:cNvPr id="113" name="TextBox 112">
            <a:extLst>
              <a:ext uri="{FF2B5EF4-FFF2-40B4-BE49-F238E27FC236}">
                <a16:creationId xmlns:a16="http://schemas.microsoft.com/office/drawing/2014/main" id="{8221FD7E-FAA8-CB2C-0B42-BF348C2FF6BB}"/>
              </a:ext>
            </a:extLst>
          </p:cNvPr>
          <p:cNvSpPr txBox="1"/>
          <p:nvPr/>
        </p:nvSpPr>
        <p:spPr>
          <a:xfrm>
            <a:off x="4836480" y="4560730"/>
            <a:ext cx="439544" cy="369332"/>
          </a:xfrm>
          <a:prstGeom prst="rect">
            <a:avLst/>
          </a:prstGeom>
          <a:noFill/>
        </p:spPr>
        <p:txBody>
          <a:bodyPr wrap="none" rtlCol="0">
            <a:spAutoFit/>
          </a:bodyPr>
          <a:lstStyle/>
          <a:p>
            <a:r>
              <a:rPr lang="en-US" dirty="0"/>
              <a:t>FN</a:t>
            </a:r>
            <a:endParaRPr lang="en-PK" dirty="0"/>
          </a:p>
        </p:txBody>
      </p:sp>
      <p:sp>
        <p:nvSpPr>
          <p:cNvPr id="114" name="TextBox 113">
            <a:extLst>
              <a:ext uri="{FF2B5EF4-FFF2-40B4-BE49-F238E27FC236}">
                <a16:creationId xmlns:a16="http://schemas.microsoft.com/office/drawing/2014/main" id="{9852F43E-3C29-0562-FF8E-236DA9CEF3DA}"/>
              </a:ext>
            </a:extLst>
          </p:cNvPr>
          <p:cNvSpPr txBox="1"/>
          <p:nvPr/>
        </p:nvSpPr>
        <p:spPr>
          <a:xfrm>
            <a:off x="5131756" y="4558676"/>
            <a:ext cx="439544" cy="369332"/>
          </a:xfrm>
          <a:prstGeom prst="rect">
            <a:avLst/>
          </a:prstGeom>
          <a:noFill/>
        </p:spPr>
        <p:txBody>
          <a:bodyPr wrap="none" rtlCol="0">
            <a:spAutoFit/>
          </a:bodyPr>
          <a:lstStyle/>
          <a:p>
            <a:r>
              <a:rPr lang="en-US" dirty="0"/>
              <a:t>FN</a:t>
            </a:r>
            <a:endParaRPr lang="en-PK" dirty="0"/>
          </a:p>
        </p:txBody>
      </p:sp>
      <p:sp>
        <p:nvSpPr>
          <p:cNvPr id="115" name="TextBox 114">
            <a:extLst>
              <a:ext uri="{FF2B5EF4-FFF2-40B4-BE49-F238E27FC236}">
                <a16:creationId xmlns:a16="http://schemas.microsoft.com/office/drawing/2014/main" id="{6CA0C080-5742-0034-DCB1-7A6BC737012C}"/>
              </a:ext>
            </a:extLst>
          </p:cNvPr>
          <p:cNvSpPr txBox="1"/>
          <p:nvPr/>
        </p:nvSpPr>
        <p:spPr>
          <a:xfrm>
            <a:off x="5402536" y="4560986"/>
            <a:ext cx="439544" cy="369332"/>
          </a:xfrm>
          <a:prstGeom prst="rect">
            <a:avLst/>
          </a:prstGeom>
          <a:noFill/>
        </p:spPr>
        <p:txBody>
          <a:bodyPr wrap="none" rtlCol="0">
            <a:spAutoFit/>
          </a:bodyPr>
          <a:lstStyle/>
          <a:p>
            <a:r>
              <a:rPr lang="en-US" dirty="0"/>
              <a:t>FN</a:t>
            </a:r>
            <a:endParaRPr lang="en-PK" dirty="0"/>
          </a:p>
        </p:txBody>
      </p:sp>
      <p:sp>
        <p:nvSpPr>
          <p:cNvPr id="116" name="TextBox 115">
            <a:extLst>
              <a:ext uri="{FF2B5EF4-FFF2-40B4-BE49-F238E27FC236}">
                <a16:creationId xmlns:a16="http://schemas.microsoft.com/office/drawing/2014/main" id="{C781440A-BAAF-B40C-2E0E-72EDEFB3286C}"/>
              </a:ext>
            </a:extLst>
          </p:cNvPr>
          <p:cNvSpPr txBox="1"/>
          <p:nvPr/>
        </p:nvSpPr>
        <p:spPr>
          <a:xfrm>
            <a:off x="7187453" y="4578418"/>
            <a:ext cx="439544" cy="369332"/>
          </a:xfrm>
          <a:prstGeom prst="rect">
            <a:avLst/>
          </a:prstGeom>
          <a:noFill/>
        </p:spPr>
        <p:txBody>
          <a:bodyPr wrap="none" rtlCol="0">
            <a:spAutoFit/>
          </a:bodyPr>
          <a:lstStyle/>
          <a:p>
            <a:r>
              <a:rPr lang="en-US" dirty="0"/>
              <a:t>FN</a:t>
            </a:r>
            <a:endParaRPr lang="en-PK" dirty="0"/>
          </a:p>
        </p:txBody>
      </p:sp>
      <p:sp>
        <p:nvSpPr>
          <p:cNvPr id="117" name="TextBox 116">
            <a:extLst>
              <a:ext uri="{FF2B5EF4-FFF2-40B4-BE49-F238E27FC236}">
                <a16:creationId xmlns:a16="http://schemas.microsoft.com/office/drawing/2014/main" id="{FAC86556-12F9-581C-AB96-DC19FC19BE4E}"/>
              </a:ext>
            </a:extLst>
          </p:cNvPr>
          <p:cNvSpPr txBox="1"/>
          <p:nvPr/>
        </p:nvSpPr>
        <p:spPr>
          <a:xfrm>
            <a:off x="7491892" y="4578789"/>
            <a:ext cx="439544" cy="369332"/>
          </a:xfrm>
          <a:prstGeom prst="rect">
            <a:avLst/>
          </a:prstGeom>
          <a:noFill/>
        </p:spPr>
        <p:txBody>
          <a:bodyPr wrap="none" rtlCol="0">
            <a:spAutoFit/>
          </a:bodyPr>
          <a:lstStyle/>
          <a:p>
            <a:r>
              <a:rPr lang="en-US" dirty="0"/>
              <a:t>FN</a:t>
            </a:r>
            <a:endParaRPr lang="en-PK" dirty="0"/>
          </a:p>
        </p:txBody>
      </p:sp>
      <p:sp>
        <p:nvSpPr>
          <p:cNvPr id="118" name="TextBox 117">
            <a:extLst>
              <a:ext uri="{FF2B5EF4-FFF2-40B4-BE49-F238E27FC236}">
                <a16:creationId xmlns:a16="http://schemas.microsoft.com/office/drawing/2014/main" id="{D723BDAA-5989-51BF-17C5-C4B33E759FF7}"/>
              </a:ext>
            </a:extLst>
          </p:cNvPr>
          <p:cNvSpPr txBox="1"/>
          <p:nvPr/>
        </p:nvSpPr>
        <p:spPr>
          <a:xfrm>
            <a:off x="8102393" y="4578418"/>
            <a:ext cx="439544" cy="369332"/>
          </a:xfrm>
          <a:prstGeom prst="rect">
            <a:avLst/>
          </a:prstGeom>
          <a:noFill/>
        </p:spPr>
        <p:txBody>
          <a:bodyPr wrap="none" rtlCol="0">
            <a:spAutoFit/>
          </a:bodyPr>
          <a:lstStyle/>
          <a:p>
            <a:r>
              <a:rPr lang="en-US" dirty="0"/>
              <a:t>FN</a:t>
            </a:r>
            <a:endParaRPr lang="en-PK" dirty="0"/>
          </a:p>
        </p:txBody>
      </p:sp>
      <p:sp>
        <p:nvSpPr>
          <p:cNvPr id="119" name="TextBox 118">
            <a:extLst>
              <a:ext uri="{FF2B5EF4-FFF2-40B4-BE49-F238E27FC236}">
                <a16:creationId xmlns:a16="http://schemas.microsoft.com/office/drawing/2014/main" id="{DCA7202E-7A29-407E-23FB-00401008832C}"/>
              </a:ext>
            </a:extLst>
          </p:cNvPr>
          <p:cNvSpPr txBox="1"/>
          <p:nvPr/>
        </p:nvSpPr>
        <p:spPr>
          <a:xfrm>
            <a:off x="8400725" y="4587256"/>
            <a:ext cx="439544" cy="369332"/>
          </a:xfrm>
          <a:prstGeom prst="rect">
            <a:avLst/>
          </a:prstGeom>
          <a:noFill/>
        </p:spPr>
        <p:txBody>
          <a:bodyPr wrap="none" rtlCol="0">
            <a:spAutoFit/>
          </a:bodyPr>
          <a:lstStyle/>
          <a:p>
            <a:r>
              <a:rPr lang="en-US" dirty="0"/>
              <a:t>FN</a:t>
            </a:r>
            <a:endParaRPr lang="en-PK" dirty="0"/>
          </a:p>
        </p:txBody>
      </p:sp>
      <p:sp>
        <p:nvSpPr>
          <p:cNvPr id="120" name="Google Shape;130;p1">
            <a:extLst>
              <a:ext uri="{FF2B5EF4-FFF2-40B4-BE49-F238E27FC236}">
                <a16:creationId xmlns:a16="http://schemas.microsoft.com/office/drawing/2014/main" id="{656554FB-7119-6938-E6E3-3F53FADB38E8}"/>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36;p1">
            <a:extLst>
              <a:ext uri="{FF2B5EF4-FFF2-40B4-BE49-F238E27FC236}">
                <a16:creationId xmlns:a16="http://schemas.microsoft.com/office/drawing/2014/main" id="{14E74F93-835B-F46E-CCF0-3E26617D823F}"/>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2" name="Straight Arrow Connector 121">
            <a:extLst>
              <a:ext uri="{FF2B5EF4-FFF2-40B4-BE49-F238E27FC236}">
                <a16:creationId xmlns:a16="http://schemas.microsoft.com/office/drawing/2014/main" id="{B49D627A-25CE-D8A6-1FBA-47F09B8932D8}"/>
              </a:ext>
            </a:extLst>
          </p:cNvPr>
          <p:cNvCxnSpPr>
            <a:stCxn id="120"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29F8360-D7E0-64FE-4511-C056C57A9F6A}"/>
              </a:ext>
            </a:extLst>
          </p:cNvPr>
          <p:cNvCxnSpPr>
            <a:stCxn id="121"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F492D3C-3F26-C62A-F956-78D31A930B40}"/>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25" name="TextBox 124">
            <a:extLst>
              <a:ext uri="{FF2B5EF4-FFF2-40B4-BE49-F238E27FC236}">
                <a16:creationId xmlns:a16="http://schemas.microsoft.com/office/drawing/2014/main" id="{2A012DC2-4E69-07F8-4C3A-21161CA59E83}"/>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14E3AA5-4FF0-69C7-5A1E-609C4A0A6B57}"/>
                  </a:ext>
                </a:extLst>
              </p:cNvPr>
              <p:cNvSpPr txBox="1"/>
              <p:nvPr/>
            </p:nvSpPr>
            <p:spPr>
              <a:xfrm>
                <a:off x="8999977" y="5440628"/>
                <a:ext cx="3065024" cy="348813"/>
              </a:xfrm>
              <a:prstGeom prst="rect">
                <a:avLst/>
              </a:prstGeom>
              <a:noFill/>
            </p:spPr>
            <p:txBody>
              <a:bodyPr wrap="square" lIns="0" tIns="0" rIns="0" bIns="0"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𝑆𝑒𝑛𝑠𝑖𝑡𝑖𝑣𝑖𝑡𝑦</m:t>
                        </m:r>
                      </m:e>
                      <m:sub>
                        <m:r>
                          <a:rPr lang="en-US" sz="1600" b="0" i="1" smtClean="0">
                            <a:latin typeface="Cambria Math" panose="02040503050406030204" pitchFamily="18" charset="0"/>
                          </a:rPr>
                          <m:t>𝑤𝑖𝑛𝑑𝑜𝑤</m:t>
                        </m:r>
                      </m:sub>
                    </m:sSub>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m:t>
                        </m:r>
                      </m:num>
                      <m:den>
                        <m:r>
                          <a:rPr lang="en-US" sz="1600" b="0" i="1" smtClean="0">
                            <a:latin typeface="Cambria Math" panose="02040503050406030204" pitchFamily="18" charset="0"/>
                          </a:rPr>
                          <m:t>4+8</m:t>
                        </m:r>
                      </m:den>
                    </m:f>
                  </m:oMath>
                </a14:m>
                <a:r>
                  <a:rPr lang="en-US" sz="1600" dirty="0"/>
                  <a:t> =  0.333  </a:t>
                </a:r>
                <a:endParaRPr lang="en-PK" sz="1600" dirty="0"/>
              </a:p>
            </p:txBody>
          </p:sp>
        </mc:Choice>
        <mc:Fallback xmlns="">
          <p:sp>
            <p:nvSpPr>
              <p:cNvPr id="126" name="TextBox 125">
                <a:extLst>
                  <a:ext uri="{FF2B5EF4-FFF2-40B4-BE49-F238E27FC236}">
                    <a16:creationId xmlns:a16="http://schemas.microsoft.com/office/drawing/2014/main" id="{814E3AA5-4FF0-69C7-5A1E-609C4A0A6B57}"/>
                  </a:ext>
                </a:extLst>
              </p:cNvPr>
              <p:cNvSpPr txBox="1">
                <a:spLocks noRot="1" noChangeAspect="1" noMove="1" noResize="1" noEditPoints="1" noAdjustHandles="1" noChangeArrowheads="1" noChangeShapeType="1" noTextEdit="1"/>
              </p:cNvSpPr>
              <p:nvPr/>
            </p:nvSpPr>
            <p:spPr>
              <a:xfrm>
                <a:off x="8999977" y="5440628"/>
                <a:ext cx="3065024" cy="348813"/>
              </a:xfrm>
              <a:prstGeom prst="rect">
                <a:avLst/>
              </a:prstGeom>
              <a:blipFill>
                <a:blip r:embed="rId5"/>
                <a:stretch>
                  <a:fillRect l="-2982" t="-1724" b="-20690"/>
                </a:stretch>
              </a:blipFill>
            </p:spPr>
            <p:txBody>
              <a:bodyPr/>
              <a:lstStyle/>
              <a:p>
                <a:r>
                  <a:rPr lang="en-PK">
                    <a:noFill/>
                  </a:rPr>
                  <a:t> </a:t>
                </a:r>
              </a:p>
            </p:txBody>
          </p:sp>
        </mc:Fallback>
      </mc:AlternateContent>
      <p:sp>
        <p:nvSpPr>
          <p:cNvPr id="171" name="Google Shape;130;p1">
            <a:extLst>
              <a:ext uri="{FF2B5EF4-FFF2-40B4-BE49-F238E27FC236}">
                <a16:creationId xmlns:a16="http://schemas.microsoft.com/office/drawing/2014/main" id="{26125D9E-A1C9-8286-96EF-75D72B3E91C6}"/>
              </a:ext>
            </a:extLst>
          </p:cNvPr>
          <p:cNvSpPr/>
          <p:nvPr/>
        </p:nvSpPr>
        <p:spPr>
          <a:xfrm>
            <a:off x="6663211" y="493954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91407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1754286"/>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Specificity</a:t>
            </a:r>
            <a:endParaRPr lang="en-US" sz="1800" b="0" i="1" u="none" strike="noStrike" cap="none" dirty="0">
              <a:solidFill>
                <a:schemeClr val="dk1"/>
              </a:solidFill>
              <a:latin typeface="Calibri"/>
              <a:ea typeface="Calibri"/>
              <a:cs typeface="Calibri"/>
              <a:sym typeface="Calibri"/>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73</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p:pic>
        <p:nvPicPr>
          <p:cNvPr id="4" name="Google Shape;90;p1" descr="A picture containing diagram, plot, screenshot, text&#10;&#10;Description automatically generated">
            <a:extLst>
              <a:ext uri="{FF2B5EF4-FFF2-40B4-BE49-F238E27FC236}">
                <a16:creationId xmlns:a16="http://schemas.microsoft.com/office/drawing/2014/main" id="{F84FECF2-C99C-F593-2F40-5AACB485780C}"/>
              </a:ext>
            </a:extLst>
          </p:cNvPr>
          <p:cNvPicPr preferRelativeResize="0"/>
          <p:nvPr/>
        </p:nvPicPr>
        <p:blipFill rotWithShape="1">
          <a:blip r:embed="rId2">
            <a:alphaModFix/>
          </a:blip>
          <a:srcRect l="68620" t="64365" r="12512" b="9695"/>
          <a:stretch/>
        </p:blipFill>
        <p:spPr>
          <a:xfrm>
            <a:off x="5762271" y="4927304"/>
            <a:ext cx="1551939" cy="454826"/>
          </a:xfrm>
          <a:prstGeom prst="rect">
            <a:avLst/>
          </a:prstGeom>
          <a:noFill/>
          <a:ln>
            <a:noFill/>
          </a:ln>
        </p:spPr>
      </p:pic>
      <p:sp>
        <p:nvSpPr>
          <p:cNvPr id="5" name="Google Shape;91;p1">
            <a:extLst>
              <a:ext uri="{FF2B5EF4-FFF2-40B4-BE49-F238E27FC236}">
                <a16:creationId xmlns:a16="http://schemas.microsoft.com/office/drawing/2014/main" id="{13CFE6E3-8F99-FACC-D363-2A33E040FB6D}"/>
              </a:ext>
            </a:extLst>
          </p:cNvPr>
          <p:cNvSpPr/>
          <p:nvPr/>
        </p:nvSpPr>
        <p:spPr>
          <a:xfrm>
            <a:off x="7314210" y="4479225"/>
            <a:ext cx="1482118" cy="1361294"/>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92;p1">
            <a:extLst>
              <a:ext uri="{FF2B5EF4-FFF2-40B4-BE49-F238E27FC236}">
                <a16:creationId xmlns:a16="http://schemas.microsoft.com/office/drawing/2014/main" id="{4FF75F19-E07C-FC6E-3926-F7B23ACF6B53}"/>
              </a:ext>
            </a:extLst>
          </p:cNvPr>
          <p:cNvSpPr/>
          <p:nvPr/>
        </p:nvSpPr>
        <p:spPr>
          <a:xfrm>
            <a:off x="4562249" y="4463878"/>
            <a:ext cx="1216590"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93;p1">
            <a:extLst>
              <a:ext uri="{FF2B5EF4-FFF2-40B4-BE49-F238E27FC236}">
                <a16:creationId xmlns:a16="http://schemas.microsoft.com/office/drawing/2014/main" id="{7817EFF4-B6CA-F31D-47CD-97DD232416DA}"/>
              </a:ext>
            </a:extLst>
          </p:cNvPr>
          <p:cNvSpPr/>
          <p:nvPr/>
        </p:nvSpPr>
        <p:spPr>
          <a:xfrm>
            <a:off x="2486352" y="4463879"/>
            <a:ext cx="957912" cy="1325563"/>
          </a:xfrm>
          <a:prstGeom prst="rect">
            <a:avLst/>
          </a:prstGeom>
          <a:solidFill>
            <a:srgbClr val="DAE3F3"/>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94;p1" descr="A picture containing chart&#10;&#10;Description automatically generated">
            <a:extLst>
              <a:ext uri="{FF2B5EF4-FFF2-40B4-BE49-F238E27FC236}">
                <a16:creationId xmlns:a16="http://schemas.microsoft.com/office/drawing/2014/main" id="{7569D37B-12F3-AC38-D3C1-F69E68FEABD7}"/>
              </a:ext>
            </a:extLst>
          </p:cNvPr>
          <p:cNvPicPr preferRelativeResize="0"/>
          <p:nvPr/>
        </p:nvPicPr>
        <p:blipFill rotWithShape="1">
          <a:blip r:embed="rId3">
            <a:alphaModFix/>
          </a:blip>
          <a:srcRect l="8531" t="63039" r="61339" b="10445"/>
          <a:stretch/>
        </p:blipFill>
        <p:spPr>
          <a:xfrm>
            <a:off x="4535433" y="4955489"/>
            <a:ext cx="1274064" cy="416658"/>
          </a:xfrm>
          <a:prstGeom prst="rect">
            <a:avLst/>
          </a:prstGeom>
          <a:noFill/>
          <a:ln>
            <a:noFill/>
          </a:ln>
        </p:spPr>
      </p:pic>
      <p:pic>
        <p:nvPicPr>
          <p:cNvPr id="20" name="Google Shape;97;p1" descr="A picture containing diagram, plot, screenshot, text&#10;&#10;Description automatically generated">
            <a:extLst>
              <a:ext uri="{FF2B5EF4-FFF2-40B4-BE49-F238E27FC236}">
                <a16:creationId xmlns:a16="http://schemas.microsoft.com/office/drawing/2014/main" id="{C260B0BE-77BC-8E29-B6D5-7698E9561216}"/>
              </a:ext>
            </a:extLst>
          </p:cNvPr>
          <p:cNvPicPr preferRelativeResize="0"/>
          <p:nvPr/>
        </p:nvPicPr>
        <p:blipFill rotWithShape="1">
          <a:blip r:embed="rId2">
            <a:alphaModFix/>
          </a:blip>
          <a:srcRect l="39198" t="61607" r="32842" b="7522"/>
          <a:stretch/>
        </p:blipFill>
        <p:spPr>
          <a:xfrm>
            <a:off x="7309793" y="4947750"/>
            <a:ext cx="1459084" cy="449128"/>
          </a:xfrm>
          <a:prstGeom prst="rect">
            <a:avLst/>
          </a:prstGeom>
          <a:noFill/>
          <a:ln>
            <a:noFill/>
          </a:ln>
        </p:spPr>
      </p:pic>
      <p:sp>
        <p:nvSpPr>
          <p:cNvPr id="55" name="Google Shape;98;p1">
            <a:extLst>
              <a:ext uri="{FF2B5EF4-FFF2-40B4-BE49-F238E27FC236}">
                <a16:creationId xmlns:a16="http://schemas.microsoft.com/office/drawing/2014/main" id="{FDF2FC99-7EBB-37B9-6BC3-C76AE43152F6}"/>
              </a:ext>
            </a:extLst>
          </p:cNvPr>
          <p:cNvSpPr/>
          <p:nvPr/>
        </p:nvSpPr>
        <p:spPr>
          <a:xfrm>
            <a:off x="4578220"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99;p1">
            <a:extLst>
              <a:ext uri="{FF2B5EF4-FFF2-40B4-BE49-F238E27FC236}">
                <a16:creationId xmlns:a16="http://schemas.microsoft.com/office/drawing/2014/main" id="{A988CAB4-90D1-A03F-F3B7-E89CAE285DA3}"/>
              </a:ext>
            </a:extLst>
          </p:cNvPr>
          <p:cNvSpPr/>
          <p:nvPr/>
        </p:nvSpPr>
        <p:spPr>
          <a:xfrm>
            <a:off x="5189204"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100;p1">
            <a:extLst>
              <a:ext uri="{FF2B5EF4-FFF2-40B4-BE49-F238E27FC236}">
                <a16:creationId xmlns:a16="http://schemas.microsoft.com/office/drawing/2014/main" id="{6B58F117-1E86-BC14-A958-C617A55A2582}"/>
              </a:ext>
            </a:extLst>
          </p:cNvPr>
          <p:cNvSpPr/>
          <p:nvPr/>
        </p:nvSpPr>
        <p:spPr>
          <a:xfrm>
            <a:off x="547914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101;p1">
            <a:extLst>
              <a:ext uri="{FF2B5EF4-FFF2-40B4-BE49-F238E27FC236}">
                <a16:creationId xmlns:a16="http://schemas.microsoft.com/office/drawing/2014/main" id="{4620EF00-BCE4-5822-1546-1A551A1162D7}"/>
              </a:ext>
            </a:extLst>
          </p:cNvPr>
          <p:cNvSpPr/>
          <p:nvPr/>
        </p:nvSpPr>
        <p:spPr>
          <a:xfrm>
            <a:off x="4882151" y="493908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102;p1" descr="A picture containing chart&#10;&#10;Description automatically generated">
            <a:extLst>
              <a:ext uri="{FF2B5EF4-FFF2-40B4-BE49-F238E27FC236}">
                <a16:creationId xmlns:a16="http://schemas.microsoft.com/office/drawing/2014/main" id="{0CC9014F-675C-8606-7FF3-01A1946FD8C4}"/>
              </a:ext>
            </a:extLst>
          </p:cNvPr>
          <p:cNvPicPr preferRelativeResize="0"/>
          <p:nvPr/>
        </p:nvPicPr>
        <p:blipFill rotWithShape="1">
          <a:blip r:embed="rId3">
            <a:alphaModFix/>
          </a:blip>
          <a:srcRect l="53141" t="65137" r="27611" b="12839"/>
          <a:stretch/>
        </p:blipFill>
        <p:spPr>
          <a:xfrm rot="10800000">
            <a:off x="2484351" y="4932987"/>
            <a:ext cx="936351" cy="455754"/>
          </a:xfrm>
          <a:prstGeom prst="rect">
            <a:avLst/>
          </a:prstGeom>
          <a:noFill/>
          <a:ln>
            <a:noFill/>
          </a:ln>
        </p:spPr>
      </p:pic>
      <p:pic>
        <p:nvPicPr>
          <p:cNvPr id="74" name="Google Shape;104;p1" descr="A picture containing diagram, plot, screenshot, text&#10;&#10;Description automatically generated">
            <a:extLst>
              <a:ext uri="{FF2B5EF4-FFF2-40B4-BE49-F238E27FC236}">
                <a16:creationId xmlns:a16="http://schemas.microsoft.com/office/drawing/2014/main" id="{238BDFDF-8638-6751-F03C-BF9CCBBD8196}"/>
              </a:ext>
            </a:extLst>
          </p:cNvPr>
          <p:cNvPicPr preferRelativeResize="0"/>
          <p:nvPr/>
        </p:nvPicPr>
        <p:blipFill rotWithShape="1">
          <a:blip r:embed="rId2">
            <a:alphaModFix/>
          </a:blip>
          <a:srcRect l="15690" t="66892" r="66046" b="11502"/>
          <a:stretch/>
        </p:blipFill>
        <p:spPr>
          <a:xfrm>
            <a:off x="3422946" y="4908517"/>
            <a:ext cx="1125788" cy="423450"/>
          </a:xfrm>
          <a:prstGeom prst="rect">
            <a:avLst/>
          </a:prstGeom>
          <a:noFill/>
          <a:ln>
            <a:noFill/>
          </a:ln>
        </p:spPr>
      </p:pic>
      <p:sp>
        <p:nvSpPr>
          <p:cNvPr id="75" name="Google Shape;105;p1">
            <a:extLst>
              <a:ext uri="{FF2B5EF4-FFF2-40B4-BE49-F238E27FC236}">
                <a16:creationId xmlns:a16="http://schemas.microsoft.com/office/drawing/2014/main" id="{68038A4F-8B85-E275-5250-3D08623722B4}"/>
              </a:ext>
            </a:extLst>
          </p:cNvPr>
          <p:cNvSpPr/>
          <p:nvPr/>
        </p:nvSpPr>
        <p:spPr>
          <a:xfrm>
            <a:off x="3697162" y="4938734"/>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106;p1">
            <a:extLst>
              <a:ext uri="{FF2B5EF4-FFF2-40B4-BE49-F238E27FC236}">
                <a16:creationId xmlns:a16="http://schemas.microsoft.com/office/drawing/2014/main" id="{D32E1B75-E277-3B82-CF72-80694AC5264B}"/>
              </a:ext>
            </a:extLst>
          </p:cNvPr>
          <p:cNvSpPr/>
          <p:nvPr/>
        </p:nvSpPr>
        <p:spPr>
          <a:xfrm>
            <a:off x="3406568" y="493847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107;p1">
            <a:extLst>
              <a:ext uri="{FF2B5EF4-FFF2-40B4-BE49-F238E27FC236}">
                <a16:creationId xmlns:a16="http://schemas.microsoft.com/office/drawing/2014/main" id="{B22F3A10-01DA-67B2-338C-4170AEA898E1}"/>
              </a:ext>
            </a:extLst>
          </p:cNvPr>
          <p:cNvSpPr/>
          <p:nvPr/>
        </p:nvSpPr>
        <p:spPr>
          <a:xfrm>
            <a:off x="2796828"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108;p1">
            <a:extLst>
              <a:ext uri="{FF2B5EF4-FFF2-40B4-BE49-F238E27FC236}">
                <a16:creationId xmlns:a16="http://schemas.microsoft.com/office/drawing/2014/main" id="{A3ECD8DD-964D-BE0D-1A7E-B455B7642B40}"/>
              </a:ext>
            </a:extLst>
          </p:cNvPr>
          <p:cNvSpPr/>
          <p:nvPr/>
        </p:nvSpPr>
        <p:spPr>
          <a:xfrm>
            <a:off x="3977937" y="494003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109;p1">
            <a:extLst>
              <a:ext uri="{FF2B5EF4-FFF2-40B4-BE49-F238E27FC236}">
                <a16:creationId xmlns:a16="http://schemas.microsoft.com/office/drawing/2014/main" id="{AD4B36AA-D148-31C7-6BDA-8A17032AAB41}"/>
              </a:ext>
            </a:extLst>
          </p:cNvPr>
          <p:cNvSpPr/>
          <p:nvPr/>
        </p:nvSpPr>
        <p:spPr>
          <a:xfrm>
            <a:off x="4277554" y="4940979"/>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110;p1">
            <a:extLst>
              <a:ext uri="{FF2B5EF4-FFF2-40B4-BE49-F238E27FC236}">
                <a16:creationId xmlns:a16="http://schemas.microsoft.com/office/drawing/2014/main" id="{F382F830-CD6E-118E-78C1-31BBD01C87DB}"/>
              </a:ext>
            </a:extLst>
          </p:cNvPr>
          <p:cNvSpPr/>
          <p:nvPr/>
        </p:nvSpPr>
        <p:spPr>
          <a:xfrm>
            <a:off x="7276019" y="4940781"/>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122;p1">
            <a:extLst>
              <a:ext uri="{FF2B5EF4-FFF2-40B4-BE49-F238E27FC236}">
                <a16:creationId xmlns:a16="http://schemas.microsoft.com/office/drawing/2014/main" id="{C9C5AD9A-AFB7-41D1-0095-340445D2A74A}"/>
              </a:ext>
            </a:extLst>
          </p:cNvPr>
          <p:cNvSpPr txBox="1"/>
          <p:nvPr/>
        </p:nvSpPr>
        <p:spPr>
          <a:xfrm>
            <a:off x="2486352" y="5855865"/>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1</a:t>
            </a:r>
            <a:endParaRPr sz="1800">
              <a:solidFill>
                <a:schemeClr val="dk1"/>
              </a:solidFill>
              <a:latin typeface="Calibri"/>
              <a:ea typeface="Calibri"/>
              <a:cs typeface="Calibri"/>
              <a:sym typeface="Calibri"/>
            </a:endParaRPr>
          </a:p>
        </p:txBody>
      </p:sp>
      <p:sp>
        <p:nvSpPr>
          <p:cNvPr id="84" name="Google Shape;125;p1">
            <a:extLst>
              <a:ext uri="{FF2B5EF4-FFF2-40B4-BE49-F238E27FC236}">
                <a16:creationId xmlns:a16="http://schemas.microsoft.com/office/drawing/2014/main" id="{E9A79309-85BE-F38C-E2F2-5A3776604617}"/>
              </a:ext>
            </a:extLst>
          </p:cNvPr>
          <p:cNvSpPr/>
          <p:nvPr/>
        </p:nvSpPr>
        <p:spPr>
          <a:xfrm>
            <a:off x="6067165"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 name="Google Shape;126;p1">
            <a:extLst>
              <a:ext uri="{FF2B5EF4-FFF2-40B4-BE49-F238E27FC236}">
                <a16:creationId xmlns:a16="http://schemas.microsoft.com/office/drawing/2014/main" id="{627CEE17-AE84-054B-A87B-822EC8440E6D}"/>
              </a:ext>
            </a:extLst>
          </p:cNvPr>
          <p:cNvSpPr/>
          <p:nvPr/>
        </p:nvSpPr>
        <p:spPr>
          <a:xfrm>
            <a:off x="6359909"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128;p1">
            <a:extLst>
              <a:ext uri="{FF2B5EF4-FFF2-40B4-BE49-F238E27FC236}">
                <a16:creationId xmlns:a16="http://schemas.microsoft.com/office/drawing/2014/main" id="{F4CB8FF5-F3EC-4E04-9432-4E498BA6C2CB}"/>
              </a:ext>
            </a:extLst>
          </p:cNvPr>
          <p:cNvSpPr/>
          <p:nvPr/>
        </p:nvSpPr>
        <p:spPr>
          <a:xfrm>
            <a:off x="6966706" y="4938233"/>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130;p1">
            <a:extLst>
              <a:ext uri="{FF2B5EF4-FFF2-40B4-BE49-F238E27FC236}">
                <a16:creationId xmlns:a16="http://schemas.microsoft.com/office/drawing/2014/main" id="{D31625C0-CB44-89A6-7004-D03593524B88}"/>
              </a:ext>
            </a:extLst>
          </p:cNvPr>
          <p:cNvSpPr/>
          <p:nvPr/>
        </p:nvSpPr>
        <p:spPr>
          <a:xfrm>
            <a:off x="5767471"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 name="Google Shape;135;p1">
            <a:extLst>
              <a:ext uri="{FF2B5EF4-FFF2-40B4-BE49-F238E27FC236}">
                <a16:creationId xmlns:a16="http://schemas.microsoft.com/office/drawing/2014/main" id="{89B32C61-93D5-4A3D-0136-2C64B0E24C4B}"/>
              </a:ext>
            </a:extLst>
          </p:cNvPr>
          <p:cNvSpPr/>
          <p:nvPr/>
        </p:nvSpPr>
        <p:spPr>
          <a:xfrm>
            <a:off x="8166809"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136;p1">
            <a:extLst>
              <a:ext uri="{FF2B5EF4-FFF2-40B4-BE49-F238E27FC236}">
                <a16:creationId xmlns:a16="http://schemas.microsoft.com/office/drawing/2014/main" id="{B4A92958-FB16-444D-530C-1A37444578B0}"/>
              </a:ext>
            </a:extLst>
          </p:cNvPr>
          <p:cNvSpPr/>
          <p:nvPr/>
        </p:nvSpPr>
        <p:spPr>
          <a:xfrm>
            <a:off x="8462962" y="4939750"/>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144;p1">
            <a:extLst>
              <a:ext uri="{FF2B5EF4-FFF2-40B4-BE49-F238E27FC236}">
                <a16:creationId xmlns:a16="http://schemas.microsoft.com/office/drawing/2014/main" id="{B7C87D6E-A172-C7F0-38DB-AB1338CB76A8}"/>
              </a:ext>
            </a:extLst>
          </p:cNvPr>
          <p:cNvSpPr/>
          <p:nvPr/>
        </p:nvSpPr>
        <p:spPr>
          <a:xfrm>
            <a:off x="7576943" y="4938306"/>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146;p1">
            <a:extLst>
              <a:ext uri="{FF2B5EF4-FFF2-40B4-BE49-F238E27FC236}">
                <a16:creationId xmlns:a16="http://schemas.microsoft.com/office/drawing/2014/main" id="{A5DB26F5-7317-464D-3EFF-38D64A711E32}"/>
              </a:ext>
            </a:extLst>
          </p:cNvPr>
          <p:cNvSpPr txBox="1"/>
          <p:nvPr/>
        </p:nvSpPr>
        <p:spPr>
          <a:xfrm>
            <a:off x="4647029" y="5897886"/>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2</a:t>
            </a:r>
            <a:endParaRPr sz="1800">
              <a:solidFill>
                <a:schemeClr val="dk1"/>
              </a:solidFill>
              <a:latin typeface="Calibri"/>
              <a:ea typeface="Calibri"/>
              <a:cs typeface="Calibri"/>
              <a:sym typeface="Calibri"/>
            </a:endParaRPr>
          </a:p>
        </p:txBody>
      </p:sp>
      <p:sp>
        <p:nvSpPr>
          <p:cNvPr id="94" name="Google Shape;147;p1">
            <a:extLst>
              <a:ext uri="{FF2B5EF4-FFF2-40B4-BE49-F238E27FC236}">
                <a16:creationId xmlns:a16="http://schemas.microsoft.com/office/drawing/2014/main" id="{BCE63747-D4D8-4902-F1DA-87098A51CC2E}"/>
              </a:ext>
            </a:extLst>
          </p:cNvPr>
          <p:cNvSpPr txBox="1"/>
          <p:nvPr/>
        </p:nvSpPr>
        <p:spPr>
          <a:xfrm>
            <a:off x="7495165" y="5888290"/>
            <a:ext cx="1033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Seizure 3</a:t>
            </a:r>
            <a:endParaRPr sz="1800">
              <a:solidFill>
                <a:schemeClr val="dk1"/>
              </a:solidFill>
              <a:latin typeface="Calibri"/>
              <a:ea typeface="Calibri"/>
              <a:cs typeface="Calibri"/>
              <a:sym typeface="Calibri"/>
            </a:endParaRPr>
          </a:p>
        </p:txBody>
      </p:sp>
      <p:sp>
        <p:nvSpPr>
          <p:cNvPr id="95" name="Google Shape;107;p1">
            <a:extLst>
              <a:ext uri="{FF2B5EF4-FFF2-40B4-BE49-F238E27FC236}">
                <a16:creationId xmlns:a16="http://schemas.microsoft.com/office/drawing/2014/main" id="{BCB065DA-E09E-1621-A07F-6988EF30FBC8}"/>
              </a:ext>
            </a:extLst>
          </p:cNvPr>
          <p:cNvSpPr/>
          <p:nvPr/>
        </p:nvSpPr>
        <p:spPr>
          <a:xfrm>
            <a:off x="2490253" y="4935607"/>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107;p1">
            <a:extLst>
              <a:ext uri="{FF2B5EF4-FFF2-40B4-BE49-F238E27FC236}">
                <a16:creationId xmlns:a16="http://schemas.microsoft.com/office/drawing/2014/main" id="{4A9A0ED0-0F9D-3FD6-6B11-4DADBBC20B6F}"/>
              </a:ext>
            </a:extLst>
          </p:cNvPr>
          <p:cNvSpPr/>
          <p:nvPr/>
        </p:nvSpPr>
        <p:spPr>
          <a:xfrm>
            <a:off x="3098514" y="4937464"/>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130;p1">
            <a:extLst>
              <a:ext uri="{FF2B5EF4-FFF2-40B4-BE49-F238E27FC236}">
                <a16:creationId xmlns:a16="http://schemas.microsoft.com/office/drawing/2014/main" id="{C921143E-08C9-20E6-5D95-462FF8B18584}"/>
              </a:ext>
            </a:extLst>
          </p:cNvPr>
          <p:cNvSpPr/>
          <p:nvPr/>
        </p:nvSpPr>
        <p:spPr>
          <a:xfrm>
            <a:off x="7876483" y="4938721"/>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130;p1">
            <a:extLst>
              <a:ext uri="{FF2B5EF4-FFF2-40B4-BE49-F238E27FC236}">
                <a16:creationId xmlns:a16="http://schemas.microsoft.com/office/drawing/2014/main" id="{73D6564B-6B85-7943-FE75-9E6C557FC850}"/>
              </a:ext>
            </a:extLst>
          </p:cNvPr>
          <p:cNvSpPr/>
          <p:nvPr/>
        </p:nvSpPr>
        <p:spPr>
          <a:xfrm>
            <a:off x="9917936" y="3707568"/>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136;p1">
            <a:extLst>
              <a:ext uri="{FF2B5EF4-FFF2-40B4-BE49-F238E27FC236}">
                <a16:creationId xmlns:a16="http://schemas.microsoft.com/office/drawing/2014/main" id="{E3E95D74-E28E-4E9D-8FE8-44AB5D4C41FD}"/>
              </a:ext>
            </a:extLst>
          </p:cNvPr>
          <p:cNvSpPr/>
          <p:nvPr/>
        </p:nvSpPr>
        <p:spPr>
          <a:xfrm>
            <a:off x="9917936" y="4381012"/>
            <a:ext cx="295276" cy="436434"/>
          </a:xfrm>
          <a:prstGeom prst="rect">
            <a:avLst/>
          </a:prstGeom>
          <a:solidFill>
            <a:srgbClr val="FF5050">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0" name="Straight Arrow Connector 99">
            <a:extLst>
              <a:ext uri="{FF2B5EF4-FFF2-40B4-BE49-F238E27FC236}">
                <a16:creationId xmlns:a16="http://schemas.microsoft.com/office/drawing/2014/main" id="{1D388A61-C602-2C37-3AE2-A3EFBAA4F94A}"/>
              </a:ext>
            </a:extLst>
          </p:cNvPr>
          <p:cNvCxnSpPr>
            <a:stCxn id="98" idx="3"/>
          </p:cNvCxnSpPr>
          <p:nvPr/>
        </p:nvCxnSpPr>
        <p:spPr>
          <a:xfrm>
            <a:off x="10213212" y="3925785"/>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DAD79C2-2028-FCE3-12D3-FE085716D089}"/>
              </a:ext>
            </a:extLst>
          </p:cNvPr>
          <p:cNvCxnSpPr>
            <a:stCxn id="99" idx="3"/>
          </p:cNvCxnSpPr>
          <p:nvPr/>
        </p:nvCxnSpPr>
        <p:spPr>
          <a:xfrm>
            <a:off x="10213212" y="4599229"/>
            <a:ext cx="3727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A1EF7F1-2815-2620-D68D-DFB286C1E874}"/>
              </a:ext>
            </a:extLst>
          </p:cNvPr>
          <p:cNvSpPr txBox="1"/>
          <p:nvPr/>
        </p:nvSpPr>
        <p:spPr>
          <a:xfrm>
            <a:off x="10670637" y="3750464"/>
            <a:ext cx="301686" cy="369332"/>
          </a:xfrm>
          <a:prstGeom prst="rect">
            <a:avLst/>
          </a:prstGeom>
          <a:noFill/>
        </p:spPr>
        <p:txBody>
          <a:bodyPr wrap="none" rtlCol="0">
            <a:spAutoFit/>
          </a:bodyPr>
          <a:lstStyle/>
          <a:p>
            <a:r>
              <a:rPr lang="en-US" dirty="0"/>
              <a:t>1</a:t>
            </a:r>
            <a:endParaRPr lang="en-PK" dirty="0"/>
          </a:p>
        </p:txBody>
      </p:sp>
      <p:sp>
        <p:nvSpPr>
          <p:cNvPr id="103" name="TextBox 102">
            <a:extLst>
              <a:ext uri="{FF2B5EF4-FFF2-40B4-BE49-F238E27FC236}">
                <a16:creationId xmlns:a16="http://schemas.microsoft.com/office/drawing/2014/main" id="{F26176B7-78C3-6243-6009-23B873376C4E}"/>
              </a:ext>
            </a:extLst>
          </p:cNvPr>
          <p:cNvSpPr txBox="1"/>
          <p:nvPr/>
        </p:nvSpPr>
        <p:spPr>
          <a:xfrm>
            <a:off x="10670637" y="4433263"/>
            <a:ext cx="301686" cy="369332"/>
          </a:xfrm>
          <a:prstGeom prst="rect">
            <a:avLst/>
          </a:prstGeom>
          <a:noFill/>
        </p:spPr>
        <p:txBody>
          <a:bodyPr wrap="none" rtlCol="0">
            <a:spAutoFit/>
          </a:bodyPr>
          <a:lstStyle/>
          <a:p>
            <a:r>
              <a:rPr lang="en-US" dirty="0"/>
              <a:t>0</a:t>
            </a:r>
            <a:endParaRPr lang="en-PK"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0399CB-ADAB-C887-0747-BC161ACAC9B8}"/>
                  </a:ext>
                </a:extLst>
              </p:cNvPr>
              <p:cNvSpPr txBox="1"/>
              <p:nvPr/>
            </p:nvSpPr>
            <p:spPr>
              <a:xfrm>
                <a:off x="3470876" y="2713725"/>
                <a:ext cx="6926566" cy="436979"/>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𝑆𝑝𝑒𝑐𝑖𝑓𝑖𝑐𝑖𝑡𝑦</m:t>
                    </m:r>
                    <m:r>
                      <a:rPr lang="en-US" sz="200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𝑇𝑁</m:t>
                        </m:r>
                      </m:num>
                      <m:den>
                        <m:r>
                          <a:rPr lang="en-US" sz="2000" b="0" i="1" smtClean="0">
                            <a:latin typeface="Cambria Math" panose="02040503050406030204" pitchFamily="18" charset="0"/>
                          </a:rPr>
                          <m:t>𝑇𝑁</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r>
                  <a:rPr lang="en-US" sz="2000" dirty="0"/>
                  <a:t> </a:t>
                </a:r>
                <a:endParaRPr lang="en-PK" sz="2000" dirty="0"/>
              </a:p>
            </p:txBody>
          </p:sp>
        </mc:Choice>
        <mc:Fallback xmlns="">
          <p:sp>
            <p:nvSpPr>
              <p:cNvPr id="3" name="TextBox 2">
                <a:extLst>
                  <a:ext uri="{FF2B5EF4-FFF2-40B4-BE49-F238E27FC236}">
                    <a16:creationId xmlns:a16="http://schemas.microsoft.com/office/drawing/2014/main" id="{750399CB-ADAB-C887-0747-BC161ACAC9B8}"/>
                  </a:ext>
                </a:extLst>
              </p:cNvPr>
              <p:cNvSpPr txBox="1">
                <a:spLocks noRot="1" noChangeAspect="1" noMove="1" noResize="1" noEditPoints="1" noAdjustHandles="1" noChangeArrowheads="1" noChangeShapeType="1" noTextEdit="1"/>
              </p:cNvSpPr>
              <p:nvPr/>
            </p:nvSpPr>
            <p:spPr>
              <a:xfrm>
                <a:off x="3470876" y="2713725"/>
                <a:ext cx="6926566" cy="436979"/>
              </a:xfrm>
              <a:prstGeom prst="rect">
                <a:avLst/>
              </a:prstGeom>
              <a:blipFill>
                <a:blip r:embed="rId4"/>
                <a:stretch>
                  <a:fillRect l="-1671" b="-13889"/>
                </a:stretch>
              </a:blipFill>
            </p:spPr>
            <p:txBody>
              <a:bodyPr/>
              <a:lstStyle/>
              <a:p>
                <a:r>
                  <a:rPr lang="en-PK">
                    <a:noFill/>
                  </a:rPr>
                  <a:t> </a:t>
                </a:r>
              </a:p>
            </p:txBody>
          </p:sp>
        </mc:Fallback>
      </mc:AlternateContent>
      <p:sp>
        <p:nvSpPr>
          <p:cNvPr id="9" name="TextBox 8">
            <a:extLst>
              <a:ext uri="{FF2B5EF4-FFF2-40B4-BE49-F238E27FC236}">
                <a16:creationId xmlns:a16="http://schemas.microsoft.com/office/drawing/2014/main" id="{FCD89C9C-6894-F11E-F00B-110D2279F116}"/>
              </a:ext>
            </a:extLst>
          </p:cNvPr>
          <p:cNvSpPr txBox="1"/>
          <p:nvPr/>
        </p:nvSpPr>
        <p:spPr>
          <a:xfrm>
            <a:off x="3353652" y="4599229"/>
            <a:ext cx="445956" cy="369332"/>
          </a:xfrm>
          <a:prstGeom prst="rect">
            <a:avLst/>
          </a:prstGeom>
          <a:noFill/>
        </p:spPr>
        <p:txBody>
          <a:bodyPr wrap="none" rtlCol="0">
            <a:spAutoFit/>
          </a:bodyPr>
          <a:lstStyle/>
          <a:p>
            <a:r>
              <a:rPr lang="en-US" dirty="0"/>
              <a:t>TN</a:t>
            </a:r>
            <a:endParaRPr lang="en-PK" dirty="0"/>
          </a:p>
        </p:txBody>
      </p:sp>
      <p:sp>
        <p:nvSpPr>
          <p:cNvPr id="10" name="TextBox 9">
            <a:extLst>
              <a:ext uri="{FF2B5EF4-FFF2-40B4-BE49-F238E27FC236}">
                <a16:creationId xmlns:a16="http://schemas.microsoft.com/office/drawing/2014/main" id="{F9C22EF1-24C2-D1D0-3FDA-7B4E4679EF17}"/>
              </a:ext>
            </a:extLst>
          </p:cNvPr>
          <p:cNvSpPr txBox="1"/>
          <p:nvPr/>
        </p:nvSpPr>
        <p:spPr>
          <a:xfrm>
            <a:off x="3634788" y="4599229"/>
            <a:ext cx="445956" cy="369332"/>
          </a:xfrm>
          <a:prstGeom prst="rect">
            <a:avLst/>
          </a:prstGeom>
          <a:noFill/>
        </p:spPr>
        <p:txBody>
          <a:bodyPr wrap="none" rtlCol="0">
            <a:spAutoFit/>
          </a:bodyPr>
          <a:lstStyle/>
          <a:p>
            <a:r>
              <a:rPr lang="en-US" dirty="0"/>
              <a:t>TN</a:t>
            </a:r>
            <a:endParaRPr lang="en-PK" dirty="0"/>
          </a:p>
        </p:txBody>
      </p:sp>
      <p:sp>
        <p:nvSpPr>
          <p:cNvPr id="11" name="TextBox 10">
            <a:extLst>
              <a:ext uri="{FF2B5EF4-FFF2-40B4-BE49-F238E27FC236}">
                <a16:creationId xmlns:a16="http://schemas.microsoft.com/office/drawing/2014/main" id="{AC4C8BE4-A5F0-DC21-5479-1E465D60B2D4}"/>
              </a:ext>
            </a:extLst>
          </p:cNvPr>
          <p:cNvSpPr txBox="1"/>
          <p:nvPr/>
        </p:nvSpPr>
        <p:spPr>
          <a:xfrm>
            <a:off x="3905577" y="4599229"/>
            <a:ext cx="445956" cy="369332"/>
          </a:xfrm>
          <a:prstGeom prst="rect">
            <a:avLst/>
          </a:prstGeom>
          <a:noFill/>
        </p:spPr>
        <p:txBody>
          <a:bodyPr wrap="none" rtlCol="0">
            <a:spAutoFit/>
          </a:bodyPr>
          <a:lstStyle/>
          <a:p>
            <a:r>
              <a:rPr lang="en-US" dirty="0"/>
              <a:t>TN</a:t>
            </a:r>
            <a:endParaRPr lang="en-PK" dirty="0"/>
          </a:p>
        </p:txBody>
      </p:sp>
      <p:sp>
        <p:nvSpPr>
          <p:cNvPr id="12" name="TextBox 11">
            <a:extLst>
              <a:ext uri="{FF2B5EF4-FFF2-40B4-BE49-F238E27FC236}">
                <a16:creationId xmlns:a16="http://schemas.microsoft.com/office/drawing/2014/main" id="{948A8CA2-8C6C-4C94-2E4C-234C5AA04B6C}"/>
              </a:ext>
            </a:extLst>
          </p:cNvPr>
          <p:cNvSpPr txBox="1"/>
          <p:nvPr/>
        </p:nvSpPr>
        <p:spPr>
          <a:xfrm>
            <a:off x="4184094" y="4599229"/>
            <a:ext cx="445956" cy="369332"/>
          </a:xfrm>
          <a:prstGeom prst="rect">
            <a:avLst/>
          </a:prstGeom>
          <a:noFill/>
        </p:spPr>
        <p:txBody>
          <a:bodyPr wrap="none" rtlCol="0">
            <a:spAutoFit/>
          </a:bodyPr>
          <a:lstStyle/>
          <a:p>
            <a:r>
              <a:rPr lang="en-US" dirty="0"/>
              <a:t>TN</a:t>
            </a:r>
            <a:endParaRPr lang="en-PK" dirty="0"/>
          </a:p>
        </p:txBody>
      </p:sp>
      <p:sp>
        <p:nvSpPr>
          <p:cNvPr id="13" name="TextBox 12">
            <a:extLst>
              <a:ext uri="{FF2B5EF4-FFF2-40B4-BE49-F238E27FC236}">
                <a16:creationId xmlns:a16="http://schemas.microsoft.com/office/drawing/2014/main" id="{B06FB735-DD88-EFA1-21A7-6012DA7745B5}"/>
              </a:ext>
            </a:extLst>
          </p:cNvPr>
          <p:cNvSpPr txBox="1"/>
          <p:nvPr/>
        </p:nvSpPr>
        <p:spPr>
          <a:xfrm>
            <a:off x="5978972" y="4599229"/>
            <a:ext cx="445956" cy="369332"/>
          </a:xfrm>
          <a:prstGeom prst="rect">
            <a:avLst/>
          </a:prstGeom>
          <a:noFill/>
        </p:spPr>
        <p:txBody>
          <a:bodyPr wrap="none" rtlCol="0">
            <a:spAutoFit/>
          </a:bodyPr>
          <a:lstStyle/>
          <a:p>
            <a:r>
              <a:rPr lang="en-US" dirty="0"/>
              <a:t>TN</a:t>
            </a:r>
            <a:endParaRPr lang="en-PK" dirty="0"/>
          </a:p>
        </p:txBody>
      </p:sp>
      <p:sp>
        <p:nvSpPr>
          <p:cNvPr id="14" name="TextBox 13">
            <a:extLst>
              <a:ext uri="{FF2B5EF4-FFF2-40B4-BE49-F238E27FC236}">
                <a16:creationId xmlns:a16="http://schemas.microsoft.com/office/drawing/2014/main" id="{85508684-2F7A-5974-31FF-6CE83B45C838}"/>
              </a:ext>
            </a:extLst>
          </p:cNvPr>
          <p:cNvSpPr txBox="1"/>
          <p:nvPr/>
        </p:nvSpPr>
        <p:spPr>
          <a:xfrm>
            <a:off x="6279823" y="4594183"/>
            <a:ext cx="445956" cy="369332"/>
          </a:xfrm>
          <a:prstGeom prst="rect">
            <a:avLst/>
          </a:prstGeom>
          <a:noFill/>
        </p:spPr>
        <p:txBody>
          <a:bodyPr wrap="none" rtlCol="0">
            <a:spAutoFit/>
          </a:bodyPr>
          <a:lstStyle/>
          <a:p>
            <a:r>
              <a:rPr lang="en-US" dirty="0"/>
              <a:t>TN</a:t>
            </a:r>
            <a:endParaRPr lang="en-PK" dirty="0"/>
          </a:p>
        </p:txBody>
      </p:sp>
      <p:sp>
        <p:nvSpPr>
          <p:cNvPr id="15" name="TextBox 14">
            <a:extLst>
              <a:ext uri="{FF2B5EF4-FFF2-40B4-BE49-F238E27FC236}">
                <a16:creationId xmlns:a16="http://schemas.microsoft.com/office/drawing/2014/main" id="{7BBF6315-F951-388E-D5C0-4E15BC002E66}"/>
              </a:ext>
            </a:extLst>
          </p:cNvPr>
          <p:cNvSpPr txBox="1"/>
          <p:nvPr/>
        </p:nvSpPr>
        <p:spPr>
          <a:xfrm>
            <a:off x="6580015" y="4601557"/>
            <a:ext cx="409086" cy="369332"/>
          </a:xfrm>
          <a:prstGeom prst="rect">
            <a:avLst/>
          </a:prstGeom>
          <a:noFill/>
        </p:spPr>
        <p:txBody>
          <a:bodyPr wrap="none" rtlCol="0">
            <a:spAutoFit/>
          </a:bodyPr>
          <a:lstStyle/>
          <a:p>
            <a:r>
              <a:rPr lang="en-US" dirty="0"/>
              <a:t>FP</a:t>
            </a:r>
            <a:endParaRPr lang="en-PK" dirty="0"/>
          </a:p>
        </p:txBody>
      </p:sp>
      <p:sp>
        <p:nvSpPr>
          <p:cNvPr id="16" name="TextBox 15">
            <a:extLst>
              <a:ext uri="{FF2B5EF4-FFF2-40B4-BE49-F238E27FC236}">
                <a16:creationId xmlns:a16="http://schemas.microsoft.com/office/drawing/2014/main" id="{1FC89B9C-220E-E14D-C446-BD18702FFA3C}"/>
              </a:ext>
            </a:extLst>
          </p:cNvPr>
          <p:cNvSpPr txBox="1"/>
          <p:nvPr/>
        </p:nvSpPr>
        <p:spPr>
          <a:xfrm>
            <a:off x="6872067" y="4600479"/>
            <a:ext cx="445956" cy="369332"/>
          </a:xfrm>
          <a:prstGeom prst="rect">
            <a:avLst/>
          </a:prstGeom>
          <a:noFill/>
        </p:spPr>
        <p:txBody>
          <a:bodyPr wrap="none" rtlCol="0">
            <a:spAutoFit/>
          </a:bodyPr>
          <a:lstStyle/>
          <a:p>
            <a:r>
              <a:rPr lang="en-US" dirty="0"/>
              <a:t>TN</a:t>
            </a:r>
            <a:endParaRPr lang="en-PK" dirty="0"/>
          </a:p>
        </p:txBody>
      </p:sp>
      <p:sp>
        <p:nvSpPr>
          <p:cNvPr id="17" name="TextBox 16">
            <a:extLst>
              <a:ext uri="{FF2B5EF4-FFF2-40B4-BE49-F238E27FC236}">
                <a16:creationId xmlns:a16="http://schemas.microsoft.com/office/drawing/2014/main" id="{BB4061FD-8B84-C8BD-8E9F-2ED8A72BB33B}"/>
              </a:ext>
            </a:extLst>
          </p:cNvPr>
          <p:cNvSpPr txBox="1"/>
          <p:nvPr/>
        </p:nvSpPr>
        <p:spPr>
          <a:xfrm>
            <a:off x="5687177" y="4596086"/>
            <a:ext cx="409086" cy="369332"/>
          </a:xfrm>
          <a:prstGeom prst="rect">
            <a:avLst/>
          </a:prstGeom>
          <a:noFill/>
        </p:spPr>
        <p:txBody>
          <a:bodyPr wrap="none" rtlCol="0">
            <a:spAutoFit/>
          </a:bodyPr>
          <a:lstStyle/>
          <a:p>
            <a:r>
              <a:rPr lang="en-US" dirty="0"/>
              <a:t>FP</a:t>
            </a:r>
            <a:endParaRPr lang="en-PK" dirty="0"/>
          </a:p>
        </p:txBody>
      </p:sp>
      <p:sp>
        <p:nvSpPr>
          <p:cNvPr id="18" name="Google Shape;130;p1">
            <a:extLst>
              <a:ext uri="{FF2B5EF4-FFF2-40B4-BE49-F238E27FC236}">
                <a16:creationId xmlns:a16="http://schemas.microsoft.com/office/drawing/2014/main" id="{A26FE531-4FC6-1334-89C9-4B7113E3DF00}"/>
              </a:ext>
            </a:extLst>
          </p:cNvPr>
          <p:cNvSpPr/>
          <p:nvPr/>
        </p:nvSpPr>
        <p:spPr>
          <a:xfrm>
            <a:off x="6669222" y="4938233"/>
            <a:ext cx="295276" cy="436434"/>
          </a:xfrm>
          <a:prstGeom prst="rect">
            <a:avLst/>
          </a:prstGeom>
          <a:solidFill>
            <a:srgbClr val="C4E0B2">
              <a:alpha val="49803"/>
            </a:srgbClr>
          </a:soli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E254A3-F95F-4498-645B-B35A8D00C47D}"/>
                  </a:ext>
                </a:extLst>
              </p:cNvPr>
              <p:cNvSpPr txBox="1"/>
              <p:nvPr/>
            </p:nvSpPr>
            <p:spPr>
              <a:xfrm>
                <a:off x="8999977" y="5440628"/>
                <a:ext cx="3065024" cy="348429"/>
              </a:xfrm>
              <a:prstGeom prst="rect">
                <a:avLst/>
              </a:prstGeom>
              <a:noFill/>
            </p:spPr>
            <p:txBody>
              <a:bodyPr wrap="square" lIns="0" tIns="0" rIns="0" bIns="0" rtlCol="0">
                <a:spAutoFit/>
              </a:bodyPr>
              <a:lstStyle/>
              <a:p>
                <a14:m>
                  <m:oMath xmlns:m="http://schemas.openxmlformats.org/officeDocument/2006/math">
                    <m:r>
                      <a:rPr lang="en-US" sz="1600" b="0" i="1" smtClean="0">
                        <a:latin typeface="Cambria Math" panose="02040503050406030204" pitchFamily="18" charset="0"/>
                      </a:rPr>
                      <m:t>𝑆𝑝𝑒𝑐𝑖𝑓𝑖𝑐𝑖𝑡𝑦</m:t>
                    </m:r>
                    <m:r>
                      <a:rPr lang="en-US" sz="160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m:t>
                        </m:r>
                      </m:num>
                      <m:den>
                        <m:r>
                          <a:rPr lang="en-US" sz="1600" b="0" i="1" smtClean="0">
                            <a:latin typeface="Cambria Math" panose="02040503050406030204" pitchFamily="18" charset="0"/>
                          </a:rPr>
                          <m:t>7+2</m:t>
                        </m:r>
                      </m:den>
                    </m:f>
                  </m:oMath>
                </a14:m>
                <a:r>
                  <a:rPr lang="en-US" sz="1600" dirty="0"/>
                  <a:t> =  0.777  </a:t>
                </a:r>
                <a:endParaRPr lang="en-PK" sz="1600" dirty="0"/>
              </a:p>
            </p:txBody>
          </p:sp>
        </mc:Choice>
        <mc:Fallback xmlns="">
          <p:sp>
            <p:nvSpPr>
              <p:cNvPr id="19" name="TextBox 18">
                <a:extLst>
                  <a:ext uri="{FF2B5EF4-FFF2-40B4-BE49-F238E27FC236}">
                    <a16:creationId xmlns:a16="http://schemas.microsoft.com/office/drawing/2014/main" id="{02E254A3-F95F-4498-645B-B35A8D00C47D}"/>
                  </a:ext>
                </a:extLst>
              </p:cNvPr>
              <p:cNvSpPr txBox="1">
                <a:spLocks noRot="1" noChangeAspect="1" noMove="1" noResize="1" noEditPoints="1" noAdjustHandles="1" noChangeArrowheads="1" noChangeShapeType="1" noTextEdit="1"/>
              </p:cNvSpPr>
              <p:nvPr/>
            </p:nvSpPr>
            <p:spPr>
              <a:xfrm>
                <a:off x="8999977" y="5440628"/>
                <a:ext cx="3065024" cy="348429"/>
              </a:xfrm>
              <a:prstGeom prst="rect">
                <a:avLst/>
              </a:prstGeom>
              <a:blipFill>
                <a:blip r:embed="rId5"/>
                <a:stretch>
                  <a:fillRect l="-2982" t="-1724" b="-20690"/>
                </a:stretch>
              </a:blipFill>
            </p:spPr>
            <p:txBody>
              <a:bodyPr/>
              <a:lstStyle/>
              <a:p>
                <a:r>
                  <a:rPr lang="en-PK">
                    <a:noFill/>
                  </a:rPr>
                  <a:t> </a:t>
                </a:r>
              </a:p>
            </p:txBody>
          </p:sp>
        </mc:Fallback>
      </mc:AlternateContent>
    </p:spTree>
    <p:extLst>
      <p:ext uri="{BB962C8B-B14F-4D97-AF65-F5344CB8AC3E}">
        <p14:creationId xmlns:p14="http://schemas.microsoft.com/office/powerpoint/2010/main" val="823966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585283"/>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a:p>
            <a:pPr marL="1257300" lvl="2" indent="-342900">
              <a:lnSpc>
                <a:spcPct val="150000"/>
              </a:lnSpc>
              <a:buClr>
                <a:srgbClr val="C00000"/>
              </a:buClr>
              <a:buSzPts val="1800"/>
              <a:buFont typeface="Arial" panose="020B0604020202020204" pitchFamily="34" charset="0"/>
              <a:buChar char="•"/>
            </a:pPr>
            <a:r>
              <a:rPr lang="en-US" sz="1800" b="0" i="0" u="none" strike="noStrike" cap="none" dirty="0">
                <a:solidFill>
                  <a:srgbClr val="C00000"/>
                </a:solidFill>
                <a:latin typeface="Calibri"/>
                <a:ea typeface="Calibri"/>
                <a:cs typeface="Calibri"/>
                <a:sym typeface="Calibri"/>
              </a:rPr>
              <a:t>Base on average seizure interval  (</a:t>
            </a:r>
            <a:r>
              <a:rPr lang="en-US" sz="1800" b="0" i="1" u="none" strike="noStrike" cap="none" dirty="0">
                <a:solidFill>
                  <a:srgbClr val="C00000"/>
                </a:solidFill>
                <a:latin typeface="Calibri"/>
                <a:ea typeface="Calibri"/>
                <a:cs typeface="Calibri"/>
                <a:sym typeface="Calibri"/>
              </a:rPr>
              <a:t>approx. 90s)</a:t>
            </a:r>
            <a:endParaRPr lang="en-US" dirty="0">
              <a:solidFill>
                <a:srgbClr val="C00000"/>
              </a:solidFill>
            </a:endParaRP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782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74</a:t>
            </a:fld>
            <a:endParaRPr lang="en-US" sz="160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3671886" y="4774150"/>
                <a:ext cx="469106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3671886" y="4774150"/>
                <a:ext cx="4691064" cy="424283"/>
              </a:xfrm>
              <a:prstGeom prst="rect">
                <a:avLst/>
              </a:prstGeom>
              <a:blipFill>
                <a:blip r:embed="rId2"/>
                <a:stretch>
                  <a:fillRect l="-1688" b="-17143"/>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A103F7A-8F54-1C04-5202-A7F7B6EB70EB}"/>
                  </a:ext>
                </a:extLst>
              </p:cNvPr>
              <p:cNvSpPr txBox="1"/>
              <p:nvPr/>
            </p:nvSpPr>
            <p:spPr>
              <a:xfrm>
                <a:off x="2695572" y="3929270"/>
                <a:ext cx="6010278" cy="459421"/>
              </a:xfrm>
              <a:prstGeom prst="rect">
                <a:avLst/>
              </a:prstGeom>
              <a:noFill/>
            </p:spPr>
            <p:txBody>
              <a:bodyPr wrap="square">
                <a:spAutoFit/>
              </a:bodyPr>
              <a:lstStyle/>
              <a:p>
                <a:r>
                  <a:rPr lang="en-US" sz="1600" b="0" dirty="0"/>
                  <a:t>Total Non-seizure duration in days </a:t>
                </a:r>
                <a14:m>
                  <m:oMath xmlns:m="http://schemas.openxmlformats.org/officeDocument/2006/math">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𝑛𝑜</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𝑁𝑜𝑛</m:t>
                            </m:r>
                            <m:r>
                              <a:rPr lang="en-US" sz="1600" b="0" i="1" smtClean="0">
                                <a:latin typeface="Cambria Math" panose="02040503050406030204" pitchFamily="18" charset="0"/>
                              </a:rPr>
                              <m:t>−</m:t>
                            </m:r>
                            <m:r>
                              <a:rPr lang="en-US" sz="1600" b="0" i="1" smtClean="0">
                                <a:latin typeface="Cambria Math" panose="02040503050406030204" pitchFamily="18" charset="0"/>
                              </a:rPr>
                              <m:t>𝑠𝑒𝑖𝑧𝑢𝑟𝑒</m:t>
                            </m:r>
                            <m:r>
                              <a:rPr lang="en-US" sz="1600" b="0" i="1" smtClean="0">
                                <a:latin typeface="Cambria Math" panose="02040503050406030204" pitchFamily="18" charset="0"/>
                              </a:rPr>
                              <m:t> </m:t>
                            </m:r>
                            <m:r>
                              <a:rPr lang="en-US" sz="1600" b="0" i="1" smtClean="0">
                                <a:latin typeface="Cambria Math" panose="02040503050406030204" pitchFamily="18" charset="0"/>
                              </a:rPr>
                              <m:t>𝑤𝑖𝑛𝑑𝑜𝑤𝑠</m:t>
                            </m:r>
                            <m:r>
                              <a:rPr lang="en-US" sz="1600" b="0" i="1" smtClean="0">
                                <a:latin typeface="Cambria Math" panose="02040503050406030204" pitchFamily="18" charset="0"/>
                              </a:rPr>
                              <m:t>  ∗ 10</m:t>
                            </m:r>
                          </m:e>
                        </m:d>
                      </m:num>
                      <m:den>
                        <m:r>
                          <a:rPr lang="en-US" sz="1600" b="0" i="1" smtClean="0">
                            <a:latin typeface="Cambria Math" panose="02040503050406030204" pitchFamily="18" charset="0"/>
                          </a:rPr>
                          <m:t>60 ∗ 60 ∗ 24</m:t>
                        </m:r>
                      </m:den>
                    </m:f>
                  </m:oMath>
                </a14:m>
                <a:endParaRPr lang="en-PK" sz="1600" dirty="0"/>
              </a:p>
            </p:txBody>
          </p:sp>
        </mc:Choice>
        <mc:Fallback xmlns="">
          <p:sp>
            <p:nvSpPr>
              <p:cNvPr id="11" name="TextBox 10">
                <a:extLst>
                  <a:ext uri="{FF2B5EF4-FFF2-40B4-BE49-F238E27FC236}">
                    <a16:creationId xmlns:a16="http://schemas.microsoft.com/office/drawing/2014/main" id="{8A103F7A-8F54-1C04-5202-A7F7B6EB70EB}"/>
                  </a:ext>
                </a:extLst>
              </p:cNvPr>
              <p:cNvSpPr txBox="1">
                <a:spLocks noRot="1" noChangeAspect="1" noMove="1" noResize="1" noEditPoints="1" noAdjustHandles="1" noChangeArrowheads="1" noChangeShapeType="1" noTextEdit="1"/>
              </p:cNvSpPr>
              <p:nvPr/>
            </p:nvSpPr>
            <p:spPr>
              <a:xfrm>
                <a:off x="2695572" y="3929270"/>
                <a:ext cx="6010278" cy="459421"/>
              </a:xfrm>
              <a:prstGeom prst="rect">
                <a:avLst/>
              </a:prstGeom>
              <a:blipFill>
                <a:blip r:embed="rId3"/>
                <a:stretch>
                  <a:fillRect l="-507" b="-6667"/>
                </a:stretch>
              </a:blipFill>
            </p:spPr>
            <p:txBody>
              <a:bodyPr/>
              <a:lstStyle/>
              <a:p>
                <a:r>
                  <a:rPr lang="en-PK">
                    <a:noFill/>
                  </a:rPr>
                  <a:t> </a:t>
                </a:r>
              </a:p>
            </p:txBody>
          </p:sp>
        </mc:Fallback>
      </mc:AlternateContent>
    </p:spTree>
    <p:extLst>
      <p:ext uri="{BB962C8B-B14F-4D97-AF65-F5344CB8AC3E}">
        <p14:creationId xmlns:p14="http://schemas.microsoft.com/office/powerpoint/2010/main" val="899596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154;p2">
            <a:extLst>
              <a:ext uri="{FF2B5EF4-FFF2-40B4-BE49-F238E27FC236}">
                <a16:creationId xmlns:a16="http://schemas.microsoft.com/office/drawing/2014/main" id="{66E48F0C-0A9C-A062-089D-5C9DF409C8CF}"/>
              </a:ext>
            </a:extLst>
          </p:cNvPr>
          <p:cNvSpPr txBox="1"/>
          <p:nvPr/>
        </p:nvSpPr>
        <p:spPr>
          <a:xfrm>
            <a:off x="492673" y="772156"/>
            <a:ext cx="7400925" cy="2169784"/>
          </a:xfrm>
          <a:prstGeom prst="rect">
            <a:avLst/>
          </a:prstGeom>
          <a:noFill/>
          <a:ln>
            <a:noFill/>
          </a:ln>
        </p:spPr>
        <p:txBody>
          <a:bodyPr spcFirstLastPara="1" wrap="square" lIns="91425" tIns="45700" rIns="91425" bIns="45700" anchor="t" anchorCtr="0">
            <a:spAutoFit/>
          </a:bodyPr>
          <a:lstStyle/>
          <a:p>
            <a:pPr marL="742950" marR="0" lvl="1" indent="-285750" algn="l" rtl="0">
              <a:lnSpc>
                <a:spcPct val="15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Seizure Sensitivity – </a:t>
            </a:r>
            <a:r>
              <a:rPr lang="en-US" sz="1800" b="0" i="1" u="none" strike="noStrike" cap="none" dirty="0">
                <a:solidFill>
                  <a:schemeClr val="bg2"/>
                </a:solidFill>
                <a:latin typeface="Calibri"/>
                <a:ea typeface="Calibri"/>
                <a:cs typeface="Calibri"/>
                <a:sym typeface="Calibri"/>
              </a:rPr>
              <a:t>over the whole seizure interval</a:t>
            </a:r>
            <a:endParaRPr lang="en-US" dirty="0">
              <a:solidFill>
                <a:schemeClr val="bg2"/>
              </a:solidFill>
            </a:endParaRPr>
          </a:p>
          <a:p>
            <a:pPr marL="742950" marR="0" lvl="1" indent="-285750" algn="l" rtl="0">
              <a:lnSpc>
                <a:spcPct val="150000"/>
              </a:lnSpc>
              <a:spcBef>
                <a:spcPts val="0"/>
              </a:spcBef>
              <a:spcAft>
                <a:spcPts val="0"/>
              </a:spcAft>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Window Sensitivity – </a:t>
            </a:r>
            <a:r>
              <a:rPr lang="en-US" sz="1800" b="0" i="1" u="none" strike="noStrike" cap="none" dirty="0">
                <a:solidFill>
                  <a:schemeClr val="bg2"/>
                </a:solidFill>
                <a:latin typeface="Calibri"/>
                <a:ea typeface="Calibri"/>
                <a:cs typeface="Calibri"/>
                <a:sym typeface="Calibri"/>
              </a:rPr>
              <a:t>over </a:t>
            </a:r>
            <a:r>
              <a:rPr lang="en-US" sz="1800" b="0" i="0" u="none" strike="noStrike" cap="none" dirty="0">
                <a:solidFill>
                  <a:schemeClr val="bg2"/>
                </a:solidFill>
                <a:latin typeface="Calibri"/>
                <a:ea typeface="Calibri"/>
                <a:cs typeface="Calibri"/>
                <a:sym typeface="Calibri"/>
              </a:rPr>
              <a:t> </a:t>
            </a:r>
            <a:r>
              <a:rPr lang="en-US" i="1" dirty="0">
                <a:solidFill>
                  <a:schemeClr val="bg2"/>
                </a:solidFill>
                <a:latin typeface="Calibri"/>
                <a:ea typeface="Calibri"/>
                <a:cs typeface="Calibri"/>
                <a:sym typeface="Calibri"/>
              </a:rPr>
              <a:t>i</a:t>
            </a:r>
            <a:r>
              <a:rPr lang="en-US" sz="1800" b="0" i="1" u="none" strike="noStrike" cap="none" dirty="0">
                <a:solidFill>
                  <a:schemeClr val="bg2"/>
                </a:solidFill>
                <a:latin typeface="Calibri"/>
                <a:ea typeface="Calibri"/>
                <a:cs typeface="Calibri"/>
                <a:sym typeface="Calibri"/>
              </a:rPr>
              <a:t>ndividual window</a:t>
            </a:r>
          </a:p>
          <a:p>
            <a:pPr marL="742950" lvl="1" indent="-285750">
              <a:lnSpc>
                <a:spcPct val="150000"/>
              </a:lnSpc>
              <a:buClr>
                <a:schemeClr val="bg2">
                  <a:lumMod val="90000"/>
                </a:schemeClr>
              </a:buClr>
              <a:buSzPts val="1800"/>
              <a:buFont typeface="Wingdings" panose="05000000000000000000" pitchFamily="2" charset="2"/>
              <a:buChar char="§"/>
            </a:pPr>
            <a:r>
              <a:rPr lang="en-US" sz="1800" b="0" i="0" u="none" strike="noStrike" cap="none" dirty="0">
                <a:solidFill>
                  <a:schemeClr val="bg2"/>
                </a:solidFill>
                <a:latin typeface="Calibri"/>
                <a:ea typeface="Calibri"/>
                <a:cs typeface="Calibri"/>
                <a:sym typeface="Calibri"/>
              </a:rPr>
              <a:t>Specificity </a:t>
            </a:r>
            <a:endParaRPr lang="en-US" sz="1800" b="0" i="1" u="none" strike="noStrike" cap="none" dirty="0">
              <a:solidFill>
                <a:schemeClr val="bg2"/>
              </a:solidFill>
              <a:latin typeface="Calibri"/>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800" b="0" i="0" u="none" strike="noStrike" cap="none" dirty="0">
                <a:solidFill>
                  <a:schemeClr val="dk1"/>
                </a:solidFill>
                <a:latin typeface="Calibri"/>
                <a:ea typeface="Calibri"/>
                <a:cs typeface="Calibri"/>
                <a:sym typeface="Calibri"/>
              </a:rPr>
              <a:t>False Alarms per 24 hours (FA/24h)</a:t>
            </a:r>
          </a:p>
        </p:txBody>
      </p:sp>
      <p:sp>
        <p:nvSpPr>
          <p:cNvPr id="70" name="Slide Number Placeholder 1">
            <a:extLst>
              <a:ext uri="{FF2B5EF4-FFF2-40B4-BE49-F238E27FC236}">
                <a16:creationId xmlns:a16="http://schemas.microsoft.com/office/drawing/2014/main" id="{BD473D5D-54A1-64B0-0AB5-45B19C061FDF}"/>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75</a:t>
            </a:fld>
            <a:endParaRPr lang="en-US" sz="1600" dirty="0"/>
          </a:p>
        </p:txBody>
      </p:sp>
      <p:sp>
        <p:nvSpPr>
          <p:cNvPr id="2" name="Title 1">
            <a:extLst>
              <a:ext uri="{FF2B5EF4-FFF2-40B4-BE49-F238E27FC236}">
                <a16:creationId xmlns:a16="http://schemas.microsoft.com/office/drawing/2014/main" id="{AB11F953-580C-8F4C-C293-6AA6AD14304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Evaluation</a:t>
            </a:r>
            <a:endParaRPr lang="en-PK" sz="2800" i="1"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1EBAA9-EBAB-64A1-B284-BDDC1D16E8E7}"/>
                  </a:ext>
                </a:extLst>
              </p:cNvPr>
              <p:cNvSpPr txBox="1"/>
              <p:nvPr/>
            </p:nvSpPr>
            <p:spPr>
              <a:xfrm>
                <a:off x="1327448" y="3324579"/>
                <a:ext cx="4710114" cy="424283"/>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𝐹𝐴</m:t>
                    </m:r>
                    <m:r>
                      <a:rPr lang="en-US" b="0" i="1" smtClean="0">
                        <a:latin typeface="Cambria Math" panose="02040503050406030204" pitchFamily="18" charset="0"/>
                      </a:rPr>
                      <m:t>/24</m:t>
                    </m:r>
                    <m:r>
                      <a:rPr lang="en-US" b="0" i="1" smtClean="0">
                        <a:latin typeface="Cambria Math" panose="02040503050406030204" pitchFamily="18" charset="0"/>
                      </a:rPr>
                      <m:t>h</m:t>
                    </m:r>
                    <m:r>
                      <a:rPr lang="en-US"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90</m:t>
                            </m:r>
                            <m:r>
                              <a:rPr lang="en-US" b="0" i="1" smtClean="0">
                                <a:latin typeface="Cambria Math" panose="02040503050406030204" pitchFamily="18" charset="0"/>
                              </a:rPr>
                              <m:t>𝑠</m:t>
                            </m:r>
                          </m:sub>
                        </m:sSub>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𝑁𝑜𝑛</m:t>
                        </m:r>
                        <m:r>
                          <a:rPr lang="en-US" b="0" i="1" smtClean="0">
                            <a:latin typeface="Cambria Math" panose="02040503050406030204" pitchFamily="18" charset="0"/>
                          </a:rPr>
                          <m:t>−</m:t>
                        </m:r>
                        <m:r>
                          <a:rPr lang="en-US" b="0" i="1" smtClean="0">
                            <a:latin typeface="Cambria Math" panose="02040503050406030204" pitchFamily="18" charset="0"/>
                          </a:rPr>
                          <m:t>𝑠𝑒𝑖𝑧𝑢𝑟𝑒</m:t>
                        </m:r>
                        <m:r>
                          <a:rPr lang="en-US" b="0" i="1" smtClean="0">
                            <a:latin typeface="Cambria Math" panose="02040503050406030204" pitchFamily="18" charset="0"/>
                          </a:rPr>
                          <m:t> </m:t>
                        </m:r>
                        <m:r>
                          <a:rPr lang="en-US" b="0" i="1" smtClean="0">
                            <a:latin typeface="Cambria Math" panose="02040503050406030204" pitchFamily="18" charset="0"/>
                          </a:rPr>
                          <m:t>𝑑𝑢𝑟𝑎𝑡𝑖𝑜𝑛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𝑑𝑎𝑦𝑠</m:t>
                        </m:r>
                      </m:den>
                    </m:f>
                  </m:oMath>
                </a14:m>
                <a:r>
                  <a:rPr lang="en-US" dirty="0"/>
                  <a:t> </a:t>
                </a:r>
                <a:endParaRPr lang="en-PK" dirty="0"/>
              </a:p>
            </p:txBody>
          </p:sp>
        </mc:Choice>
        <mc:Fallback xmlns="">
          <p:sp>
            <p:nvSpPr>
              <p:cNvPr id="3" name="TextBox 2">
                <a:extLst>
                  <a:ext uri="{FF2B5EF4-FFF2-40B4-BE49-F238E27FC236}">
                    <a16:creationId xmlns:a16="http://schemas.microsoft.com/office/drawing/2014/main" id="{361EBAA9-EBAB-64A1-B284-BDDC1D16E8E7}"/>
                  </a:ext>
                </a:extLst>
              </p:cNvPr>
              <p:cNvSpPr txBox="1">
                <a:spLocks noRot="1" noChangeAspect="1" noMove="1" noResize="1" noEditPoints="1" noAdjustHandles="1" noChangeArrowheads="1" noChangeShapeType="1" noTextEdit="1"/>
              </p:cNvSpPr>
              <p:nvPr/>
            </p:nvSpPr>
            <p:spPr>
              <a:xfrm>
                <a:off x="1327448" y="3324579"/>
                <a:ext cx="4710114" cy="424283"/>
              </a:xfrm>
              <a:prstGeom prst="rect">
                <a:avLst/>
              </a:prstGeom>
              <a:blipFill>
                <a:blip r:embed="rId2"/>
                <a:stretch>
                  <a:fillRect l="-1813" b="-17143"/>
                </a:stretch>
              </a:blipFill>
            </p:spPr>
            <p:txBody>
              <a:bodyPr/>
              <a:lstStyle/>
              <a:p>
                <a:r>
                  <a:rPr lang="en-PK">
                    <a:noFill/>
                  </a:rPr>
                  <a:t> </a:t>
                </a:r>
              </a:p>
            </p:txBody>
          </p:sp>
        </mc:Fallback>
      </mc:AlternateContent>
      <p:cxnSp>
        <p:nvCxnSpPr>
          <p:cNvPr id="4" name="Straight Arrow Connector 3">
            <a:extLst>
              <a:ext uri="{FF2B5EF4-FFF2-40B4-BE49-F238E27FC236}">
                <a16:creationId xmlns:a16="http://schemas.microsoft.com/office/drawing/2014/main" id="{B13327FD-A0C5-835E-5384-2016C3BA07B8}"/>
              </a:ext>
            </a:extLst>
          </p:cNvPr>
          <p:cNvCxnSpPr>
            <a:cxnSpLocks/>
          </p:cNvCxnSpPr>
          <p:nvPr/>
        </p:nvCxnSpPr>
        <p:spPr>
          <a:xfrm>
            <a:off x="1427454" y="5631457"/>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25EB272-BFD1-86C8-FC31-DC9334D76488}"/>
              </a:ext>
            </a:extLst>
          </p:cNvPr>
          <p:cNvSpPr txBox="1"/>
          <p:nvPr/>
        </p:nvSpPr>
        <p:spPr>
          <a:xfrm>
            <a:off x="9187858" y="5644937"/>
            <a:ext cx="920445" cy="369332"/>
          </a:xfrm>
          <a:prstGeom prst="rect">
            <a:avLst/>
          </a:prstGeom>
          <a:noFill/>
        </p:spPr>
        <p:txBody>
          <a:bodyPr wrap="none" rtlCol="0">
            <a:spAutoFit/>
          </a:bodyPr>
          <a:lstStyle/>
          <a:p>
            <a:r>
              <a:rPr lang="en-US" dirty="0"/>
              <a:t>Time (t)</a:t>
            </a:r>
            <a:endParaRPr lang="en-PK" dirty="0"/>
          </a:p>
        </p:txBody>
      </p:sp>
      <p:sp>
        <p:nvSpPr>
          <p:cNvPr id="6" name="Double Bracket 5">
            <a:extLst>
              <a:ext uri="{FF2B5EF4-FFF2-40B4-BE49-F238E27FC236}">
                <a16:creationId xmlns:a16="http://schemas.microsoft.com/office/drawing/2014/main" id="{5DDE87F6-C25F-B775-C9E9-F6CCAE244934}"/>
              </a:ext>
            </a:extLst>
          </p:cNvPr>
          <p:cNvSpPr/>
          <p:nvPr/>
        </p:nvSpPr>
        <p:spPr>
          <a:xfrm>
            <a:off x="1427454" y="534269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7" name="Double Bracket 6">
            <a:extLst>
              <a:ext uri="{FF2B5EF4-FFF2-40B4-BE49-F238E27FC236}">
                <a16:creationId xmlns:a16="http://schemas.microsoft.com/office/drawing/2014/main" id="{B08FED44-E8B7-6E4D-B023-0EB2F4ACF4D3}"/>
              </a:ext>
            </a:extLst>
          </p:cNvPr>
          <p:cNvSpPr/>
          <p:nvPr/>
        </p:nvSpPr>
        <p:spPr>
          <a:xfrm>
            <a:off x="3362132"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8" name="Double Bracket 7">
            <a:extLst>
              <a:ext uri="{FF2B5EF4-FFF2-40B4-BE49-F238E27FC236}">
                <a16:creationId xmlns:a16="http://schemas.microsoft.com/office/drawing/2014/main" id="{DA9D27CF-3A71-CCBC-4F72-C50CA09309C3}"/>
              </a:ext>
            </a:extLst>
          </p:cNvPr>
          <p:cNvSpPr/>
          <p:nvPr/>
        </p:nvSpPr>
        <p:spPr>
          <a:xfrm>
            <a:off x="5296810" y="5344478"/>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9" name="Double Bracket 8">
            <a:extLst>
              <a:ext uri="{FF2B5EF4-FFF2-40B4-BE49-F238E27FC236}">
                <a16:creationId xmlns:a16="http://schemas.microsoft.com/office/drawing/2014/main" id="{86E51913-01E9-5851-1597-D494DB6CE7FB}"/>
              </a:ext>
            </a:extLst>
          </p:cNvPr>
          <p:cNvSpPr/>
          <p:nvPr/>
        </p:nvSpPr>
        <p:spPr>
          <a:xfrm>
            <a:off x="7231488" y="5342697"/>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0" name="TextBox 9">
            <a:extLst>
              <a:ext uri="{FF2B5EF4-FFF2-40B4-BE49-F238E27FC236}">
                <a16:creationId xmlns:a16="http://schemas.microsoft.com/office/drawing/2014/main" id="{6720BF61-0A76-21C3-AE0C-30D2604BB76E}"/>
              </a:ext>
            </a:extLst>
          </p:cNvPr>
          <p:cNvSpPr txBox="1"/>
          <p:nvPr/>
        </p:nvSpPr>
        <p:spPr>
          <a:xfrm>
            <a:off x="1427454" y="4562113"/>
            <a:ext cx="1989840" cy="369332"/>
          </a:xfrm>
          <a:prstGeom prst="rect">
            <a:avLst/>
          </a:prstGeom>
          <a:noFill/>
        </p:spPr>
        <p:txBody>
          <a:bodyPr wrap="none" rtlCol="0">
            <a:spAutoFit/>
          </a:bodyPr>
          <a:lstStyle/>
          <a:p>
            <a:r>
              <a:rPr lang="en-US" dirty="0"/>
              <a:t>90 seconds interval</a:t>
            </a:r>
            <a:endParaRPr lang="en-PK" dirty="0"/>
          </a:p>
        </p:txBody>
      </p:sp>
      <p:sp>
        <p:nvSpPr>
          <p:cNvPr id="12" name="TextBox 11">
            <a:extLst>
              <a:ext uri="{FF2B5EF4-FFF2-40B4-BE49-F238E27FC236}">
                <a16:creationId xmlns:a16="http://schemas.microsoft.com/office/drawing/2014/main" id="{DD00E2F8-1A92-9654-AC9C-7D1E4097AE34}"/>
              </a:ext>
            </a:extLst>
          </p:cNvPr>
          <p:cNvSpPr txBox="1"/>
          <p:nvPr/>
        </p:nvSpPr>
        <p:spPr>
          <a:xfrm>
            <a:off x="1501512" y="5286093"/>
            <a:ext cx="1713931"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a:t>
            </a:r>
            <a:r>
              <a:rPr lang="en-US" dirty="0"/>
              <a:t> </a:t>
            </a:r>
            <a:r>
              <a:rPr lang="en-US" dirty="0">
                <a:solidFill>
                  <a:srgbClr val="FF0000"/>
                </a:solidFill>
              </a:rPr>
              <a:t>1 1 1 1 1 1</a:t>
            </a:r>
            <a:endParaRPr lang="en-PK" dirty="0">
              <a:solidFill>
                <a:srgbClr val="FF0000"/>
              </a:solidFill>
            </a:endParaRPr>
          </a:p>
        </p:txBody>
      </p:sp>
      <p:cxnSp>
        <p:nvCxnSpPr>
          <p:cNvPr id="16" name="Straight Connector 15">
            <a:extLst>
              <a:ext uri="{FF2B5EF4-FFF2-40B4-BE49-F238E27FC236}">
                <a16:creationId xmlns:a16="http://schemas.microsoft.com/office/drawing/2014/main" id="{81227CE2-5648-57E8-0A0C-05807907CA41}"/>
              </a:ext>
            </a:extLst>
          </p:cNvPr>
          <p:cNvCxnSpPr/>
          <p:nvPr/>
        </p:nvCxnSpPr>
        <p:spPr>
          <a:xfrm flipV="1">
            <a:off x="1427454" y="4931445"/>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174A99F-79A1-4AEB-71B2-19E1A5E268F0}"/>
              </a:ext>
            </a:extLst>
          </p:cNvPr>
          <p:cNvCxnSpPr/>
          <p:nvPr/>
        </p:nvCxnSpPr>
        <p:spPr>
          <a:xfrm flipH="1" flipV="1">
            <a:off x="2948246" y="4931445"/>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D456C181-3F9E-5096-9B97-944F0FE11A72}"/>
              </a:ext>
            </a:extLst>
          </p:cNvPr>
          <p:cNvSpPr txBox="1"/>
          <p:nvPr/>
        </p:nvSpPr>
        <p:spPr>
          <a:xfrm>
            <a:off x="7904549" y="5881907"/>
            <a:ext cx="848309" cy="369332"/>
          </a:xfrm>
          <a:prstGeom prst="rect">
            <a:avLst/>
          </a:prstGeom>
          <a:noFill/>
        </p:spPr>
        <p:txBody>
          <a:bodyPr wrap="none" rtlCol="0">
            <a:spAutoFit/>
          </a:bodyPr>
          <a:lstStyle/>
          <a:p>
            <a:r>
              <a:rPr lang="en-US" dirty="0"/>
              <a:t>FP_90s</a:t>
            </a:r>
            <a:endParaRPr lang="en-PK" dirty="0"/>
          </a:p>
        </p:txBody>
      </p:sp>
      <p:sp>
        <p:nvSpPr>
          <p:cNvPr id="41" name="TextBox 40">
            <a:extLst>
              <a:ext uri="{FF2B5EF4-FFF2-40B4-BE49-F238E27FC236}">
                <a16:creationId xmlns:a16="http://schemas.microsoft.com/office/drawing/2014/main" id="{3A24DCBE-9F23-340E-F713-1D353A6166F8}"/>
              </a:ext>
            </a:extLst>
          </p:cNvPr>
          <p:cNvSpPr txBox="1"/>
          <p:nvPr/>
        </p:nvSpPr>
        <p:spPr>
          <a:xfrm>
            <a:off x="3689318" y="5302407"/>
            <a:ext cx="1426994"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a:t>
            </a:r>
            <a:r>
              <a:rPr lang="en-US" dirty="0">
                <a:solidFill>
                  <a:srgbClr val="00B050"/>
                </a:solidFill>
              </a:rPr>
              <a:t>0</a:t>
            </a:r>
            <a:r>
              <a:rPr lang="en-US" dirty="0"/>
              <a:t> </a:t>
            </a:r>
            <a:r>
              <a:rPr lang="en-US" dirty="0">
                <a:solidFill>
                  <a:srgbClr val="FF0000"/>
                </a:solidFill>
              </a:rPr>
              <a:t>1 </a:t>
            </a:r>
            <a:r>
              <a:rPr lang="en-US" dirty="0">
                <a:solidFill>
                  <a:srgbClr val="00B050"/>
                </a:solidFill>
              </a:rPr>
              <a:t>0 0 </a:t>
            </a:r>
            <a:r>
              <a:rPr lang="en-US" dirty="0">
                <a:solidFill>
                  <a:srgbClr val="FF0000"/>
                </a:solidFill>
              </a:rPr>
              <a:t>1 </a:t>
            </a:r>
            <a:endParaRPr lang="en-PK" dirty="0">
              <a:solidFill>
                <a:srgbClr val="FF0000"/>
              </a:solidFill>
            </a:endParaRPr>
          </a:p>
        </p:txBody>
      </p:sp>
      <p:sp>
        <p:nvSpPr>
          <p:cNvPr id="43" name="TextBox 42">
            <a:extLst>
              <a:ext uri="{FF2B5EF4-FFF2-40B4-BE49-F238E27FC236}">
                <a16:creationId xmlns:a16="http://schemas.microsoft.com/office/drawing/2014/main" id="{EB01C8A7-62EA-5A0F-5BCD-257483980268}"/>
              </a:ext>
            </a:extLst>
          </p:cNvPr>
          <p:cNvSpPr txBox="1"/>
          <p:nvPr/>
        </p:nvSpPr>
        <p:spPr>
          <a:xfrm>
            <a:off x="5662061" y="5302407"/>
            <a:ext cx="1204176"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a:t>
            </a:r>
            <a:endParaRPr lang="en-PK" dirty="0">
              <a:solidFill>
                <a:srgbClr val="FF0000"/>
              </a:solidFill>
            </a:endParaRPr>
          </a:p>
        </p:txBody>
      </p:sp>
      <p:sp>
        <p:nvSpPr>
          <p:cNvPr id="44" name="TextBox 43">
            <a:extLst>
              <a:ext uri="{FF2B5EF4-FFF2-40B4-BE49-F238E27FC236}">
                <a16:creationId xmlns:a16="http://schemas.microsoft.com/office/drawing/2014/main" id="{B3A75759-493C-F518-CBC5-F6A1B940AB76}"/>
              </a:ext>
            </a:extLst>
          </p:cNvPr>
          <p:cNvSpPr txBox="1"/>
          <p:nvPr/>
        </p:nvSpPr>
        <p:spPr>
          <a:xfrm>
            <a:off x="7425777" y="5275605"/>
            <a:ext cx="1544012" cy="369332"/>
          </a:xfrm>
          <a:prstGeom prst="rect">
            <a:avLst/>
          </a:prstGeom>
          <a:noFill/>
        </p:spPr>
        <p:txBody>
          <a:bodyPr wrap="none" rtlCol="0">
            <a:spAutoFit/>
          </a:bodyPr>
          <a:lstStyle/>
          <a:p>
            <a:r>
              <a:rPr lang="en-US" dirty="0"/>
              <a:t> </a:t>
            </a:r>
            <a:r>
              <a:rPr lang="en-US" dirty="0">
                <a:solidFill>
                  <a:srgbClr val="FF0000"/>
                </a:solidFill>
              </a:rPr>
              <a:t>1</a:t>
            </a:r>
            <a:r>
              <a:rPr lang="en-US" dirty="0">
                <a:solidFill>
                  <a:srgbClr val="00B050"/>
                </a:solidFill>
              </a:rPr>
              <a:t> </a:t>
            </a:r>
            <a:r>
              <a:rPr lang="en-US" dirty="0">
                <a:solidFill>
                  <a:srgbClr val="FF0000"/>
                </a:solidFill>
              </a:rPr>
              <a:t>1 1 1 1 1 1 1</a:t>
            </a:r>
            <a:endParaRPr lang="en-PK" dirty="0">
              <a:solidFill>
                <a:srgbClr val="FF0000"/>
              </a:solidFill>
            </a:endParaRPr>
          </a:p>
        </p:txBody>
      </p:sp>
      <p:sp>
        <p:nvSpPr>
          <p:cNvPr id="45" name="TextBox 44">
            <a:extLst>
              <a:ext uri="{FF2B5EF4-FFF2-40B4-BE49-F238E27FC236}">
                <a16:creationId xmlns:a16="http://schemas.microsoft.com/office/drawing/2014/main" id="{5D4DAB85-14C0-8834-F0A9-373237D38539}"/>
              </a:ext>
            </a:extLst>
          </p:cNvPr>
          <p:cNvSpPr txBox="1"/>
          <p:nvPr/>
        </p:nvSpPr>
        <p:spPr>
          <a:xfrm>
            <a:off x="5809247" y="5881907"/>
            <a:ext cx="848309" cy="369332"/>
          </a:xfrm>
          <a:prstGeom prst="rect">
            <a:avLst/>
          </a:prstGeom>
          <a:noFill/>
        </p:spPr>
        <p:txBody>
          <a:bodyPr wrap="none" rtlCol="0">
            <a:spAutoFit/>
          </a:bodyPr>
          <a:lstStyle/>
          <a:p>
            <a:r>
              <a:rPr lang="en-US" dirty="0"/>
              <a:t>FP_90s</a:t>
            </a:r>
            <a:endParaRPr lang="en-PK" dirty="0"/>
          </a:p>
        </p:txBody>
      </p:sp>
      <p:sp>
        <p:nvSpPr>
          <p:cNvPr id="46" name="TextBox 45">
            <a:extLst>
              <a:ext uri="{FF2B5EF4-FFF2-40B4-BE49-F238E27FC236}">
                <a16:creationId xmlns:a16="http://schemas.microsoft.com/office/drawing/2014/main" id="{01810A57-4226-8DBD-F087-3AD5BD756145}"/>
              </a:ext>
            </a:extLst>
          </p:cNvPr>
          <p:cNvSpPr txBox="1"/>
          <p:nvPr/>
        </p:nvSpPr>
        <p:spPr>
          <a:xfrm>
            <a:off x="1769831" y="5881907"/>
            <a:ext cx="1269771" cy="369332"/>
          </a:xfrm>
          <a:prstGeom prst="rect">
            <a:avLst/>
          </a:prstGeom>
          <a:noFill/>
        </p:spPr>
        <p:txBody>
          <a:bodyPr wrap="none" rtlCol="0">
            <a:spAutoFit/>
          </a:bodyPr>
          <a:lstStyle/>
          <a:p>
            <a:r>
              <a:rPr lang="en-US" dirty="0"/>
              <a:t>FA / FP_90s</a:t>
            </a:r>
            <a:endParaRPr lang="en-PK" dirty="0"/>
          </a:p>
        </p:txBody>
      </p:sp>
      <p:sp>
        <p:nvSpPr>
          <p:cNvPr id="48" name="TextBox 47">
            <a:extLst>
              <a:ext uri="{FF2B5EF4-FFF2-40B4-BE49-F238E27FC236}">
                <a16:creationId xmlns:a16="http://schemas.microsoft.com/office/drawing/2014/main" id="{7734A84A-B2EF-3340-C643-C5CCF1A852B1}"/>
              </a:ext>
            </a:extLst>
          </p:cNvPr>
          <p:cNvSpPr txBox="1"/>
          <p:nvPr/>
        </p:nvSpPr>
        <p:spPr>
          <a:xfrm>
            <a:off x="3551215" y="5881907"/>
            <a:ext cx="2063743" cy="369332"/>
          </a:xfrm>
          <a:prstGeom prst="rect">
            <a:avLst/>
          </a:prstGeom>
          <a:noFill/>
        </p:spPr>
        <p:txBody>
          <a:bodyPr wrap="square" rtlCol="0">
            <a:spAutoFit/>
          </a:bodyPr>
          <a:lstStyle/>
          <a:p>
            <a:r>
              <a:rPr lang="en-US" dirty="0"/>
              <a:t>No FA / TN_90s</a:t>
            </a:r>
            <a:endParaRPr lang="en-PK"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1BD5935-4E5D-19EB-6B0B-28168E908320}"/>
                  </a:ext>
                </a:extLst>
              </p:cNvPr>
              <p:cNvSpPr txBox="1"/>
              <p:nvPr/>
            </p:nvSpPr>
            <p:spPr>
              <a:xfrm>
                <a:off x="7239391" y="1483064"/>
                <a:ext cx="4960782" cy="2661562"/>
              </a:xfrm>
              <a:prstGeom prst="rect">
                <a:avLst/>
              </a:prstGeom>
              <a:noFill/>
            </p:spPr>
            <p:txBody>
              <a:bodyPr wrap="none" rtlCol="0">
                <a:spAutoFit/>
              </a:bodyPr>
              <a:lstStyle/>
              <a:p>
                <a:pPr algn="ctr"/>
                <a:r>
                  <a:rPr lang="en-US" sz="1600" i="1" dirty="0">
                    <a:solidFill>
                      <a:srgbClr val="FF0000"/>
                    </a:solidFill>
                  </a:rPr>
                  <a:t>Example</a:t>
                </a:r>
              </a:p>
              <a:p>
                <a:pPr algn="ctr"/>
                <a:endParaRPr lang="en-US" sz="1600" i="1" dirty="0">
                  <a:solidFill>
                    <a:srgbClr val="FF0000"/>
                  </a:solidFill>
                </a:endParaRPr>
              </a:p>
              <a:p>
                <a:r>
                  <a:rPr lang="en-US" sz="1600" dirty="0"/>
                  <a:t># of Non-seizure windows = 59370</a:t>
                </a:r>
              </a:p>
              <a:p>
                <a:endParaRPr lang="en-US" sz="1600" dirty="0"/>
              </a:p>
              <a:p>
                <a:r>
                  <a:rPr lang="en-US" sz="1600" dirty="0"/>
                  <a:t>FP_90s = 2624</a:t>
                </a:r>
              </a:p>
              <a:p>
                <a:endParaRPr lang="en-US" sz="1600" dirty="0"/>
              </a:p>
              <a:p>
                <a:r>
                  <a:rPr lang="en-US" sz="1600" dirty="0"/>
                  <a:t>Total Non-seizure duration in days  =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59370 ∗10 </m:t>
                        </m:r>
                      </m:num>
                      <m:den>
                        <m:r>
                          <a:rPr lang="en-US" sz="1600" b="0" i="1" smtClean="0">
                            <a:latin typeface="Cambria Math" panose="02040503050406030204" pitchFamily="18" charset="0"/>
                          </a:rPr>
                          <m:t>60 ∗60 24</m:t>
                        </m:r>
                      </m:den>
                    </m:f>
                    <m:r>
                      <a:rPr lang="en-US" sz="1600" b="0" i="1" smtClean="0">
                        <a:latin typeface="Cambria Math" panose="02040503050406030204" pitchFamily="18" charset="0"/>
                      </a:rPr>
                      <m:t>=6.87152</m:t>
                    </m:r>
                  </m:oMath>
                </a14:m>
                <a:endParaRPr lang="en-US" sz="1600" b="0" dirty="0"/>
              </a:p>
              <a:p>
                <a:endParaRPr lang="en-US" sz="1600" dirty="0"/>
              </a:p>
              <a:p>
                <a:r>
                  <a:rPr lang="en-US" sz="1600" dirty="0"/>
                  <a:t>FA/24h = 2624/6.87152  = 382 </a:t>
                </a:r>
              </a:p>
              <a:p>
                <a:endParaRPr lang="en-US" sz="1600" dirty="0"/>
              </a:p>
            </p:txBody>
          </p:sp>
        </mc:Choice>
        <mc:Fallback xmlns="">
          <p:sp>
            <p:nvSpPr>
              <p:cNvPr id="50" name="TextBox 49">
                <a:extLst>
                  <a:ext uri="{FF2B5EF4-FFF2-40B4-BE49-F238E27FC236}">
                    <a16:creationId xmlns:a16="http://schemas.microsoft.com/office/drawing/2014/main" id="{21BD5935-4E5D-19EB-6B0B-28168E908320}"/>
                  </a:ext>
                </a:extLst>
              </p:cNvPr>
              <p:cNvSpPr txBox="1">
                <a:spLocks noRot="1" noChangeAspect="1" noMove="1" noResize="1" noEditPoints="1" noAdjustHandles="1" noChangeArrowheads="1" noChangeShapeType="1" noTextEdit="1"/>
              </p:cNvSpPr>
              <p:nvPr/>
            </p:nvSpPr>
            <p:spPr>
              <a:xfrm>
                <a:off x="7239391" y="1483064"/>
                <a:ext cx="4960782" cy="2661562"/>
              </a:xfrm>
              <a:prstGeom prst="rect">
                <a:avLst/>
              </a:prstGeom>
              <a:blipFill>
                <a:blip r:embed="rId3"/>
                <a:stretch>
                  <a:fillRect l="-738" t="-686"/>
                </a:stretch>
              </a:blipFill>
            </p:spPr>
            <p:txBody>
              <a:bodyPr/>
              <a:lstStyle/>
              <a:p>
                <a:r>
                  <a:rPr lang="en-PK">
                    <a:noFill/>
                  </a:rPr>
                  <a:t> </a:t>
                </a:r>
              </a:p>
            </p:txBody>
          </p:sp>
        </mc:Fallback>
      </mc:AlternateContent>
    </p:spTree>
    <p:extLst>
      <p:ext uri="{BB962C8B-B14F-4D97-AF65-F5344CB8AC3E}">
        <p14:creationId xmlns:p14="http://schemas.microsoft.com/office/powerpoint/2010/main" val="3316362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BCC3-94E2-76CD-73FC-DC0C80AE661A}"/>
              </a:ext>
            </a:extLst>
          </p:cNvPr>
          <p:cNvSpPr>
            <a:spLocks noGrp="1"/>
          </p:cNvSpPr>
          <p:nvPr>
            <p:ph type="title"/>
          </p:nvPr>
        </p:nvSpPr>
        <p:spPr>
          <a:xfrm>
            <a:off x="838200" y="365125"/>
            <a:ext cx="10515600" cy="1195189"/>
          </a:xfrm>
        </p:spPr>
        <p:txBody>
          <a:bodyPr>
            <a:normAutofit fontScale="90000"/>
          </a:bodyPr>
          <a:lstStyle/>
          <a:p>
            <a:r>
              <a:rPr lang="en-US" dirty="0"/>
              <a:t>Why FA/24h is lower while having lower specificity</a:t>
            </a:r>
            <a:endParaRPr lang="en-PK" dirty="0"/>
          </a:p>
        </p:txBody>
      </p:sp>
      <p:cxnSp>
        <p:nvCxnSpPr>
          <p:cNvPr id="7" name="Straight Arrow Connector 6">
            <a:extLst>
              <a:ext uri="{FF2B5EF4-FFF2-40B4-BE49-F238E27FC236}">
                <a16:creationId xmlns:a16="http://schemas.microsoft.com/office/drawing/2014/main" id="{40787FC8-B8F3-8E3D-1E30-06BA9221C9A9}"/>
              </a:ext>
            </a:extLst>
          </p:cNvPr>
          <p:cNvCxnSpPr>
            <a:cxnSpLocks/>
          </p:cNvCxnSpPr>
          <p:nvPr/>
        </p:nvCxnSpPr>
        <p:spPr>
          <a:xfrm>
            <a:off x="1106995" y="3278190"/>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46DB1B9-B73A-1549-046E-BE68DF285C59}"/>
              </a:ext>
            </a:extLst>
          </p:cNvPr>
          <p:cNvSpPr txBox="1"/>
          <p:nvPr/>
        </p:nvSpPr>
        <p:spPr>
          <a:xfrm>
            <a:off x="8867399" y="3291670"/>
            <a:ext cx="920445" cy="369332"/>
          </a:xfrm>
          <a:prstGeom prst="rect">
            <a:avLst/>
          </a:prstGeom>
          <a:noFill/>
        </p:spPr>
        <p:txBody>
          <a:bodyPr wrap="none" rtlCol="0">
            <a:spAutoFit/>
          </a:bodyPr>
          <a:lstStyle/>
          <a:p>
            <a:r>
              <a:rPr lang="en-US" dirty="0"/>
              <a:t>Time (t)</a:t>
            </a:r>
            <a:endParaRPr lang="en-PK" dirty="0"/>
          </a:p>
        </p:txBody>
      </p:sp>
      <p:sp>
        <p:nvSpPr>
          <p:cNvPr id="9" name="Double Bracket 8">
            <a:extLst>
              <a:ext uri="{FF2B5EF4-FFF2-40B4-BE49-F238E27FC236}">
                <a16:creationId xmlns:a16="http://schemas.microsoft.com/office/drawing/2014/main" id="{8FB0B4D7-0BCB-B746-C871-ACC013032BB7}"/>
              </a:ext>
            </a:extLst>
          </p:cNvPr>
          <p:cNvSpPr/>
          <p:nvPr/>
        </p:nvSpPr>
        <p:spPr>
          <a:xfrm>
            <a:off x="1106995" y="29894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2" name="Double Bracket 11">
            <a:extLst>
              <a:ext uri="{FF2B5EF4-FFF2-40B4-BE49-F238E27FC236}">
                <a16:creationId xmlns:a16="http://schemas.microsoft.com/office/drawing/2014/main" id="{352CC55B-9AC0-5433-2292-AD282EB75233}"/>
              </a:ext>
            </a:extLst>
          </p:cNvPr>
          <p:cNvSpPr/>
          <p:nvPr/>
        </p:nvSpPr>
        <p:spPr>
          <a:xfrm>
            <a:off x="3041673"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3" name="Double Bracket 12">
            <a:extLst>
              <a:ext uri="{FF2B5EF4-FFF2-40B4-BE49-F238E27FC236}">
                <a16:creationId xmlns:a16="http://schemas.microsoft.com/office/drawing/2014/main" id="{30FD0C87-A092-187E-8702-96BA700D5876}"/>
              </a:ext>
            </a:extLst>
          </p:cNvPr>
          <p:cNvSpPr/>
          <p:nvPr/>
        </p:nvSpPr>
        <p:spPr>
          <a:xfrm>
            <a:off x="4976351" y="299121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4" name="Double Bracket 13">
            <a:extLst>
              <a:ext uri="{FF2B5EF4-FFF2-40B4-BE49-F238E27FC236}">
                <a16:creationId xmlns:a16="http://schemas.microsoft.com/office/drawing/2014/main" id="{F67884A1-9B37-A4CB-061B-8B4FE7BE99AA}"/>
              </a:ext>
            </a:extLst>
          </p:cNvPr>
          <p:cNvSpPr/>
          <p:nvPr/>
        </p:nvSpPr>
        <p:spPr>
          <a:xfrm>
            <a:off x="6911029" y="2989430"/>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16" name="TextBox 15">
            <a:extLst>
              <a:ext uri="{FF2B5EF4-FFF2-40B4-BE49-F238E27FC236}">
                <a16:creationId xmlns:a16="http://schemas.microsoft.com/office/drawing/2014/main" id="{CD3CD71C-BAAE-35F7-8FE2-84522696B19B}"/>
              </a:ext>
            </a:extLst>
          </p:cNvPr>
          <p:cNvSpPr txBox="1"/>
          <p:nvPr/>
        </p:nvSpPr>
        <p:spPr>
          <a:xfrm>
            <a:off x="1106995" y="2208846"/>
            <a:ext cx="1989840" cy="369332"/>
          </a:xfrm>
          <a:prstGeom prst="rect">
            <a:avLst/>
          </a:prstGeom>
          <a:noFill/>
        </p:spPr>
        <p:txBody>
          <a:bodyPr wrap="none" rtlCol="0">
            <a:spAutoFit/>
          </a:bodyPr>
          <a:lstStyle/>
          <a:p>
            <a:r>
              <a:rPr lang="en-US" dirty="0"/>
              <a:t>90 seconds interval</a:t>
            </a:r>
            <a:endParaRPr lang="en-PK" dirty="0"/>
          </a:p>
        </p:txBody>
      </p:sp>
      <p:sp>
        <p:nvSpPr>
          <p:cNvPr id="17" name="TextBox 16">
            <a:extLst>
              <a:ext uri="{FF2B5EF4-FFF2-40B4-BE49-F238E27FC236}">
                <a16:creationId xmlns:a16="http://schemas.microsoft.com/office/drawing/2014/main" id="{94B13DC5-67BE-70B0-2031-79137A07878A}"/>
              </a:ext>
            </a:extLst>
          </p:cNvPr>
          <p:cNvSpPr txBox="1"/>
          <p:nvPr/>
        </p:nvSpPr>
        <p:spPr>
          <a:xfrm>
            <a:off x="1493568" y="2907224"/>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a:t>
            </a:r>
            <a:r>
              <a:rPr lang="en-US" dirty="0"/>
              <a:t> </a:t>
            </a:r>
            <a:r>
              <a:rPr lang="en-US" dirty="0">
                <a:solidFill>
                  <a:srgbClr val="FF0000"/>
                </a:solidFill>
              </a:rPr>
              <a:t>1</a:t>
            </a:r>
            <a:endParaRPr lang="en-PK" dirty="0">
              <a:solidFill>
                <a:srgbClr val="FF0000"/>
              </a:solidFill>
            </a:endParaRPr>
          </a:p>
        </p:txBody>
      </p:sp>
      <p:sp>
        <p:nvSpPr>
          <p:cNvPr id="18" name="TextBox 17">
            <a:extLst>
              <a:ext uri="{FF2B5EF4-FFF2-40B4-BE49-F238E27FC236}">
                <a16:creationId xmlns:a16="http://schemas.microsoft.com/office/drawing/2014/main" id="{68B69C6E-1F47-C193-BC4C-B71817EE272D}"/>
              </a:ext>
            </a:extLst>
          </p:cNvPr>
          <p:cNvSpPr txBox="1"/>
          <p:nvPr/>
        </p:nvSpPr>
        <p:spPr>
          <a:xfrm>
            <a:off x="3553561" y="2897992"/>
            <a:ext cx="864339" cy="369332"/>
          </a:xfrm>
          <a:prstGeom prst="rect">
            <a:avLst/>
          </a:prstGeom>
          <a:noFill/>
        </p:spPr>
        <p:txBody>
          <a:bodyPr wrap="none" rtlCol="0">
            <a:spAutoFit/>
          </a:bodyPr>
          <a:lstStyle/>
          <a:p>
            <a:r>
              <a:rPr lang="en-US" dirty="0"/>
              <a:t> </a:t>
            </a:r>
            <a:r>
              <a:rPr lang="en-US" dirty="0">
                <a:solidFill>
                  <a:srgbClr val="00B050"/>
                </a:solidFill>
              </a:rPr>
              <a:t>0 </a:t>
            </a:r>
            <a:r>
              <a:rPr lang="en-US" dirty="0">
                <a:solidFill>
                  <a:srgbClr val="FF0000"/>
                </a:solidFill>
              </a:rPr>
              <a:t>1 1 1</a:t>
            </a:r>
            <a:endParaRPr lang="en-PK" dirty="0">
              <a:solidFill>
                <a:srgbClr val="FF0000"/>
              </a:solidFill>
            </a:endParaRPr>
          </a:p>
        </p:txBody>
      </p:sp>
      <p:sp>
        <p:nvSpPr>
          <p:cNvPr id="19" name="TextBox 18">
            <a:extLst>
              <a:ext uri="{FF2B5EF4-FFF2-40B4-BE49-F238E27FC236}">
                <a16:creationId xmlns:a16="http://schemas.microsoft.com/office/drawing/2014/main" id="{9B362A93-46A9-1AAD-65E3-57242A222E21}"/>
              </a:ext>
            </a:extLst>
          </p:cNvPr>
          <p:cNvSpPr txBox="1"/>
          <p:nvPr/>
        </p:nvSpPr>
        <p:spPr>
          <a:xfrm>
            <a:off x="5452164" y="2897992"/>
            <a:ext cx="864339" cy="369332"/>
          </a:xfrm>
          <a:prstGeom prst="rect">
            <a:avLst/>
          </a:prstGeom>
          <a:noFill/>
        </p:spPr>
        <p:txBody>
          <a:bodyPr wrap="none" rtlCol="0">
            <a:spAutoFit/>
          </a:bodyPr>
          <a:lstStyle/>
          <a:p>
            <a:r>
              <a:rPr lang="en-US" dirty="0"/>
              <a:t> </a:t>
            </a:r>
            <a:r>
              <a:rPr lang="en-US" dirty="0">
                <a:solidFill>
                  <a:srgbClr val="FF0000"/>
                </a:solidFill>
              </a:rPr>
              <a:t>1 1 1</a:t>
            </a:r>
            <a:r>
              <a:rPr lang="en-US" dirty="0"/>
              <a:t> </a:t>
            </a:r>
            <a:r>
              <a:rPr lang="en-US" dirty="0">
                <a:solidFill>
                  <a:srgbClr val="00B050"/>
                </a:solidFill>
              </a:rPr>
              <a:t>0</a:t>
            </a:r>
            <a:endParaRPr lang="en-PK" dirty="0">
              <a:solidFill>
                <a:srgbClr val="00B050"/>
              </a:solidFill>
            </a:endParaRPr>
          </a:p>
        </p:txBody>
      </p:sp>
      <p:sp>
        <p:nvSpPr>
          <p:cNvPr id="20" name="TextBox 19">
            <a:extLst>
              <a:ext uri="{FF2B5EF4-FFF2-40B4-BE49-F238E27FC236}">
                <a16:creationId xmlns:a16="http://schemas.microsoft.com/office/drawing/2014/main" id="{5233834D-5D9A-86EC-9A7F-EBAD8CF65126}"/>
              </a:ext>
            </a:extLst>
          </p:cNvPr>
          <p:cNvSpPr txBox="1"/>
          <p:nvPr/>
        </p:nvSpPr>
        <p:spPr>
          <a:xfrm>
            <a:off x="7372258" y="2897992"/>
            <a:ext cx="864339" cy="369332"/>
          </a:xfrm>
          <a:prstGeom prst="rect">
            <a:avLst/>
          </a:prstGeom>
          <a:noFill/>
        </p:spPr>
        <p:txBody>
          <a:bodyPr wrap="none" rtlCol="0">
            <a:spAutoFit/>
          </a:bodyPr>
          <a:lstStyle/>
          <a:p>
            <a:r>
              <a:rPr lang="en-US" dirty="0">
                <a:solidFill>
                  <a:srgbClr val="00B050"/>
                </a:solidFill>
              </a:rPr>
              <a:t> 0 </a:t>
            </a:r>
            <a:r>
              <a:rPr lang="en-US" dirty="0">
                <a:solidFill>
                  <a:srgbClr val="FF0000"/>
                </a:solidFill>
              </a:rPr>
              <a:t>1</a:t>
            </a:r>
            <a:r>
              <a:rPr lang="en-US" dirty="0">
                <a:solidFill>
                  <a:srgbClr val="00B050"/>
                </a:solidFill>
              </a:rPr>
              <a:t> </a:t>
            </a:r>
            <a:r>
              <a:rPr lang="en-US" dirty="0">
                <a:solidFill>
                  <a:srgbClr val="FF0000"/>
                </a:solidFill>
              </a:rPr>
              <a:t>1</a:t>
            </a:r>
            <a:r>
              <a:rPr lang="en-US" dirty="0"/>
              <a:t> </a:t>
            </a:r>
            <a:r>
              <a:rPr lang="en-US" dirty="0">
                <a:solidFill>
                  <a:srgbClr val="FF0000"/>
                </a:solidFill>
              </a:rPr>
              <a:t>1</a:t>
            </a:r>
            <a:endParaRPr lang="en-PK" dirty="0">
              <a:solidFill>
                <a:srgbClr val="FF0000"/>
              </a:solidFill>
            </a:endParaRPr>
          </a:p>
        </p:txBody>
      </p:sp>
      <p:cxnSp>
        <p:nvCxnSpPr>
          <p:cNvPr id="22" name="Straight Connector 21">
            <a:extLst>
              <a:ext uri="{FF2B5EF4-FFF2-40B4-BE49-F238E27FC236}">
                <a16:creationId xmlns:a16="http://schemas.microsoft.com/office/drawing/2014/main" id="{87A13D4B-F076-9197-A8CB-105962343F2D}"/>
              </a:ext>
            </a:extLst>
          </p:cNvPr>
          <p:cNvCxnSpPr/>
          <p:nvPr/>
        </p:nvCxnSpPr>
        <p:spPr>
          <a:xfrm flipV="1">
            <a:off x="1106995" y="2578178"/>
            <a:ext cx="386573" cy="409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128C0DC-7D81-1153-B8FA-40ED5F774D6A}"/>
              </a:ext>
            </a:extLst>
          </p:cNvPr>
          <p:cNvCxnSpPr/>
          <p:nvPr/>
        </p:nvCxnSpPr>
        <p:spPr>
          <a:xfrm flipH="1" flipV="1">
            <a:off x="2627787" y="2578178"/>
            <a:ext cx="279132" cy="32904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A6E89DC2-7C4D-0871-6A1D-DEC40E23B273}"/>
              </a:ext>
            </a:extLst>
          </p:cNvPr>
          <p:cNvSpPr txBox="1"/>
          <p:nvPr/>
        </p:nvSpPr>
        <p:spPr>
          <a:xfrm>
            <a:off x="1576923" y="3374336"/>
            <a:ext cx="734368" cy="369332"/>
          </a:xfrm>
          <a:prstGeom prst="rect">
            <a:avLst/>
          </a:prstGeom>
          <a:noFill/>
        </p:spPr>
        <p:txBody>
          <a:bodyPr wrap="none" rtlCol="0">
            <a:spAutoFit/>
          </a:bodyPr>
          <a:lstStyle/>
          <a:p>
            <a:r>
              <a:rPr lang="en-US" dirty="0"/>
              <a:t>No FA</a:t>
            </a:r>
            <a:endParaRPr lang="en-PK" dirty="0"/>
          </a:p>
        </p:txBody>
      </p:sp>
      <p:sp>
        <p:nvSpPr>
          <p:cNvPr id="26" name="TextBox 25">
            <a:extLst>
              <a:ext uri="{FF2B5EF4-FFF2-40B4-BE49-F238E27FC236}">
                <a16:creationId xmlns:a16="http://schemas.microsoft.com/office/drawing/2014/main" id="{F6868568-33E9-E451-CF10-72378C52A1EB}"/>
              </a:ext>
            </a:extLst>
          </p:cNvPr>
          <p:cNvSpPr txBox="1"/>
          <p:nvPr/>
        </p:nvSpPr>
        <p:spPr>
          <a:xfrm>
            <a:off x="3683532" y="3380504"/>
            <a:ext cx="734368" cy="369332"/>
          </a:xfrm>
          <a:prstGeom prst="rect">
            <a:avLst/>
          </a:prstGeom>
          <a:noFill/>
        </p:spPr>
        <p:txBody>
          <a:bodyPr wrap="none" rtlCol="0">
            <a:spAutoFit/>
          </a:bodyPr>
          <a:lstStyle/>
          <a:p>
            <a:r>
              <a:rPr lang="en-US" dirty="0"/>
              <a:t>No FA</a:t>
            </a:r>
            <a:endParaRPr lang="en-PK" dirty="0"/>
          </a:p>
        </p:txBody>
      </p:sp>
      <p:sp>
        <p:nvSpPr>
          <p:cNvPr id="27" name="TextBox 26">
            <a:extLst>
              <a:ext uri="{FF2B5EF4-FFF2-40B4-BE49-F238E27FC236}">
                <a16:creationId xmlns:a16="http://schemas.microsoft.com/office/drawing/2014/main" id="{C5B138AD-C693-3398-C2F0-AB879AB85742}"/>
              </a:ext>
            </a:extLst>
          </p:cNvPr>
          <p:cNvSpPr txBox="1"/>
          <p:nvPr/>
        </p:nvSpPr>
        <p:spPr>
          <a:xfrm>
            <a:off x="5534802" y="3380504"/>
            <a:ext cx="734368" cy="369332"/>
          </a:xfrm>
          <a:prstGeom prst="rect">
            <a:avLst/>
          </a:prstGeom>
          <a:noFill/>
        </p:spPr>
        <p:txBody>
          <a:bodyPr wrap="none" rtlCol="0">
            <a:spAutoFit/>
          </a:bodyPr>
          <a:lstStyle/>
          <a:p>
            <a:r>
              <a:rPr lang="en-US" dirty="0"/>
              <a:t>No FA</a:t>
            </a:r>
            <a:endParaRPr lang="en-PK" dirty="0"/>
          </a:p>
        </p:txBody>
      </p:sp>
      <p:sp>
        <p:nvSpPr>
          <p:cNvPr id="28" name="TextBox 27">
            <a:extLst>
              <a:ext uri="{FF2B5EF4-FFF2-40B4-BE49-F238E27FC236}">
                <a16:creationId xmlns:a16="http://schemas.microsoft.com/office/drawing/2014/main" id="{EC064AC3-44F4-D4B6-0CFB-DBEE4F50A3C6}"/>
              </a:ext>
            </a:extLst>
          </p:cNvPr>
          <p:cNvSpPr txBox="1"/>
          <p:nvPr/>
        </p:nvSpPr>
        <p:spPr>
          <a:xfrm>
            <a:off x="7469480" y="3354205"/>
            <a:ext cx="734368" cy="369332"/>
          </a:xfrm>
          <a:prstGeom prst="rect">
            <a:avLst/>
          </a:prstGeom>
          <a:noFill/>
        </p:spPr>
        <p:txBody>
          <a:bodyPr wrap="none" rtlCol="0">
            <a:spAutoFit/>
          </a:bodyPr>
          <a:lstStyle/>
          <a:p>
            <a:r>
              <a:rPr lang="en-US" dirty="0"/>
              <a:t>No FA</a:t>
            </a:r>
            <a:endParaRPr lang="en-PK" dirty="0"/>
          </a:p>
        </p:txBody>
      </p:sp>
      <p:cxnSp>
        <p:nvCxnSpPr>
          <p:cNvPr id="29" name="Straight Arrow Connector 28">
            <a:extLst>
              <a:ext uri="{FF2B5EF4-FFF2-40B4-BE49-F238E27FC236}">
                <a16:creationId xmlns:a16="http://schemas.microsoft.com/office/drawing/2014/main" id="{D972DFAE-862B-D17B-A86A-078A4202E09A}"/>
              </a:ext>
            </a:extLst>
          </p:cNvPr>
          <p:cNvCxnSpPr>
            <a:cxnSpLocks/>
          </p:cNvCxnSpPr>
          <p:nvPr/>
        </p:nvCxnSpPr>
        <p:spPr>
          <a:xfrm>
            <a:off x="1106995" y="5297291"/>
            <a:ext cx="7950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9FC37D4-CA7D-0961-4CAC-D3476B19D414}"/>
              </a:ext>
            </a:extLst>
          </p:cNvPr>
          <p:cNvSpPr txBox="1"/>
          <p:nvPr/>
        </p:nvSpPr>
        <p:spPr>
          <a:xfrm>
            <a:off x="8867398" y="5308158"/>
            <a:ext cx="920445" cy="369332"/>
          </a:xfrm>
          <a:prstGeom prst="rect">
            <a:avLst/>
          </a:prstGeom>
          <a:noFill/>
        </p:spPr>
        <p:txBody>
          <a:bodyPr wrap="none" rtlCol="0">
            <a:spAutoFit/>
          </a:bodyPr>
          <a:lstStyle/>
          <a:p>
            <a:r>
              <a:rPr lang="en-US" dirty="0"/>
              <a:t>Time (t)</a:t>
            </a:r>
            <a:endParaRPr lang="en-PK" dirty="0"/>
          </a:p>
        </p:txBody>
      </p:sp>
      <p:sp>
        <p:nvSpPr>
          <p:cNvPr id="31" name="Double Bracket 30">
            <a:extLst>
              <a:ext uri="{FF2B5EF4-FFF2-40B4-BE49-F238E27FC236}">
                <a16:creationId xmlns:a16="http://schemas.microsoft.com/office/drawing/2014/main" id="{F5A734BA-2038-0600-D515-2F97B6A05064}"/>
              </a:ext>
            </a:extLst>
          </p:cNvPr>
          <p:cNvSpPr/>
          <p:nvPr/>
        </p:nvSpPr>
        <p:spPr>
          <a:xfrm>
            <a:off x="1106995" y="500853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2" name="Double Bracket 31">
            <a:extLst>
              <a:ext uri="{FF2B5EF4-FFF2-40B4-BE49-F238E27FC236}">
                <a16:creationId xmlns:a16="http://schemas.microsoft.com/office/drawing/2014/main" id="{480741E5-8D69-F3CF-0355-09EDEAB6CC75}"/>
              </a:ext>
            </a:extLst>
          </p:cNvPr>
          <p:cNvSpPr/>
          <p:nvPr/>
        </p:nvSpPr>
        <p:spPr>
          <a:xfrm>
            <a:off x="3041673"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3" name="Double Bracket 32">
            <a:extLst>
              <a:ext uri="{FF2B5EF4-FFF2-40B4-BE49-F238E27FC236}">
                <a16:creationId xmlns:a16="http://schemas.microsoft.com/office/drawing/2014/main" id="{8DC44CED-094F-52A8-DF82-F66995BE927D}"/>
              </a:ext>
            </a:extLst>
          </p:cNvPr>
          <p:cNvSpPr/>
          <p:nvPr/>
        </p:nvSpPr>
        <p:spPr>
          <a:xfrm>
            <a:off x="4976351" y="5010312"/>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4" name="Double Bracket 33">
            <a:extLst>
              <a:ext uri="{FF2B5EF4-FFF2-40B4-BE49-F238E27FC236}">
                <a16:creationId xmlns:a16="http://schemas.microsoft.com/office/drawing/2014/main" id="{3604F607-14C2-D944-2ABD-F80984DAD7E1}"/>
              </a:ext>
            </a:extLst>
          </p:cNvPr>
          <p:cNvSpPr/>
          <p:nvPr/>
        </p:nvSpPr>
        <p:spPr>
          <a:xfrm>
            <a:off x="6911029" y="5008531"/>
            <a:ext cx="1934678" cy="658085"/>
          </a:xfrm>
          <a:prstGeom prst="bracketPair">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PK"/>
          </a:p>
        </p:txBody>
      </p:sp>
      <p:sp>
        <p:nvSpPr>
          <p:cNvPr id="36" name="TextBox 35">
            <a:extLst>
              <a:ext uri="{FF2B5EF4-FFF2-40B4-BE49-F238E27FC236}">
                <a16:creationId xmlns:a16="http://schemas.microsoft.com/office/drawing/2014/main" id="{ADB30943-55F8-9910-AE73-85B0AC593B5F}"/>
              </a:ext>
            </a:extLst>
          </p:cNvPr>
          <p:cNvSpPr txBox="1"/>
          <p:nvPr/>
        </p:nvSpPr>
        <p:spPr>
          <a:xfrm>
            <a:off x="1493568" y="4926325"/>
            <a:ext cx="811441" cy="369332"/>
          </a:xfrm>
          <a:prstGeom prst="rect">
            <a:avLst/>
          </a:prstGeom>
          <a:noFill/>
        </p:spPr>
        <p:txBody>
          <a:bodyPr wrap="none" rtlCol="0">
            <a:spAutoFit/>
          </a:bodyPr>
          <a:lstStyle/>
          <a:p>
            <a:r>
              <a:rPr lang="en-US" dirty="0">
                <a:solidFill>
                  <a:srgbClr val="FF0000"/>
                </a:solidFill>
              </a:rPr>
              <a:t>1 1 1 1</a:t>
            </a:r>
            <a:endParaRPr lang="en-PK" dirty="0">
              <a:solidFill>
                <a:srgbClr val="FF0000"/>
              </a:solidFill>
            </a:endParaRPr>
          </a:p>
        </p:txBody>
      </p:sp>
      <p:sp>
        <p:nvSpPr>
          <p:cNvPr id="37" name="TextBox 36">
            <a:extLst>
              <a:ext uri="{FF2B5EF4-FFF2-40B4-BE49-F238E27FC236}">
                <a16:creationId xmlns:a16="http://schemas.microsoft.com/office/drawing/2014/main" id="{DC40516A-DE46-4221-885B-B2D433334456}"/>
              </a:ext>
            </a:extLst>
          </p:cNvPr>
          <p:cNvSpPr txBox="1"/>
          <p:nvPr/>
        </p:nvSpPr>
        <p:spPr>
          <a:xfrm>
            <a:off x="3553561" y="4917093"/>
            <a:ext cx="864339" cy="369332"/>
          </a:xfrm>
          <a:prstGeom prst="rect">
            <a:avLst/>
          </a:prstGeom>
          <a:noFill/>
        </p:spPr>
        <p:txBody>
          <a:bodyPr wrap="none" rtlCol="0">
            <a:spAutoFit/>
          </a:bodyPr>
          <a:lstStyle/>
          <a:p>
            <a:r>
              <a:rPr lang="en-US" dirty="0"/>
              <a:t> </a:t>
            </a:r>
            <a:r>
              <a:rPr lang="en-US" dirty="0">
                <a:solidFill>
                  <a:srgbClr val="00B050"/>
                </a:solidFill>
              </a:rPr>
              <a:t>0 0 0 0</a:t>
            </a:r>
            <a:endParaRPr lang="en-PK" dirty="0">
              <a:solidFill>
                <a:srgbClr val="00B050"/>
              </a:solidFill>
            </a:endParaRPr>
          </a:p>
        </p:txBody>
      </p:sp>
      <p:sp>
        <p:nvSpPr>
          <p:cNvPr id="38" name="TextBox 37">
            <a:extLst>
              <a:ext uri="{FF2B5EF4-FFF2-40B4-BE49-F238E27FC236}">
                <a16:creationId xmlns:a16="http://schemas.microsoft.com/office/drawing/2014/main" id="{BC27189B-0327-504D-0158-93D2D342D1A0}"/>
              </a:ext>
            </a:extLst>
          </p:cNvPr>
          <p:cNvSpPr txBox="1"/>
          <p:nvPr/>
        </p:nvSpPr>
        <p:spPr>
          <a:xfrm>
            <a:off x="5430076" y="4901660"/>
            <a:ext cx="864339" cy="369332"/>
          </a:xfrm>
          <a:prstGeom prst="rect">
            <a:avLst/>
          </a:prstGeom>
          <a:noFill/>
        </p:spPr>
        <p:txBody>
          <a:bodyPr wrap="none" rtlCol="0">
            <a:spAutoFit/>
          </a:bodyPr>
          <a:lstStyle/>
          <a:p>
            <a:r>
              <a:rPr lang="en-US" dirty="0">
                <a:solidFill>
                  <a:srgbClr val="00B050"/>
                </a:solidFill>
              </a:rPr>
              <a:t> 0 0 0 0</a:t>
            </a:r>
            <a:endParaRPr lang="en-PK" dirty="0">
              <a:solidFill>
                <a:srgbClr val="00B050"/>
              </a:solidFill>
            </a:endParaRPr>
          </a:p>
        </p:txBody>
      </p:sp>
      <p:sp>
        <p:nvSpPr>
          <p:cNvPr id="39" name="TextBox 38">
            <a:extLst>
              <a:ext uri="{FF2B5EF4-FFF2-40B4-BE49-F238E27FC236}">
                <a16:creationId xmlns:a16="http://schemas.microsoft.com/office/drawing/2014/main" id="{C3D928D1-F47F-F58E-11FD-B9E98E30A3BA}"/>
              </a:ext>
            </a:extLst>
          </p:cNvPr>
          <p:cNvSpPr txBox="1"/>
          <p:nvPr/>
        </p:nvSpPr>
        <p:spPr>
          <a:xfrm>
            <a:off x="7372258" y="4917093"/>
            <a:ext cx="864339" cy="369332"/>
          </a:xfrm>
          <a:prstGeom prst="rect">
            <a:avLst/>
          </a:prstGeom>
          <a:noFill/>
        </p:spPr>
        <p:txBody>
          <a:bodyPr wrap="none" rtlCol="0">
            <a:spAutoFit/>
          </a:bodyPr>
          <a:lstStyle/>
          <a:p>
            <a:r>
              <a:rPr lang="en-US" dirty="0">
                <a:solidFill>
                  <a:srgbClr val="00B050"/>
                </a:solidFill>
              </a:rPr>
              <a:t> </a:t>
            </a:r>
            <a:r>
              <a:rPr lang="en-US" dirty="0">
                <a:solidFill>
                  <a:srgbClr val="FF0000"/>
                </a:solidFill>
              </a:rPr>
              <a:t>1 1 1 1</a:t>
            </a:r>
            <a:endParaRPr lang="en-PK" dirty="0">
              <a:solidFill>
                <a:srgbClr val="FF0000"/>
              </a:solidFill>
            </a:endParaRPr>
          </a:p>
        </p:txBody>
      </p:sp>
      <p:sp>
        <p:nvSpPr>
          <p:cNvPr id="42" name="TextBox 41">
            <a:extLst>
              <a:ext uri="{FF2B5EF4-FFF2-40B4-BE49-F238E27FC236}">
                <a16:creationId xmlns:a16="http://schemas.microsoft.com/office/drawing/2014/main" id="{D7FD1826-78FD-2DB0-97C3-FEAE60730150}"/>
              </a:ext>
            </a:extLst>
          </p:cNvPr>
          <p:cNvSpPr txBox="1"/>
          <p:nvPr/>
        </p:nvSpPr>
        <p:spPr>
          <a:xfrm>
            <a:off x="1576923" y="5393437"/>
            <a:ext cx="410562" cy="369332"/>
          </a:xfrm>
          <a:prstGeom prst="rect">
            <a:avLst/>
          </a:prstGeom>
          <a:noFill/>
        </p:spPr>
        <p:txBody>
          <a:bodyPr wrap="none" rtlCol="0">
            <a:spAutoFit/>
          </a:bodyPr>
          <a:lstStyle/>
          <a:p>
            <a:r>
              <a:rPr lang="en-US" dirty="0"/>
              <a:t>FA</a:t>
            </a:r>
            <a:endParaRPr lang="en-PK" dirty="0"/>
          </a:p>
        </p:txBody>
      </p:sp>
      <p:sp>
        <p:nvSpPr>
          <p:cNvPr id="43" name="TextBox 42">
            <a:extLst>
              <a:ext uri="{FF2B5EF4-FFF2-40B4-BE49-F238E27FC236}">
                <a16:creationId xmlns:a16="http://schemas.microsoft.com/office/drawing/2014/main" id="{9290A4EB-563B-BA52-14D4-ADA09CAF109C}"/>
              </a:ext>
            </a:extLst>
          </p:cNvPr>
          <p:cNvSpPr txBox="1"/>
          <p:nvPr/>
        </p:nvSpPr>
        <p:spPr>
          <a:xfrm>
            <a:off x="3683532" y="5399605"/>
            <a:ext cx="734368" cy="369332"/>
          </a:xfrm>
          <a:prstGeom prst="rect">
            <a:avLst/>
          </a:prstGeom>
          <a:noFill/>
        </p:spPr>
        <p:txBody>
          <a:bodyPr wrap="none" rtlCol="0">
            <a:spAutoFit/>
          </a:bodyPr>
          <a:lstStyle/>
          <a:p>
            <a:r>
              <a:rPr lang="en-US" dirty="0"/>
              <a:t>No FA</a:t>
            </a:r>
            <a:endParaRPr lang="en-PK" dirty="0"/>
          </a:p>
        </p:txBody>
      </p:sp>
      <p:sp>
        <p:nvSpPr>
          <p:cNvPr id="44" name="TextBox 43">
            <a:extLst>
              <a:ext uri="{FF2B5EF4-FFF2-40B4-BE49-F238E27FC236}">
                <a16:creationId xmlns:a16="http://schemas.microsoft.com/office/drawing/2014/main" id="{7A0C1C9F-01D8-2E25-3601-E1CC416F2960}"/>
              </a:ext>
            </a:extLst>
          </p:cNvPr>
          <p:cNvSpPr txBox="1"/>
          <p:nvPr/>
        </p:nvSpPr>
        <p:spPr>
          <a:xfrm>
            <a:off x="5534802" y="5399605"/>
            <a:ext cx="734368" cy="369332"/>
          </a:xfrm>
          <a:prstGeom prst="rect">
            <a:avLst/>
          </a:prstGeom>
          <a:noFill/>
        </p:spPr>
        <p:txBody>
          <a:bodyPr wrap="none" rtlCol="0">
            <a:spAutoFit/>
          </a:bodyPr>
          <a:lstStyle/>
          <a:p>
            <a:r>
              <a:rPr lang="en-US" dirty="0"/>
              <a:t>No FA</a:t>
            </a:r>
            <a:endParaRPr lang="en-PK" dirty="0"/>
          </a:p>
        </p:txBody>
      </p:sp>
      <p:sp>
        <p:nvSpPr>
          <p:cNvPr id="45" name="TextBox 44">
            <a:extLst>
              <a:ext uri="{FF2B5EF4-FFF2-40B4-BE49-F238E27FC236}">
                <a16:creationId xmlns:a16="http://schemas.microsoft.com/office/drawing/2014/main" id="{5AF1A222-8F13-3175-6D6A-C2E7B35A1301}"/>
              </a:ext>
            </a:extLst>
          </p:cNvPr>
          <p:cNvSpPr txBox="1"/>
          <p:nvPr/>
        </p:nvSpPr>
        <p:spPr>
          <a:xfrm>
            <a:off x="7572697" y="5385421"/>
            <a:ext cx="463460" cy="369332"/>
          </a:xfrm>
          <a:prstGeom prst="rect">
            <a:avLst/>
          </a:prstGeom>
          <a:noFill/>
        </p:spPr>
        <p:txBody>
          <a:bodyPr wrap="none" rtlCol="0">
            <a:spAutoFit/>
          </a:bodyPr>
          <a:lstStyle/>
          <a:p>
            <a:r>
              <a:rPr lang="en-US" dirty="0"/>
              <a:t> FA</a:t>
            </a:r>
            <a:endParaRPr lang="en-PK" dirty="0"/>
          </a:p>
        </p:txBody>
      </p:sp>
      <p:sp>
        <p:nvSpPr>
          <p:cNvPr id="46" name="TextBox 45">
            <a:extLst>
              <a:ext uri="{FF2B5EF4-FFF2-40B4-BE49-F238E27FC236}">
                <a16:creationId xmlns:a16="http://schemas.microsoft.com/office/drawing/2014/main" id="{A29DE68A-5AAA-3C60-B41C-DC64824FD057}"/>
              </a:ext>
            </a:extLst>
          </p:cNvPr>
          <p:cNvSpPr txBox="1"/>
          <p:nvPr/>
        </p:nvSpPr>
        <p:spPr>
          <a:xfrm>
            <a:off x="4440179" y="2292991"/>
            <a:ext cx="53476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4 non-seizure windows correctly classified, 0 FA/24h</a:t>
            </a:r>
            <a:endParaRPr lang="en-PK" dirty="0"/>
          </a:p>
        </p:txBody>
      </p:sp>
      <p:sp>
        <p:nvSpPr>
          <p:cNvPr id="47" name="TextBox 46">
            <a:extLst>
              <a:ext uri="{FF2B5EF4-FFF2-40B4-BE49-F238E27FC236}">
                <a16:creationId xmlns:a16="http://schemas.microsoft.com/office/drawing/2014/main" id="{482717E9-96C6-310A-56F5-A73BE89C186D}"/>
              </a:ext>
            </a:extLst>
          </p:cNvPr>
          <p:cNvSpPr txBox="1"/>
          <p:nvPr/>
        </p:nvSpPr>
        <p:spPr>
          <a:xfrm>
            <a:off x="4440180" y="4463917"/>
            <a:ext cx="5423487" cy="369332"/>
          </a:xfrm>
          <a:prstGeom prst="rect">
            <a:avLst/>
          </a:prstGeom>
          <a:noFill/>
        </p:spPr>
        <p:txBody>
          <a:bodyPr wrap="square" rtlCol="0">
            <a:spAutoFit/>
          </a:bodyPr>
          <a:lstStyle/>
          <a:p>
            <a:pPr marL="285750" indent="-285750">
              <a:buFont typeface="Arial" panose="020B0604020202020204" pitchFamily="34" charset="0"/>
              <a:buChar char="•"/>
            </a:pPr>
            <a:r>
              <a:rPr lang="en-US" dirty="0"/>
              <a:t>8 non-seizure windows correctly classified, 2 FA/24h</a:t>
            </a:r>
            <a:endParaRPr lang="en-PK" dirty="0"/>
          </a:p>
        </p:txBody>
      </p:sp>
      <p:sp>
        <p:nvSpPr>
          <p:cNvPr id="49" name="TextBox 48">
            <a:extLst>
              <a:ext uri="{FF2B5EF4-FFF2-40B4-BE49-F238E27FC236}">
                <a16:creationId xmlns:a16="http://schemas.microsoft.com/office/drawing/2014/main" id="{56CE66D0-3325-F2F2-1044-09EF8A0B2384}"/>
              </a:ext>
            </a:extLst>
          </p:cNvPr>
          <p:cNvSpPr txBox="1"/>
          <p:nvPr/>
        </p:nvSpPr>
        <p:spPr>
          <a:xfrm>
            <a:off x="10113217" y="2912671"/>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Low specificity at low FA/24h</a:t>
            </a:r>
            <a:endParaRPr lang="en-PK" dirty="0"/>
          </a:p>
        </p:txBody>
      </p:sp>
      <p:sp>
        <p:nvSpPr>
          <p:cNvPr id="50" name="TextBox 49">
            <a:extLst>
              <a:ext uri="{FF2B5EF4-FFF2-40B4-BE49-F238E27FC236}">
                <a16:creationId xmlns:a16="http://schemas.microsoft.com/office/drawing/2014/main" id="{95942653-176E-281C-C68D-C7FCC6EEF463}"/>
              </a:ext>
            </a:extLst>
          </p:cNvPr>
          <p:cNvSpPr txBox="1"/>
          <p:nvPr/>
        </p:nvSpPr>
        <p:spPr>
          <a:xfrm>
            <a:off x="10111650" y="5083450"/>
            <a:ext cx="180359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High specificity at High FA/24h</a:t>
            </a:r>
            <a:endParaRPr lang="en-PK" dirty="0"/>
          </a:p>
        </p:txBody>
      </p:sp>
      <p:sp>
        <p:nvSpPr>
          <p:cNvPr id="4" name="Slide Number Placeholder 3">
            <a:extLst>
              <a:ext uri="{FF2B5EF4-FFF2-40B4-BE49-F238E27FC236}">
                <a16:creationId xmlns:a16="http://schemas.microsoft.com/office/drawing/2014/main" id="{65DE16FF-4C37-A07C-5398-CBEB80D2E8B9}"/>
              </a:ext>
            </a:extLst>
          </p:cNvPr>
          <p:cNvSpPr>
            <a:spLocks noGrp="1"/>
          </p:cNvSpPr>
          <p:nvPr>
            <p:ph type="sldNum" sz="quarter" idx="12"/>
          </p:nvPr>
        </p:nvSpPr>
        <p:spPr/>
        <p:txBody>
          <a:bodyPr/>
          <a:lstStyle/>
          <a:p>
            <a:fld id="{D73EE620-6A7D-49ED-9892-2549EE96C797}" type="slidenum">
              <a:rPr lang="en-US" smtClean="0"/>
              <a:t>76</a:t>
            </a:fld>
            <a:endParaRPr lang="en-US"/>
          </a:p>
        </p:txBody>
      </p:sp>
    </p:spTree>
    <p:extLst>
      <p:ext uri="{BB962C8B-B14F-4D97-AF65-F5344CB8AC3E}">
        <p14:creationId xmlns:p14="http://schemas.microsoft.com/office/powerpoint/2010/main" val="402648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B2F30B-CD5E-3750-98B7-3A36FF3EDFF6}"/>
              </a:ext>
            </a:extLst>
          </p:cNvPr>
          <p:cNvSpPr/>
          <p:nvPr/>
        </p:nvSpPr>
        <p:spPr>
          <a:xfrm>
            <a:off x="1180627" y="2767007"/>
            <a:ext cx="1743075" cy="5881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7F002C9B-4AAB-7C93-EFC0-2CC03CD27C34}"/>
              </a:ext>
            </a:extLst>
          </p:cNvPr>
          <p:cNvSpPr/>
          <p:nvPr/>
        </p:nvSpPr>
        <p:spPr>
          <a:xfrm>
            <a:off x="3494677" y="2767007"/>
            <a:ext cx="1463003"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Rectangle 8">
            <a:extLst>
              <a:ext uri="{FF2B5EF4-FFF2-40B4-BE49-F238E27FC236}">
                <a16:creationId xmlns:a16="http://schemas.microsoft.com/office/drawing/2014/main" id="{7361ACF8-6838-166F-1950-077A434E625B}"/>
              </a:ext>
            </a:extLst>
          </p:cNvPr>
          <p:cNvSpPr/>
          <p:nvPr/>
        </p:nvSpPr>
        <p:spPr>
          <a:xfrm>
            <a:off x="3656600"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0" name="Rectangle 9">
            <a:extLst>
              <a:ext uri="{FF2B5EF4-FFF2-40B4-BE49-F238E27FC236}">
                <a16:creationId xmlns:a16="http://schemas.microsoft.com/office/drawing/2014/main" id="{9FF4BD08-4C33-BB63-DF3A-1EF9ED05901A}"/>
              </a:ext>
            </a:extLst>
          </p:cNvPr>
          <p:cNvSpPr/>
          <p:nvPr/>
        </p:nvSpPr>
        <p:spPr>
          <a:xfrm>
            <a:off x="45329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1" name="Rectangle 10">
            <a:extLst>
              <a:ext uri="{FF2B5EF4-FFF2-40B4-BE49-F238E27FC236}">
                <a16:creationId xmlns:a16="http://schemas.microsoft.com/office/drawing/2014/main" id="{B1F5438C-1E3E-146A-7817-7C554970BBBE}"/>
              </a:ext>
            </a:extLst>
          </p:cNvPr>
          <p:cNvSpPr/>
          <p:nvPr/>
        </p:nvSpPr>
        <p:spPr>
          <a:xfrm>
            <a:off x="4075701" y="2933696"/>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FB8F6703-4A7F-1EA8-58BB-E3E858F11153}"/>
              </a:ext>
            </a:extLst>
          </p:cNvPr>
          <p:cNvSpPr/>
          <p:nvPr/>
        </p:nvSpPr>
        <p:spPr>
          <a:xfrm>
            <a:off x="1323498"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3" name="Rectangle 12">
            <a:extLst>
              <a:ext uri="{FF2B5EF4-FFF2-40B4-BE49-F238E27FC236}">
                <a16:creationId xmlns:a16="http://schemas.microsoft.com/office/drawing/2014/main" id="{77584221-754A-448C-6B9D-61C056317544}"/>
              </a:ext>
            </a:extLst>
          </p:cNvPr>
          <p:cNvSpPr/>
          <p:nvPr/>
        </p:nvSpPr>
        <p:spPr>
          <a:xfrm>
            <a:off x="21997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4" name="Rectangle 13">
            <a:extLst>
              <a:ext uri="{FF2B5EF4-FFF2-40B4-BE49-F238E27FC236}">
                <a16:creationId xmlns:a16="http://schemas.microsoft.com/office/drawing/2014/main" id="{D0058416-4609-582F-AFB4-618BCC593048}"/>
              </a:ext>
            </a:extLst>
          </p:cNvPr>
          <p:cNvSpPr/>
          <p:nvPr/>
        </p:nvSpPr>
        <p:spPr>
          <a:xfrm>
            <a:off x="1742599" y="2936081"/>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17" name="Rectangle 16">
            <a:extLst>
              <a:ext uri="{FF2B5EF4-FFF2-40B4-BE49-F238E27FC236}">
                <a16:creationId xmlns:a16="http://schemas.microsoft.com/office/drawing/2014/main" id="{80D5E3F5-7695-8C66-4A40-3838A61221DC}"/>
              </a:ext>
            </a:extLst>
          </p:cNvPr>
          <p:cNvSpPr/>
          <p:nvPr/>
        </p:nvSpPr>
        <p:spPr>
          <a:xfrm>
            <a:off x="2599847" y="2936081"/>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19" name="Rectangle 18">
            <a:extLst>
              <a:ext uri="{FF2B5EF4-FFF2-40B4-BE49-F238E27FC236}">
                <a16:creationId xmlns:a16="http://schemas.microsoft.com/office/drawing/2014/main" id="{FCEE4C17-BA5A-DE48-FC2B-0F2A0974D3C3}"/>
              </a:ext>
            </a:extLst>
          </p:cNvPr>
          <p:cNvSpPr/>
          <p:nvPr/>
        </p:nvSpPr>
        <p:spPr>
          <a:xfrm>
            <a:off x="6911886" y="2767007"/>
            <a:ext cx="1743075"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Rectangle 19">
            <a:extLst>
              <a:ext uri="{FF2B5EF4-FFF2-40B4-BE49-F238E27FC236}">
                <a16:creationId xmlns:a16="http://schemas.microsoft.com/office/drawing/2014/main" id="{4F32B736-E977-DDE4-F7EA-B04B0DA7CA09}"/>
              </a:ext>
            </a:extLst>
          </p:cNvPr>
          <p:cNvSpPr/>
          <p:nvPr/>
        </p:nvSpPr>
        <p:spPr>
          <a:xfrm>
            <a:off x="9282589" y="2774091"/>
            <a:ext cx="1450691" cy="5857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1" name="Rectangle 20">
            <a:extLst>
              <a:ext uri="{FF2B5EF4-FFF2-40B4-BE49-F238E27FC236}">
                <a16:creationId xmlns:a16="http://schemas.microsoft.com/office/drawing/2014/main" id="{28B8417C-27CD-BDA3-B57D-9B111BCCCE5F}"/>
              </a:ext>
            </a:extLst>
          </p:cNvPr>
          <p:cNvSpPr/>
          <p:nvPr/>
        </p:nvSpPr>
        <p:spPr>
          <a:xfrm>
            <a:off x="9444512"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2" name="Rectangle 21">
            <a:extLst>
              <a:ext uri="{FF2B5EF4-FFF2-40B4-BE49-F238E27FC236}">
                <a16:creationId xmlns:a16="http://schemas.microsoft.com/office/drawing/2014/main" id="{4C24B2EE-09A8-18FC-CC11-397F7F39A593}"/>
              </a:ext>
            </a:extLst>
          </p:cNvPr>
          <p:cNvSpPr/>
          <p:nvPr/>
        </p:nvSpPr>
        <p:spPr>
          <a:xfrm>
            <a:off x="10320813" y="2940780"/>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3" name="Rectangle 22">
            <a:extLst>
              <a:ext uri="{FF2B5EF4-FFF2-40B4-BE49-F238E27FC236}">
                <a16:creationId xmlns:a16="http://schemas.microsoft.com/office/drawing/2014/main" id="{2077CC50-5B4C-939C-9042-860042B4BD53}"/>
              </a:ext>
            </a:extLst>
          </p:cNvPr>
          <p:cNvSpPr/>
          <p:nvPr/>
        </p:nvSpPr>
        <p:spPr>
          <a:xfrm>
            <a:off x="9863613" y="2940780"/>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4" name="Rectangle 23">
            <a:extLst>
              <a:ext uri="{FF2B5EF4-FFF2-40B4-BE49-F238E27FC236}">
                <a16:creationId xmlns:a16="http://schemas.microsoft.com/office/drawing/2014/main" id="{DB743EF2-D002-A698-EFEF-112901FCACD8}"/>
              </a:ext>
            </a:extLst>
          </p:cNvPr>
          <p:cNvSpPr/>
          <p:nvPr/>
        </p:nvSpPr>
        <p:spPr>
          <a:xfrm>
            <a:off x="7054757" y="2933697"/>
            <a:ext cx="257175" cy="2571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PK"/>
          </a:p>
        </p:txBody>
      </p:sp>
      <p:sp>
        <p:nvSpPr>
          <p:cNvPr id="25" name="Rectangle 24">
            <a:extLst>
              <a:ext uri="{FF2B5EF4-FFF2-40B4-BE49-F238E27FC236}">
                <a16:creationId xmlns:a16="http://schemas.microsoft.com/office/drawing/2014/main" id="{C7052444-AAE0-6E3B-E639-050D54413048}"/>
              </a:ext>
            </a:extLst>
          </p:cNvPr>
          <p:cNvSpPr/>
          <p:nvPr/>
        </p:nvSpPr>
        <p:spPr>
          <a:xfrm>
            <a:off x="79310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6" name="Rectangle 25">
            <a:extLst>
              <a:ext uri="{FF2B5EF4-FFF2-40B4-BE49-F238E27FC236}">
                <a16:creationId xmlns:a16="http://schemas.microsoft.com/office/drawing/2014/main" id="{E6A9665D-01EB-5C5C-DFF4-5CEFC5FD6775}"/>
              </a:ext>
            </a:extLst>
          </p:cNvPr>
          <p:cNvSpPr/>
          <p:nvPr/>
        </p:nvSpPr>
        <p:spPr>
          <a:xfrm>
            <a:off x="7473858"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27" name="TextBox 26">
            <a:extLst>
              <a:ext uri="{FF2B5EF4-FFF2-40B4-BE49-F238E27FC236}">
                <a16:creationId xmlns:a16="http://schemas.microsoft.com/office/drawing/2014/main" id="{F1EE7429-DABE-7854-6561-36E510451BF9}"/>
              </a:ext>
            </a:extLst>
          </p:cNvPr>
          <p:cNvSpPr txBox="1"/>
          <p:nvPr/>
        </p:nvSpPr>
        <p:spPr>
          <a:xfrm>
            <a:off x="1123657" y="2334424"/>
            <a:ext cx="1800045" cy="369332"/>
          </a:xfrm>
          <a:prstGeom prst="rect">
            <a:avLst/>
          </a:prstGeom>
          <a:noFill/>
        </p:spPr>
        <p:txBody>
          <a:bodyPr wrap="none" rtlCol="0">
            <a:spAutoFit/>
          </a:bodyPr>
          <a:lstStyle/>
          <a:p>
            <a:r>
              <a:rPr lang="en-US" dirty="0"/>
              <a:t>Seizure Interval 1</a:t>
            </a:r>
            <a:endParaRPr lang="en-PK" dirty="0"/>
          </a:p>
        </p:txBody>
      </p:sp>
      <p:sp>
        <p:nvSpPr>
          <p:cNvPr id="28" name="TextBox 27">
            <a:extLst>
              <a:ext uri="{FF2B5EF4-FFF2-40B4-BE49-F238E27FC236}">
                <a16:creationId xmlns:a16="http://schemas.microsoft.com/office/drawing/2014/main" id="{C77C5497-0284-FFF1-8E8E-4199E2ECC815}"/>
              </a:ext>
            </a:extLst>
          </p:cNvPr>
          <p:cNvSpPr txBox="1"/>
          <p:nvPr/>
        </p:nvSpPr>
        <p:spPr>
          <a:xfrm>
            <a:off x="9144681" y="2270370"/>
            <a:ext cx="1980248" cy="369332"/>
          </a:xfrm>
          <a:prstGeom prst="rect">
            <a:avLst/>
          </a:prstGeom>
          <a:noFill/>
        </p:spPr>
        <p:txBody>
          <a:bodyPr wrap="square" rtlCol="0">
            <a:spAutoFit/>
          </a:bodyPr>
          <a:lstStyle/>
          <a:p>
            <a:r>
              <a:rPr lang="en-US" dirty="0"/>
              <a:t>Seizure Interval 2</a:t>
            </a:r>
            <a:endParaRPr lang="en-PK" dirty="0"/>
          </a:p>
        </p:txBody>
      </p:sp>
      <p:sp>
        <p:nvSpPr>
          <p:cNvPr id="29" name="Rectangle 28">
            <a:extLst>
              <a:ext uri="{FF2B5EF4-FFF2-40B4-BE49-F238E27FC236}">
                <a16:creationId xmlns:a16="http://schemas.microsoft.com/office/drawing/2014/main" id="{F406BB0A-CEA8-FB9C-E075-9B769D1A216A}"/>
              </a:ext>
            </a:extLst>
          </p:cNvPr>
          <p:cNvSpPr/>
          <p:nvPr/>
        </p:nvSpPr>
        <p:spPr>
          <a:xfrm>
            <a:off x="8331106" y="2933697"/>
            <a:ext cx="257175" cy="25717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PK"/>
          </a:p>
        </p:txBody>
      </p:sp>
      <p:sp>
        <p:nvSpPr>
          <p:cNvPr id="31" name="TextBox 30">
            <a:extLst>
              <a:ext uri="{FF2B5EF4-FFF2-40B4-BE49-F238E27FC236}">
                <a16:creationId xmlns:a16="http://schemas.microsoft.com/office/drawing/2014/main" id="{EC1C38A5-066B-6F61-86DE-08B09A8A66F8}"/>
              </a:ext>
            </a:extLst>
          </p:cNvPr>
          <p:cNvSpPr txBox="1"/>
          <p:nvPr/>
        </p:nvSpPr>
        <p:spPr>
          <a:xfrm flipH="1">
            <a:off x="780400" y="3718496"/>
            <a:ext cx="1018052" cy="461665"/>
          </a:xfrm>
          <a:prstGeom prst="rect">
            <a:avLst/>
          </a:prstGeom>
          <a:noFill/>
        </p:spPr>
        <p:txBody>
          <a:bodyPr wrap="square" rtlCol="0">
            <a:spAutoFit/>
          </a:bodyPr>
          <a:lstStyle/>
          <a:p>
            <a:r>
              <a:rPr lang="en-US" sz="1200" dirty="0"/>
              <a:t>Detected 10s Window</a:t>
            </a:r>
            <a:endParaRPr lang="en-PK" sz="1200" dirty="0"/>
          </a:p>
        </p:txBody>
      </p:sp>
      <p:sp>
        <p:nvSpPr>
          <p:cNvPr id="32" name="TextBox 31">
            <a:extLst>
              <a:ext uri="{FF2B5EF4-FFF2-40B4-BE49-F238E27FC236}">
                <a16:creationId xmlns:a16="http://schemas.microsoft.com/office/drawing/2014/main" id="{A78AB622-6A41-4320-40CB-86A16C813425}"/>
              </a:ext>
            </a:extLst>
          </p:cNvPr>
          <p:cNvSpPr txBox="1"/>
          <p:nvPr/>
        </p:nvSpPr>
        <p:spPr>
          <a:xfrm flipH="1">
            <a:off x="2255839" y="3739003"/>
            <a:ext cx="1071721" cy="646331"/>
          </a:xfrm>
          <a:prstGeom prst="rect">
            <a:avLst/>
          </a:prstGeom>
          <a:noFill/>
        </p:spPr>
        <p:txBody>
          <a:bodyPr wrap="square" rtlCol="0">
            <a:spAutoFit/>
          </a:bodyPr>
          <a:lstStyle/>
          <a:p>
            <a:r>
              <a:rPr lang="en-US" sz="1200" dirty="0"/>
              <a:t>Non - Detected 10s Window</a:t>
            </a:r>
            <a:endParaRPr lang="en-PK" sz="1200" dirty="0"/>
          </a:p>
        </p:txBody>
      </p:sp>
      <p:cxnSp>
        <p:nvCxnSpPr>
          <p:cNvPr id="34" name="Straight Arrow Connector 33">
            <a:extLst>
              <a:ext uri="{FF2B5EF4-FFF2-40B4-BE49-F238E27FC236}">
                <a16:creationId xmlns:a16="http://schemas.microsoft.com/office/drawing/2014/main" id="{58CBB9D4-61DA-F8CB-2808-8896B62EFC0A}"/>
              </a:ext>
            </a:extLst>
          </p:cNvPr>
          <p:cNvCxnSpPr>
            <a:cxnSpLocks/>
            <a:stCxn id="14" idx="2"/>
            <a:endCxn id="31" idx="0"/>
          </p:cNvCxnSpPr>
          <p:nvPr/>
        </p:nvCxnSpPr>
        <p:spPr>
          <a:xfrm flipH="1">
            <a:off x="1289426" y="3193256"/>
            <a:ext cx="581761" cy="525240"/>
          </a:xfrm>
          <a:prstGeom prst="straightConnector1">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EFF8A136-271C-526A-E6B2-500FA9698953}"/>
              </a:ext>
            </a:extLst>
          </p:cNvPr>
          <p:cNvCxnSpPr>
            <a:cxnSpLocks/>
            <a:stCxn id="17" idx="2"/>
            <a:endCxn id="32" idx="0"/>
          </p:cNvCxnSpPr>
          <p:nvPr/>
        </p:nvCxnSpPr>
        <p:spPr>
          <a:xfrm>
            <a:off x="2728435" y="3193256"/>
            <a:ext cx="63264" cy="545747"/>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5A375487-3663-7B01-23C0-E0E0E43C069E}"/>
              </a:ext>
            </a:extLst>
          </p:cNvPr>
          <p:cNvSpPr txBox="1"/>
          <p:nvPr/>
        </p:nvSpPr>
        <p:spPr>
          <a:xfrm>
            <a:off x="2589951" y="1533526"/>
            <a:ext cx="963725" cy="369332"/>
          </a:xfrm>
          <a:prstGeom prst="rect">
            <a:avLst/>
          </a:prstGeom>
          <a:noFill/>
        </p:spPr>
        <p:txBody>
          <a:bodyPr wrap="none" rtlCol="0">
            <a:spAutoFit/>
          </a:bodyPr>
          <a:lstStyle/>
          <a:p>
            <a:r>
              <a:rPr lang="en-US" dirty="0"/>
              <a:t>Model 1</a:t>
            </a:r>
            <a:endParaRPr lang="en-PK" dirty="0"/>
          </a:p>
        </p:txBody>
      </p:sp>
      <p:sp>
        <p:nvSpPr>
          <p:cNvPr id="40" name="TextBox 39">
            <a:extLst>
              <a:ext uri="{FF2B5EF4-FFF2-40B4-BE49-F238E27FC236}">
                <a16:creationId xmlns:a16="http://schemas.microsoft.com/office/drawing/2014/main" id="{C32012DB-B6A0-08D3-674C-DA7DB7656581}"/>
              </a:ext>
            </a:extLst>
          </p:cNvPr>
          <p:cNvSpPr txBox="1"/>
          <p:nvPr/>
        </p:nvSpPr>
        <p:spPr>
          <a:xfrm>
            <a:off x="8271615" y="1533526"/>
            <a:ext cx="963725" cy="369332"/>
          </a:xfrm>
          <a:prstGeom prst="rect">
            <a:avLst/>
          </a:prstGeom>
          <a:noFill/>
        </p:spPr>
        <p:txBody>
          <a:bodyPr wrap="none" rtlCol="0">
            <a:spAutoFit/>
          </a:bodyPr>
          <a:lstStyle/>
          <a:p>
            <a:r>
              <a:rPr lang="en-US" dirty="0"/>
              <a:t>Model 2</a:t>
            </a:r>
            <a:endParaRPr lang="en-PK" dirty="0"/>
          </a:p>
        </p:txBody>
      </p:sp>
      <p:cxnSp>
        <p:nvCxnSpPr>
          <p:cNvPr id="42" name="Straight Connector 41">
            <a:extLst>
              <a:ext uri="{FF2B5EF4-FFF2-40B4-BE49-F238E27FC236}">
                <a16:creationId xmlns:a16="http://schemas.microsoft.com/office/drawing/2014/main" id="{4DC03C2D-4F30-3BF8-CC01-DD1A72358421}"/>
              </a:ext>
            </a:extLst>
          </p:cNvPr>
          <p:cNvCxnSpPr>
            <a:cxnSpLocks/>
          </p:cNvCxnSpPr>
          <p:nvPr/>
        </p:nvCxnSpPr>
        <p:spPr>
          <a:xfrm>
            <a:off x="5950064" y="1323975"/>
            <a:ext cx="31840" cy="5300662"/>
          </a:xfrm>
          <a:prstGeom prst="line">
            <a:avLst/>
          </a:prstGeom>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EE2C1E03-2C56-FB11-4D03-C71BCF810E22}"/>
              </a:ext>
            </a:extLst>
          </p:cNvPr>
          <p:cNvSpPr txBox="1"/>
          <p:nvPr/>
        </p:nvSpPr>
        <p:spPr>
          <a:xfrm>
            <a:off x="3327561" y="2334424"/>
            <a:ext cx="1980248" cy="369332"/>
          </a:xfrm>
          <a:prstGeom prst="rect">
            <a:avLst/>
          </a:prstGeom>
          <a:noFill/>
        </p:spPr>
        <p:txBody>
          <a:bodyPr wrap="square" rtlCol="0">
            <a:spAutoFit/>
          </a:bodyPr>
          <a:lstStyle/>
          <a:p>
            <a:r>
              <a:rPr lang="en-US" dirty="0"/>
              <a:t>Seizure Interval 2</a:t>
            </a:r>
            <a:endParaRPr lang="en-PK" dirty="0"/>
          </a:p>
        </p:txBody>
      </p:sp>
      <p:sp>
        <p:nvSpPr>
          <p:cNvPr id="45" name="TextBox 44">
            <a:extLst>
              <a:ext uri="{FF2B5EF4-FFF2-40B4-BE49-F238E27FC236}">
                <a16:creationId xmlns:a16="http://schemas.microsoft.com/office/drawing/2014/main" id="{ADD2E069-71AE-E7DC-7D2E-73AAB6371401}"/>
              </a:ext>
            </a:extLst>
          </p:cNvPr>
          <p:cNvSpPr txBox="1"/>
          <p:nvPr/>
        </p:nvSpPr>
        <p:spPr>
          <a:xfrm>
            <a:off x="6843917" y="2233385"/>
            <a:ext cx="1800045" cy="369332"/>
          </a:xfrm>
          <a:prstGeom prst="rect">
            <a:avLst/>
          </a:prstGeom>
          <a:noFill/>
        </p:spPr>
        <p:txBody>
          <a:bodyPr wrap="none" rtlCol="0">
            <a:spAutoFit/>
          </a:bodyPr>
          <a:lstStyle/>
          <a:p>
            <a:r>
              <a:rPr lang="en-US" dirty="0"/>
              <a:t>Seizure Interval 1</a:t>
            </a:r>
            <a:endParaRPr lang="en-PK" dirty="0"/>
          </a:p>
        </p:txBody>
      </p:sp>
      <p:sp>
        <p:nvSpPr>
          <p:cNvPr id="47" name="TextBox 46">
            <a:extLst>
              <a:ext uri="{FF2B5EF4-FFF2-40B4-BE49-F238E27FC236}">
                <a16:creationId xmlns:a16="http://schemas.microsoft.com/office/drawing/2014/main" id="{EAB17A14-3172-716A-E310-E7EC1D342B67}"/>
              </a:ext>
            </a:extLst>
          </p:cNvPr>
          <p:cNvSpPr txBox="1"/>
          <p:nvPr/>
        </p:nvSpPr>
        <p:spPr>
          <a:xfrm>
            <a:off x="2984456" y="336710"/>
            <a:ext cx="6074676" cy="369332"/>
          </a:xfrm>
          <a:prstGeom prst="rect">
            <a:avLst/>
          </a:prstGeom>
          <a:noFill/>
        </p:spPr>
        <p:txBody>
          <a:bodyPr wrap="none" rtlCol="0">
            <a:spAutoFit/>
          </a:bodyPr>
          <a:lstStyle/>
          <a:p>
            <a:r>
              <a:rPr lang="en-US" dirty="0"/>
              <a:t>Comparison between Seizure sensitivity and Sample Sensitivity </a:t>
            </a:r>
            <a:endParaRPr lang="en-PK" dirty="0"/>
          </a:p>
        </p:txBody>
      </p:sp>
      <p:sp>
        <p:nvSpPr>
          <p:cNvPr id="50" name="TextBox 49">
            <a:extLst>
              <a:ext uri="{FF2B5EF4-FFF2-40B4-BE49-F238E27FC236}">
                <a16:creationId xmlns:a16="http://schemas.microsoft.com/office/drawing/2014/main" id="{E1CAA77B-BBCC-0DBD-7765-F072A111EA45}"/>
              </a:ext>
            </a:extLst>
          </p:cNvPr>
          <p:cNvSpPr txBox="1"/>
          <p:nvPr/>
        </p:nvSpPr>
        <p:spPr>
          <a:xfrm>
            <a:off x="389849" y="4778238"/>
            <a:ext cx="2614114" cy="646331"/>
          </a:xfrm>
          <a:prstGeom prst="rect">
            <a:avLst/>
          </a:prstGeom>
          <a:noFill/>
        </p:spPr>
        <p:txBody>
          <a:bodyPr wrap="none" rtlCol="0">
            <a:spAutoFit/>
          </a:bodyPr>
          <a:lstStyle/>
          <a:p>
            <a:r>
              <a:rPr lang="en-US" dirty="0"/>
              <a:t>Seizure detected = 1 of 2</a:t>
            </a:r>
          </a:p>
          <a:p>
            <a:r>
              <a:rPr lang="en-US" dirty="0"/>
              <a:t>Window detected = 3 of 7</a:t>
            </a:r>
            <a:endParaRPr lang="en-PK" dirty="0"/>
          </a:p>
        </p:txBody>
      </p:sp>
      <p:sp>
        <p:nvSpPr>
          <p:cNvPr id="51" name="TextBox 50">
            <a:extLst>
              <a:ext uri="{FF2B5EF4-FFF2-40B4-BE49-F238E27FC236}">
                <a16:creationId xmlns:a16="http://schemas.microsoft.com/office/drawing/2014/main" id="{24EEC0A0-DFB0-87D5-9A0B-924711F50B5C}"/>
              </a:ext>
            </a:extLst>
          </p:cNvPr>
          <p:cNvSpPr txBox="1"/>
          <p:nvPr/>
        </p:nvSpPr>
        <p:spPr>
          <a:xfrm>
            <a:off x="3696130" y="3380735"/>
            <a:ext cx="1243111" cy="276999"/>
          </a:xfrm>
          <a:prstGeom prst="rect">
            <a:avLst/>
          </a:prstGeom>
          <a:noFill/>
        </p:spPr>
        <p:txBody>
          <a:bodyPr wrap="square" rtlCol="0">
            <a:spAutoFit/>
          </a:bodyPr>
          <a:lstStyle/>
          <a:p>
            <a:r>
              <a:rPr lang="en-US" sz="1200" dirty="0">
                <a:solidFill>
                  <a:srgbClr val="FF0000"/>
                </a:solidFill>
              </a:rPr>
              <a:t>Not detected</a:t>
            </a:r>
            <a:endParaRPr lang="en-PK" sz="1200" dirty="0">
              <a:solidFill>
                <a:srgbClr val="FF0000"/>
              </a:solidFill>
            </a:endParaRPr>
          </a:p>
        </p:txBody>
      </p:sp>
      <p:sp>
        <p:nvSpPr>
          <p:cNvPr id="52" name="TextBox 51">
            <a:extLst>
              <a:ext uri="{FF2B5EF4-FFF2-40B4-BE49-F238E27FC236}">
                <a16:creationId xmlns:a16="http://schemas.microsoft.com/office/drawing/2014/main" id="{76CEBD34-0489-B922-B71D-8C63AA0C39E3}"/>
              </a:ext>
            </a:extLst>
          </p:cNvPr>
          <p:cNvSpPr txBox="1"/>
          <p:nvPr/>
        </p:nvSpPr>
        <p:spPr>
          <a:xfrm>
            <a:off x="1696906" y="336668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3" name="TextBox 52">
            <a:extLst>
              <a:ext uri="{FF2B5EF4-FFF2-40B4-BE49-F238E27FC236}">
                <a16:creationId xmlns:a16="http://schemas.microsoft.com/office/drawing/2014/main" id="{575D0778-9CD4-C06F-A47D-25964AC5C40F}"/>
              </a:ext>
            </a:extLst>
          </p:cNvPr>
          <p:cNvSpPr txBox="1"/>
          <p:nvPr/>
        </p:nvSpPr>
        <p:spPr>
          <a:xfrm>
            <a:off x="7345239" y="3366685"/>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4" name="TextBox 53">
            <a:extLst>
              <a:ext uri="{FF2B5EF4-FFF2-40B4-BE49-F238E27FC236}">
                <a16:creationId xmlns:a16="http://schemas.microsoft.com/office/drawing/2014/main" id="{0EC5D5D9-EEA4-0B15-0873-DC582C4CB0DD}"/>
              </a:ext>
            </a:extLst>
          </p:cNvPr>
          <p:cNvSpPr txBox="1"/>
          <p:nvPr/>
        </p:nvSpPr>
        <p:spPr>
          <a:xfrm>
            <a:off x="9605622" y="3371846"/>
            <a:ext cx="739946" cy="276999"/>
          </a:xfrm>
          <a:prstGeom prst="rect">
            <a:avLst/>
          </a:prstGeom>
          <a:noFill/>
        </p:spPr>
        <p:txBody>
          <a:bodyPr wrap="none" rtlCol="0">
            <a:spAutoFit/>
          </a:bodyPr>
          <a:lstStyle/>
          <a:p>
            <a:r>
              <a:rPr lang="en-US" sz="1200" dirty="0">
                <a:solidFill>
                  <a:srgbClr val="00B050"/>
                </a:solidFill>
              </a:rPr>
              <a:t>detected</a:t>
            </a:r>
            <a:endParaRPr lang="en-PK" sz="1200" dirty="0">
              <a:solidFill>
                <a:srgbClr val="00B050"/>
              </a:solidFill>
            </a:endParaRPr>
          </a:p>
        </p:txBody>
      </p:sp>
      <p:sp>
        <p:nvSpPr>
          <p:cNvPr id="55" name="TextBox 54">
            <a:extLst>
              <a:ext uri="{FF2B5EF4-FFF2-40B4-BE49-F238E27FC236}">
                <a16:creationId xmlns:a16="http://schemas.microsoft.com/office/drawing/2014/main" id="{E5F6B27C-F839-2B2E-940C-639C92B7689F}"/>
              </a:ext>
            </a:extLst>
          </p:cNvPr>
          <p:cNvSpPr txBox="1"/>
          <p:nvPr/>
        </p:nvSpPr>
        <p:spPr>
          <a:xfrm>
            <a:off x="6184308" y="4668412"/>
            <a:ext cx="2614114" cy="646331"/>
          </a:xfrm>
          <a:prstGeom prst="rect">
            <a:avLst/>
          </a:prstGeom>
          <a:noFill/>
        </p:spPr>
        <p:txBody>
          <a:bodyPr wrap="none" rtlCol="0">
            <a:spAutoFit/>
          </a:bodyPr>
          <a:lstStyle/>
          <a:p>
            <a:r>
              <a:rPr lang="en-US" dirty="0"/>
              <a:t>Seizure detected = 2 of 2</a:t>
            </a:r>
          </a:p>
          <a:p>
            <a:r>
              <a:rPr lang="en-US" dirty="0"/>
              <a:t>Window detected = 2 of 7</a:t>
            </a:r>
            <a:endParaRPr lang="en-PK" dirty="0"/>
          </a:p>
        </p:txBody>
      </p:sp>
      <p:sp>
        <p:nvSpPr>
          <p:cNvPr id="56" name="TextBox 55">
            <a:extLst>
              <a:ext uri="{FF2B5EF4-FFF2-40B4-BE49-F238E27FC236}">
                <a16:creationId xmlns:a16="http://schemas.microsoft.com/office/drawing/2014/main" id="{0967E818-F6B1-272F-F4FE-352E615F3D8E}"/>
              </a:ext>
            </a:extLst>
          </p:cNvPr>
          <p:cNvSpPr txBox="1"/>
          <p:nvPr/>
        </p:nvSpPr>
        <p:spPr>
          <a:xfrm>
            <a:off x="369086" y="5592128"/>
            <a:ext cx="3184590" cy="646331"/>
          </a:xfrm>
          <a:prstGeom prst="rect">
            <a:avLst/>
          </a:prstGeom>
          <a:noFill/>
        </p:spPr>
        <p:txBody>
          <a:bodyPr wrap="none" rtlCol="0">
            <a:spAutoFit/>
          </a:bodyPr>
          <a:lstStyle/>
          <a:p>
            <a:r>
              <a:rPr lang="en-US" dirty="0"/>
              <a:t>Low seizure sensitivity</a:t>
            </a:r>
          </a:p>
          <a:p>
            <a:r>
              <a:rPr lang="en-US" dirty="0"/>
              <a:t>High Sample/window sensitivity</a:t>
            </a:r>
            <a:endParaRPr lang="en-PK" dirty="0"/>
          </a:p>
        </p:txBody>
      </p:sp>
      <p:sp>
        <p:nvSpPr>
          <p:cNvPr id="57" name="TextBox 56">
            <a:extLst>
              <a:ext uri="{FF2B5EF4-FFF2-40B4-BE49-F238E27FC236}">
                <a16:creationId xmlns:a16="http://schemas.microsoft.com/office/drawing/2014/main" id="{869336F3-B40F-CEB3-8B30-790DCF6E9F29}"/>
              </a:ext>
            </a:extLst>
          </p:cNvPr>
          <p:cNvSpPr txBox="1"/>
          <p:nvPr/>
        </p:nvSpPr>
        <p:spPr>
          <a:xfrm>
            <a:off x="6221179" y="5605631"/>
            <a:ext cx="3140411" cy="646331"/>
          </a:xfrm>
          <a:prstGeom prst="rect">
            <a:avLst/>
          </a:prstGeom>
          <a:noFill/>
        </p:spPr>
        <p:txBody>
          <a:bodyPr wrap="none" rtlCol="0">
            <a:spAutoFit/>
          </a:bodyPr>
          <a:lstStyle/>
          <a:p>
            <a:r>
              <a:rPr lang="en-US" dirty="0"/>
              <a:t>High seizure sensitivity </a:t>
            </a:r>
          </a:p>
          <a:p>
            <a:r>
              <a:rPr lang="en-US" dirty="0"/>
              <a:t>Low Sample/window sensitivity</a:t>
            </a:r>
            <a:endParaRPr lang="en-PK" dirty="0"/>
          </a:p>
        </p:txBody>
      </p:sp>
      <p:sp>
        <p:nvSpPr>
          <p:cNvPr id="2" name="Slide Number Placeholder 1">
            <a:extLst>
              <a:ext uri="{FF2B5EF4-FFF2-40B4-BE49-F238E27FC236}">
                <a16:creationId xmlns:a16="http://schemas.microsoft.com/office/drawing/2014/main" id="{52648192-3B7D-7E80-12CF-8F63E6D79DF3}"/>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77</a:t>
            </a:fld>
            <a:endParaRPr lang="en-US"/>
          </a:p>
        </p:txBody>
      </p:sp>
    </p:spTree>
    <p:extLst>
      <p:ext uri="{BB962C8B-B14F-4D97-AF65-F5344CB8AC3E}">
        <p14:creationId xmlns:p14="http://schemas.microsoft.com/office/powerpoint/2010/main" val="228258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Hyperparameter</a:t>
            </a:r>
          </a:p>
        </p:txBody>
      </p:sp>
    </p:spTree>
    <p:extLst>
      <p:ext uri="{BB962C8B-B14F-4D97-AF65-F5344CB8AC3E}">
        <p14:creationId xmlns:p14="http://schemas.microsoft.com/office/powerpoint/2010/main" val="3033686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92ECDDA6-73D3-32F4-9F88-6546C0189FAE}"/>
              </a:ext>
            </a:extLst>
          </p:cNvPr>
          <p:cNvSpPr txBox="1">
            <a:spLocks/>
          </p:cNvSpPr>
          <p:nvPr/>
        </p:nvSpPr>
        <p:spPr>
          <a:xfrm>
            <a:off x="861060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73EE620-6A7D-49ED-9892-2549EE96C797}" type="slidenum">
              <a:rPr lang="en-US" sz="1600" smtClean="0"/>
              <a:pPr algn="r"/>
              <a:t>79</a:t>
            </a:fld>
            <a:endParaRPr lang="en-US" sz="1600" dirty="0"/>
          </a:p>
        </p:txBody>
      </p:sp>
      <p:graphicFrame>
        <p:nvGraphicFramePr>
          <p:cNvPr id="4" name="Table 4">
            <a:extLst>
              <a:ext uri="{FF2B5EF4-FFF2-40B4-BE49-F238E27FC236}">
                <a16:creationId xmlns:a16="http://schemas.microsoft.com/office/drawing/2014/main" id="{89BF1FE4-CB58-06B4-0FAC-877BE6EB1D9D}"/>
              </a:ext>
            </a:extLst>
          </p:cNvPr>
          <p:cNvGraphicFramePr>
            <a:graphicFrameLocks noGrp="1"/>
          </p:cNvGraphicFramePr>
          <p:nvPr/>
        </p:nvGraphicFramePr>
        <p:xfrm>
          <a:off x="1625600" y="2186516"/>
          <a:ext cx="8356600" cy="2966720"/>
        </p:xfrm>
        <a:graphic>
          <a:graphicData uri="http://schemas.openxmlformats.org/drawingml/2006/table">
            <a:tbl>
              <a:tblPr firstRow="1" bandRow="1">
                <a:tableStyleId>{74C1A8A3-306A-4EB7-A6B1-4F7E0EB9C5D6}</a:tableStyleId>
              </a:tblPr>
              <a:tblGrid>
                <a:gridCol w="4292600">
                  <a:extLst>
                    <a:ext uri="{9D8B030D-6E8A-4147-A177-3AD203B41FA5}">
                      <a16:colId xmlns:a16="http://schemas.microsoft.com/office/drawing/2014/main" val="2818739814"/>
                    </a:ext>
                  </a:extLst>
                </a:gridCol>
                <a:gridCol w="4064000">
                  <a:extLst>
                    <a:ext uri="{9D8B030D-6E8A-4147-A177-3AD203B41FA5}">
                      <a16:colId xmlns:a16="http://schemas.microsoft.com/office/drawing/2014/main" val="3703487530"/>
                    </a:ext>
                  </a:extLst>
                </a:gridCol>
              </a:tblGrid>
              <a:tr h="370840">
                <a:tc>
                  <a:txBody>
                    <a:bodyPr/>
                    <a:lstStyle/>
                    <a:p>
                      <a:r>
                        <a:rPr lang="en-US" dirty="0"/>
                        <a:t>Hyperparameter</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Interval</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13550377"/>
                  </a:ext>
                </a:extLst>
              </a:tr>
              <a:tr h="370840">
                <a:tc>
                  <a:txBody>
                    <a:bodyPr/>
                    <a:lstStyle/>
                    <a:p>
                      <a:r>
                        <a:rPr lang="en-US" dirty="0"/>
                        <a:t>No. of filters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32, 64, 128, 256</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63314554"/>
                  </a:ext>
                </a:extLst>
              </a:tr>
              <a:tr h="370840">
                <a:tc>
                  <a:txBody>
                    <a:bodyPr/>
                    <a:lstStyle/>
                    <a:p>
                      <a:r>
                        <a:rPr lang="en-US" dirty="0"/>
                        <a:t>Filter size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58275380"/>
                  </a:ext>
                </a:extLst>
              </a:tr>
              <a:tr h="370840">
                <a:tc>
                  <a:txBody>
                    <a:bodyPr/>
                    <a:lstStyle/>
                    <a:p>
                      <a:r>
                        <a:rPr lang="en-US" dirty="0"/>
                        <a:t>Size of Pooling</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 , Max =10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0605739"/>
                  </a:ext>
                </a:extLst>
              </a:tr>
              <a:tr h="370840">
                <a:tc>
                  <a:txBody>
                    <a:bodyPr/>
                    <a:lstStyle/>
                    <a:p>
                      <a:r>
                        <a:rPr lang="en-US" dirty="0"/>
                        <a:t>Dropout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Min=0.2 , Max =0.9 , Step size = 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5637351"/>
                  </a:ext>
                </a:extLst>
              </a:tr>
              <a:tr h="370840">
                <a:tc>
                  <a:txBody>
                    <a:bodyPr/>
                    <a:lstStyle/>
                    <a:p>
                      <a:r>
                        <a:rPr lang="en-US" dirty="0"/>
                        <a:t>Number of Conv1D, Pooling, Dropout group</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Min=1 , Max =4 , Step size = 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97382663"/>
                  </a:ext>
                </a:extLst>
              </a:tr>
              <a:tr h="370840">
                <a:tc>
                  <a:txBody>
                    <a:bodyPr/>
                    <a:lstStyle/>
                    <a:p>
                      <a:r>
                        <a:rPr lang="en-US" dirty="0"/>
                        <a:t>Learning rate</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0.01, 0.001, 0.0001</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06941056"/>
                  </a:ext>
                </a:extLst>
              </a:tr>
              <a:tr h="370840">
                <a:tc>
                  <a:txBody>
                    <a:bodyPr/>
                    <a:lstStyle/>
                    <a:p>
                      <a:r>
                        <a:rPr lang="en-US" dirty="0"/>
                        <a:t>Dense layer neurons</a:t>
                      </a:r>
                      <a:endParaRPr lang="en-PK" dirty="0"/>
                    </a:p>
                  </a:txBody>
                  <a:tcPr>
                    <a:lnR w="12700" cap="flat" cmpd="sng" algn="ctr">
                      <a:solidFill>
                        <a:schemeClr val="tx1"/>
                      </a:solidFill>
                      <a:prstDash val="solid"/>
                      <a:round/>
                      <a:headEnd type="none" w="med" len="med"/>
                      <a:tailEnd type="none" w="med" len="med"/>
                    </a:lnR>
                  </a:tcPr>
                </a:tc>
                <a:tc>
                  <a:txBody>
                    <a:bodyPr/>
                    <a:lstStyle/>
                    <a:p>
                      <a:r>
                        <a:rPr lang="en-US" dirty="0"/>
                        <a:t>Min=20 , Max =100, Step size = 10</a:t>
                      </a:r>
                      <a:endParaRPr lang="en-PK"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5816303"/>
                  </a:ext>
                </a:extLst>
              </a:tr>
            </a:tbl>
          </a:graphicData>
        </a:graphic>
      </p:graphicFrame>
      <p:sp>
        <p:nvSpPr>
          <p:cNvPr id="5" name="Title 1">
            <a:extLst>
              <a:ext uri="{FF2B5EF4-FFF2-40B4-BE49-F238E27FC236}">
                <a16:creationId xmlns:a16="http://schemas.microsoft.com/office/drawing/2014/main" id="{94BEADFB-BCE9-7638-E979-0CD1B913E8DA}"/>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Hyperparameter Intervals</a:t>
            </a:r>
            <a:endParaRPr lang="en-PK" sz="2800" i="1" dirty="0">
              <a:solidFill>
                <a:srgbClr val="C00000"/>
              </a:solidFill>
            </a:endParaRPr>
          </a:p>
        </p:txBody>
      </p:sp>
    </p:spTree>
    <p:extLst>
      <p:ext uri="{BB962C8B-B14F-4D97-AF65-F5344CB8AC3E}">
        <p14:creationId xmlns:p14="http://schemas.microsoft.com/office/powerpoint/2010/main" val="252706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 plot, screenshot, text&#10;&#10;Description automatically generated">
            <a:extLst>
              <a:ext uri="{FF2B5EF4-FFF2-40B4-BE49-F238E27FC236}">
                <a16:creationId xmlns:a16="http://schemas.microsoft.com/office/drawing/2014/main" id="{82751FF0-DDAC-F59E-2C4F-AEF291F07CE6}"/>
              </a:ext>
            </a:extLst>
          </p:cNvPr>
          <p:cNvPicPr>
            <a:picLocks noChangeAspect="1"/>
          </p:cNvPicPr>
          <p:nvPr/>
        </p:nvPicPr>
        <p:blipFill rotWithShape="1">
          <a:blip r:embed="rId3">
            <a:extLst>
              <a:ext uri="{28A0092B-C50C-407E-A947-70E740481C1C}">
                <a14:useLocalDpi xmlns:a14="http://schemas.microsoft.com/office/drawing/2010/main" val="0"/>
              </a:ext>
            </a:extLst>
          </a:blip>
          <a:srcRect l="10194" t="8687" r="9440" b="5794"/>
          <a:stretch/>
        </p:blipFill>
        <p:spPr>
          <a:xfrm>
            <a:off x="4671394" y="1700768"/>
            <a:ext cx="6967329" cy="3704114"/>
          </a:xfrm>
          <a:prstGeom prst="rect">
            <a:avLst/>
          </a:prstGeom>
        </p:spPr>
      </p:pic>
      <p:sp>
        <p:nvSpPr>
          <p:cNvPr id="2" name="Slide Number Placeholder 1">
            <a:extLst>
              <a:ext uri="{FF2B5EF4-FFF2-40B4-BE49-F238E27FC236}">
                <a16:creationId xmlns:a16="http://schemas.microsoft.com/office/drawing/2014/main" id="{FD7BE937-CA24-EC0D-2B8D-2BBDD3050A5F}"/>
              </a:ext>
            </a:extLst>
          </p:cNvPr>
          <p:cNvSpPr>
            <a:spLocks noGrp="1"/>
          </p:cNvSpPr>
          <p:nvPr>
            <p:ph type="sldNum" sz="quarter" idx="12"/>
          </p:nvPr>
        </p:nvSpPr>
        <p:spPr/>
        <p:txBody>
          <a:bodyPr/>
          <a:lstStyle/>
          <a:p>
            <a:fld id="{D73EE620-6A7D-49ED-9892-2549EE96C797}" type="slidenum">
              <a:rPr lang="en-US" smtClean="0"/>
              <a:t>8</a:t>
            </a:fld>
            <a:endParaRPr lang="en-US"/>
          </a:p>
        </p:txBody>
      </p:sp>
      <p:sp>
        <p:nvSpPr>
          <p:cNvPr id="5" name="Title 6">
            <a:extLst>
              <a:ext uri="{FF2B5EF4-FFF2-40B4-BE49-F238E27FC236}">
                <a16:creationId xmlns:a16="http://schemas.microsoft.com/office/drawing/2014/main" id="{29F512D3-1052-6A2F-09EB-4755BAF5868D}"/>
              </a:ext>
            </a:extLst>
          </p:cNvPr>
          <p:cNvSpPr>
            <a:spLocks noGrp="1"/>
          </p:cNvSpPr>
          <p:nvPr>
            <p:ph type="title"/>
          </p:nvPr>
        </p:nvSpPr>
        <p:spPr>
          <a:xfrm>
            <a:off x="838200" y="136525"/>
            <a:ext cx="10515600" cy="1325563"/>
          </a:xfrm>
        </p:spPr>
        <p:txBody>
          <a:bodyPr/>
          <a:lstStyle/>
          <a:p>
            <a:r>
              <a:rPr lang="en-US" dirty="0"/>
              <a:t>Dataset</a:t>
            </a:r>
          </a:p>
        </p:txBody>
      </p:sp>
      <p:sp>
        <p:nvSpPr>
          <p:cNvPr id="3" name="TextBox 2">
            <a:extLst>
              <a:ext uri="{FF2B5EF4-FFF2-40B4-BE49-F238E27FC236}">
                <a16:creationId xmlns:a16="http://schemas.microsoft.com/office/drawing/2014/main" id="{335318BD-FC22-ABA8-54EC-EDDD5AA7AF18}"/>
              </a:ext>
            </a:extLst>
          </p:cNvPr>
          <p:cNvSpPr txBox="1"/>
          <p:nvPr/>
        </p:nvSpPr>
        <p:spPr>
          <a:xfrm>
            <a:off x="619125" y="4233902"/>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 3D acceleration (x-axis, y-axis, z-axis) </a:t>
            </a:r>
          </a:p>
          <a:p>
            <a:pPr marL="742950" lvl="1" indent="-285750">
              <a:buClr>
                <a:srgbClr val="C00000"/>
              </a:buClr>
              <a:buFont typeface="Arial" panose="020B0604020202020204" pitchFamily="34" charset="0"/>
              <a:buChar char="•"/>
            </a:pPr>
            <a:r>
              <a:rPr lang="en-US" dirty="0"/>
              <a:t>Sampling frequency: 50Hz</a:t>
            </a:r>
          </a:p>
          <a:p>
            <a:pPr marL="742950" lvl="1" indent="-285750">
              <a:buClr>
                <a:srgbClr val="C00000"/>
              </a:buClr>
              <a:buFont typeface="Arial" panose="020B0604020202020204" pitchFamily="34" charset="0"/>
              <a:buChar char="•"/>
            </a:pPr>
            <a:r>
              <a:rPr lang="en-US" dirty="0"/>
              <a:t>Unit:  g</a:t>
            </a:r>
            <a:endParaRPr lang="en-PK" dirty="0"/>
          </a:p>
        </p:txBody>
      </p:sp>
      <p:pic>
        <p:nvPicPr>
          <p:cNvPr id="4" name="Picture 3" descr="A close-up of a person's ear&#10;&#10;Description automatically generated with medium confidence">
            <a:extLst>
              <a:ext uri="{FF2B5EF4-FFF2-40B4-BE49-F238E27FC236}">
                <a16:creationId xmlns:a16="http://schemas.microsoft.com/office/drawing/2014/main" id="{5A7D5D07-75A6-4A5A-2316-92D5D87A0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2514"/>
            <a:ext cx="2288586" cy="1207606"/>
          </a:xfrm>
          <a:prstGeom prst="rect">
            <a:avLst/>
          </a:prstGeom>
        </p:spPr>
      </p:pic>
    </p:spTree>
    <p:extLst>
      <p:ext uri="{BB962C8B-B14F-4D97-AF65-F5344CB8AC3E}">
        <p14:creationId xmlns:p14="http://schemas.microsoft.com/office/powerpoint/2010/main" val="9028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G-mean</a:t>
            </a:r>
          </a:p>
        </p:txBody>
      </p:sp>
    </p:spTree>
    <p:extLst>
      <p:ext uri="{BB962C8B-B14F-4D97-AF65-F5344CB8AC3E}">
        <p14:creationId xmlns:p14="http://schemas.microsoft.com/office/powerpoint/2010/main" val="1114027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46A-B8FD-CF03-7CE5-D12D697792EC}"/>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Threshold Moving</a:t>
            </a:r>
            <a:endParaRPr lang="en-PK" sz="2800" i="1" dirty="0">
              <a:solidFill>
                <a:srgbClr val="C00000"/>
              </a:solidFill>
            </a:endParaRPr>
          </a:p>
        </p:txBody>
      </p:sp>
      <p:sp>
        <p:nvSpPr>
          <p:cNvPr id="4" name="TextBox 3">
            <a:extLst>
              <a:ext uri="{FF2B5EF4-FFF2-40B4-BE49-F238E27FC236}">
                <a16:creationId xmlns:a16="http://schemas.microsoft.com/office/drawing/2014/main" id="{D0D6B19D-2EFA-E5EC-4C53-7621BCE8C10B}"/>
              </a:ext>
            </a:extLst>
          </p:cNvPr>
          <p:cNvSpPr txBox="1"/>
          <p:nvPr/>
        </p:nvSpPr>
        <p:spPr>
          <a:xfrm>
            <a:off x="9117997" y="4047553"/>
            <a:ext cx="3195453" cy="1077218"/>
          </a:xfrm>
          <a:prstGeom prst="rect">
            <a:avLst/>
          </a:prstGeom>
          <a:noFill/>
        </p:spPr>
        <p:txBody>
          <a:bodyPr wrap="square" rtlCol="0">
            <a:spAutoFit/>
          </a:bodyPr>
          <a:lstStyle/>
          <a:p>
            <a:r>
              <a:rPr lang="en-US" sz="1600" dirty="0"/>
              <a:t>Sensitivity = True Positive Rate</a:t>
            </a:r>
          </a:p>
          <a:p>
            <a:r>
              <a:rPr lang="en-US" sz="1600" dirty="0"/>
              <a:t>Specificity = 1- False Positive Rate</a:t>
            </a:r>
          </a:p>
          <a:p>
            <a:endParaRPr lang="en-US" sz="1600" dirty="0"/>
          </a:p>
          <a:p>
            <a:r>
              <a:rPr lang="en-US" sz="1600" dirty="0"/>
              <a:t>False Positive Rate = FP/FP+TN</a:t>
            </a:r>
          </a:p>
        </p:txBody>
      </p:sp>
      <mc:AlternateContent xmlns:mc="http://schemas.openxmlformats.org/markup-compatibility/2006" xmlns:a14="http://schemas.microsoft.com/office/drawing/2010/main">
        <mc:Choice Requires="a14">
          <p:sp>
            <p:nvSpPr>
              <p:cNvPr id="7" name="Google Shape;154;p2">
                <a:extLst>
                  <a:ext uri="{FF2B5EF4-FFF2-40B4-BE49-F238E27FC236}">
                    <a16:creationId xmlns:a16="http://schemas.microsoft.com/office/drawing/2014/main" id="{C12B3967-23C7-33E3-96B8-A539AF370D4E}"/>
                  </a:ext>
                </a:extLst>
              </p:cNvPr>
              <p:cNvSpPr txBox="1"/>
              <p:nvPr/>
            </p:nvSpPr>
            <p:spPr>
              <a:xfrm>
                <a:off x="564177" y="1004619"/>
                <a:ext cx="9031886" cy="1647527"/>
              </a:xfrm>
              <a:prstGeom prst="rect">
                <a:avLst/>
              </a:prstGeom>
              <a:noFill/>
              <a:ln>
                <a:noFill/>
              </a:ln>
            </p:spPr>
            <p:txBody>
              <a:bodyPr spcFirstLastPara="1" wrap="square" lIns="91425" tIns="45700" rIns="91425" bIns="45700" anchor="t" anchorCtr="0">
                <a:spAutoFit/>
              </a:bodyPr>
              <a:lstStyle/>
              <a:p>
                <a:pPr marR="0" lvl="1" algn="l" rtl="0">
                  <a:lnSpc>
                    <a:spcPct val="150000"/>
                  </a:lnSpc>
                  <a:spcBef>
                    <a:spcPts val="0"/>
                  </a:spcBef>
                  <a:spcAft>
                    <a:spcPts val="0"/>
                  </a:spcAft>
                  <a:buClr>
                    <a:schemeClr val="dk1"/>
                  </a:buClr>
                  <a:buSzPts val="1800"/>
                </a:pPr>
                <a:endParaRPr lang="en-US" sz="1600" b="0" i="0" u="none" strike="noStrike" cap="none" dirty="0">
                  <a:solidFill>
                    <a:schemeClr val="dk1"/>
                  </a:solidFill>
                  <a:ea typeface="Calibri"/>
                  <a:cs typeface="Calibri"/>
                  <a:sym typeface="Calibri"/>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TPR and FPR for multiple threshold values are computed.</a:t>
                </a:r>
              </a:p>
              <a:p>
                <a:pPr marL="742950" lvl="1" indent="-285750">
                  <a:lnSpc>
                    <a:spcPct val="150000"/>
                  </a:lnSpc>
                  <a:buClr>
                    <a:srgbClr val="C00000"/>
                  </a:buClr>
                  <a:buSzPts val="1800"/>
                  <a:buFont typeface="Wingdings" panose="05000000000000000000" pitchFamily="2" charset="2"/>
                  <a:buChar char="§"/>
                </a:pPr>
                <a:r>
                  <a:rPr lang="en-US" sz="1600" b="0" i="0" dirty="0">
                    <a:effectLst/>
                  </a:rPr>
                  <a:t>The G-mean for each threshold value is calculated by: </a:t>
                </a:r>
                <a:r>
                  <a:rPr lang="en-US" sz="1600" dirty="0"/>
                  <a:t>G-mean = </a:t>
                </a:r>
                <a14:m>
                  <m:oMath xmlns:m="http://schemas.openxmlformats.org/officeDocument/2006/math">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𝑆𝑒𝑛𝑠𝑖𝑡𝑖𝑣𝑖𝑡𝑦</m:t>
                        </m:r>
                        <m:r>
                          <a:rPr lang="en-US" sz="1600" b="0" i="1" smtClean="0">
                            <a:latin typeface="Cambria Math" panose="02040503050406030204" pitchFamily="18" charset="0"/>
                          </a:rPr>
                          <m:t> ∗</m:t>
                        </m:r>
                        <m:r>
                          <a:rPr lang="en-US" sz="1600" b="0" i="1" smtClean="0">
                            <a:latin typeface="Cambria Math" panose="02040503050406030204" pitchFamily="18" charset="0"/>
                          </a:rPr>
                          <m:t>𝑆𝑝𝑒𝑐𝑖𝑓𝑖𝑐𝑖𝑡𝑦</m:t>
                        </m:r>
                      </m:e>
                    </m:rad>
                  </m:oMath>
                </a14:m>
                <a:endParaRPr lang="en-US" sz="1600" b="0" i="0" dirty="0">
                  <a:effectLst/>
                </a:endParaRPr>
              </a:p>
              <a:p>
                <a:pPr marL="742950" marR="0" lvl="1" indent="-285750" algn="l" rtl="0">
                  <a:lnSpc>
                    <a:spcPct val="150000"/>
                  </a:lnSpc>
                  <a:spcBef>
                    <a:spcPts val="0"/>
                  </a:spcBef>
                  <a:spcAft>
                    <a:spcPts val="0"/>
                  </a:spcAft>
                  <a:buClr>
                    <a:srgbClr val="C00000"/>
                  </a:buClr>
                  <a:buSzPts val="1800"/>
                  <a:buFont typeface="Wingdings" panose="05000000000000000000" pitchFamily="2" charset="2"/>
                  <a:buChar char="§"/>
                </a:pPr>
                <a:r>
                  <a:rPr lang="en-US" sz="1600" b="0" i="0" dirty="0">
                    <a:effectLst/>
                  </a:rPr>
                  <a:t>The threshold that results in the maximum G-mean value is selected.</a:t>
                </a:r>
                <a:r>
                  <a:rPr lang="en-US" sz="1600" dirty="0">
                    <a:solidFill>
                      <a:schemeClr val="dk1"/>
                    </a:solidFill>
                    <a:ea typeface="Calibri"/>
                    <a:cs typeface="Calibri"/>
                    <a:sym typeface="Calibri"/>
                  </a:rPr>
                  <a:t> </a:t>
                </a:r>
              </a:p>
            </p:txBody>
          </p:sp>
        </mc:Choice>
        <mc:Fallback xmlns="">
          <p:sp>
            <p:nvSpPr>
              <p:cNvPr id="7" name="Google Shape;154;p2">
                <a:extLst>
                  <a:ext uri="{FF2B5EF4-FFF2-40B4-BE49-F238E27FC236}">
                    <a16:creationId xmlns:a16="http://schemas.microsoft.com/office/drawing/2014/main" id="{C12B3967-23C7-33E3-96B8-A539AF370D4E}"/>
                  </a:ext>
                </a:extLst>
              </p:cNvPr>
              <p:cNvSpPr txBox="1">
                <a:spLocks noRot="1" noChangeAspect="1" noMove="1" noResize="1" noEditPoints="1" noAdjustHandles="1" noChangeArrowheads="1" noChangeShapeType="1" noTextEdit="1"/>
              </p:cNvSpPr>
              <p:nvPr/>
            </p:nvSpPr>
            <p:spPr>
              <a:xfrm>
                <a:off x="564177" y="1004619"/>
                <a:ext cx="9031886" cy="1647527"/>
              </a:xfrm>
              <a:prstGeom prst="rect">
                <a:avLst/>
              </a:prstGeom>
              <a:blipFill>
                <a:blip r:embed="rId3"/>
                <a:stretch>
                  <a:fillRect b="-1852"/>
                </a:stretch>
              </a:blipFill>
              <a:ln>
                <a:noFill/>
              </a:ln>
            </p:spPr>
            <p:txBody>
              <a:bodyPr/>
              <a:lstStyle/>
              <a:p>
                <a:r>
                  <a:rPr lang="en-PK">
                    <a:noFill/>
                  </a:rPr>
                  <a:t> </a:t>
                </a:r>
              </a:p>
            </p:txBody>
          </p:sp>
        </mc:Fallback>
      </mc:AlternateContent>
      <p:pic>
        <p:nvPicPr>
          <p:cNvPr id="1026" name="Picture 2">
            <a:extLst>
              <a:ext uri="{FF2B5EF4-FFF2-40B4-BE49-F238E27FC236}">
                <a16:creationId xmlns:a16="http://schemas.microsoft.com/office/drawing/2014/main" id="{50EAFE4B-0549-0CFE-59DE-B64AC8445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19" y="2943530"/>
            <a:ext cx="4101165" cy="3285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23B3C-FB3A-97E8-CB6F-42019D3CF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8966" y="3020343"/>
            <a:ext cx="4019031" cy="313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397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GANs</a:t>
            </a:r>
          </a:p>
        </p:txBody>
      </p:sp>
    </p:spTree>
    <p:extLst>
      <p:ext uri="{BB962C8B-B14F-4D97-AF65-F5344CB8AC3E}">
        <p14:creationId xmlns:p14="http://schemas.microsoft.com/office/powerpoint/2010/main" val="1758000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92CB74-2E0C-32DD-11F3-89BBD3D5EBED}"/>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Network architecture </a:t>
            </a:r>
            <a:endParaRPr lang="en-PK" sz="2800" i="1" dirty="0">
              <a:solidFill>
                <a:srgbClr val="C00000"/>
              </a:solidFill>
            </a:endParaRPr>
          </a:p>
        </p:txBody>
      </p:sp>
      <p:pic>
        <p:nvPicPr>
          <p:cNvPr id="5" name="Picture 4" descr="A picture containing text, screenshot, software, multimedia software&#10;&#10;Description automatically generated">
            <a:extLst>
              <a:ext uri="{FF2B5EF4-FFF2-40B4-BE49-F238E27FC236}">
                <a16:creationId xmlns:a16="http://schemas.microsoft.com/office/drawing/2014/main" id="{F5EE5DD5-100B-247B-C52E-58FBE30F38DA}"/>
              </a:ext>
            </a:extLst>
          </p:cNvPr>
          <p:cNvPicPr>
            <a:picLocks noChangeAspect="1"/>
          </p:cNvPicPr>
          <p:nvPr/>
        </p:nvPicPr>
        <p:blipFill rotWithShape="1">
          <a:blip r:embed="rId2">
            <a:extLst>
              <a:ext uri="{28A0092B-C50C-407E-A947-70E740481C1C}">
                <a14:useLocalDpi xmlns:a14="http://schemas.microsoft.com/office/drawing/2010/main" val="0"/>
              </a:ext>
            </a:extLst>
          </a:blip>
          <a:srcRect r="51707"/>
          <a:stretch/>
        </p:blipFill>
        <p:spPr>
          <a:xfrm>
            <a:off x="2451968" y="943844"/>
            <a:ext cx="3101107" cy="4970312"/>
          </a:xfrm>
          <a:prstGeom prst="rect">
            <a:avLst/>
          </a:prstGeom>
        </p:spPr>
      </p:pic>
      <p:sp>
        <p:nvSpPr>
          <p:cNvPr id="7" name="Slide Number Placeholder 4">
            <a:extLst>
              <a:ext uri="{FF2B5EF4-FFF2-40B4-BE49-F238E27FC236}">
                <a16:creationId xmlns:a16="http://schemas.microsoft.com/office/drawing/2014/main" id="{3448452A-DD01-66DE-DCFD-2C14457528FB}"/>
              </a:ext>
            </a:extLst>
          </p:cNvPr>
          <p:cNvSpPr>
            <a:spLocks noGrp="1"/>
          </p:cNvSpPr>
          <p:nvPr>
            <p:ph type="sldNum" sz="quarter" idx="12"/>
          </p:nvPr>
        </p:nvSpPr>
        <p:spPr>
          <a:xfrm>
            <a:off x="8610600" y="6478291"/>
            <a:ext cx="2743200" cy="365125"/>
          </a:xfrm>
        </p:spPr>
        <p:txBody>
          <a:bodyPr/>
          <a:lstStyle/>
          <a:p>
            <a:fld id="{D73EE620-6A7D-49ED-9892-2549EE96C797}" type="slidenum">
              <a:rPr lang="en-US" smtClean="0"/>
              <a:t>83</a:t>
            </a:fld>
            <a:endParaRPr lang="en-US" dirty="0"/>
          </a:p>
        </p:txBody>
      </p:sp>
      <p:sp>
        <p:nvSpPr>
          <p:cNvPr id="2" name="TextBox 1">
            <a:extLst>
              <a:ext uri="{FF2B5EF4-FFF2-40B4-BE49-F238E27FC236}">
                <a16:creationId xmlns:a16="http://schemas.microsoft.com/office/drawing/2014/main" id="{9B997AD8-8FB1-3D99-D729-4E1D7879F6A6}"/>
              </a:ext>
            </a:extLst>
          </p:cNvPr>
          <p:cNvSpPr txBox="1"/>
          <p:nvPr/>
        </p:nvSpPr>
        <p:spPr>
          <a:xfrm>
            <a:off x="3213003" y="5914156"/>
            <a:ext cx="5140422" cy="46166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Based on 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pic>
        <p:nvPicPr>
          <p:cNvPr id="4" name="Picture 3" descr="A picture containing text, screenshot, software, multimedia software&#10;&#10;Description automatically generated">
            <a:extLst>
              <a:ext uri="{FF2B5EF4-FFF2-40B4-BE49-F238E27FC236}">
                <a16:creationId xmlns:a16="http://schemas.microsoft.com/office/drawing/2014/main" id="{6F9D1D5C-E3D0-7707-F89D-6C6612965CC6}"/>
              </a:ext>
            </a:extLst>
          </p:cNvPr>
          <p:cNvPicPr>
            <a:picLocks noChangeAspect="1"/>
          </p:cNvPicPr>
          <p:nvPr/>
        </p:nvPicPr>
        <p:blipFill rotWithShape="1">
          <a:blip r:embed="rId2">
            <a:extLst>
              <a:ext uri="{28A0092B-C50C-407E-A947-70E740481C1C}">
                <a14:useLocalDpi xmlns:a14="http://schemas.microsoft.com/office/drawing/2010/main" val="0"/>
              </a:ext>
            </a:extLst>
          </a:blip>
          <a:srcRect l="50283"/>
          <a:stretch/>
        </p:blipFill>
        <p:spPr>
          <a:xfrm>
            <a:off x="5553075" y="954055"/>
            <a:ext cx="3192541" cy="4970312"/>
          </a:xfrm>
          <a:prstGeom prst="rect">
            <a:avLst/>
          </a:prstGeom>
        </p:spPr>
      </p:pic>
    </p:spTree>
    <p:extLst>
      <p:ext uri="{BB962C8B-B14F-4D97-AF65-F5344CB8AC3E}">
        <p14:creationId xmlns:p14="http://schemas.microsoft.com/office/powerpoint/2010/main" val="165694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ACCD29-47CE-471B-DD27-0E7FDDA59781}"/>
              </a:ext>
            </a:extLst>
          </p:cNvPr>
          <p:cNvSpPr txBox="1"/>
          <p:nvPr/>
        </p:nvSpPr>
        <p:spPr>
          <a:xfrm>
            <a:off x="594177" y="1814334"/>
            <a:ext cx="11003646" cy="289310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sz="1400" dirty="0"/>
              <a:t>Latent Dimension:  The latent dimension refers to a size of the noise vector consisting of random variables generated from a random normal (Gaussian) distribution. This noise vector serves as the input to the generator in a GAN architecture. In our case it is 500 -&gt; (*, 500)</a:t>
            </a:r>
          </a:p>
          <a:p>
            <a:pPr marL="285750" indent="-285750">
              <a:buClr>
                <a:srgbClr val="C00000"/>
              </a:buClr>
              <a:buFont typeface="Wingdings" panose="05000000000000000000" pitchFamily="2" charset="2"/>
              <a:buChar char="§"/>
            </a:pPr>
            <a:endParaRPr lang="en-US" sz="1400" dirty="0"/>
          </a:p>
          <a:p>
            <a:pPr marL="285750" indent="-285750">
              <a:buClr>
                <a:srgbClr val="C00000"/>
              </a:buClr>
              <a:buFont typeface="Wingdings" panose="05000000000000000000" pitchFamily="2" charset="2"/>
              <a:buChar char="§"/>
            </a:pPr>
            <a:r>
              <a:rPr lang="en-US" sz="1400" dirty="0"/>
              <a:t>Embedding Dimension: The embedding dimension refers to the size of the vector space in which the input data is projected or embedded. It plays a crucial role in shaping the dimensionality of the learned representations and affects the model's capacity to capture and represent complex patterns in the data.</a:t>
            </a:r>
          </a:p>
          <a:p>
            <a:pPr marL="742950" lvl="1" indent="-285750">
              <a:buClr>
                <a:srgbClr val="C00000"/>
              </a:buClr>
              <a:buFont typeface="Arial" panose="020B0604020202020204" pitchFamily="34" charset="0"/>
              <a:buChar char="•"/>
            </a:pPr>
            <a:r>
              <a:rPr lang="en-US" sz="1400" dirty="0"/>
              <a:t>In the context of transformers, the embedding dimension refers to the size of the vector space in which words (or in this case, patches of the time-series data) are embedded.   </a:t>
            </a:r>
            <a:r>
              <a:rPr lang="en-US" sz="1400" dirty="0" err="1"/>
              <a:t>E.g</a:t>
            </a:r>
            <a:r>
              <a:rPr lang="en-US" sz="1400" dirty="0"/>
              <a:t>   (*, 500) -&gt; (*,</a:t>
            </a:r>
            <a:r>
              <a:rPr lang="en-US" sz="1400" dirty="0" err="1"/>
              <a:t>seq_len</a:t>
            </a:r>
            <a:r>
              <a:rPr lang="en-US" sz="1400" dirty="0"/>
              <a:t> x </a:t>
            </a:r>
            <a:r>
              <a:rPr lang="en-US" sz="1400" dirty="0" err="1"/>
              <a:t>emb_dim</a:t>
            </a:r>
            <a:r>
              <a:rPr lang="en-US" sz="1400" dirty="0"/>
              <a:t>) -&gt; (*, 500 x 10) -&gt; (*,500,10)</a:t>
            </a:r>
          </a:p>
          <a:p>
            <a:pPr>
              <a:buClr>
                <a:srgbClr val="C00000"/>
              </a:buClr>
            </a:pPr>
            <a:endParaRPr lang="en-US" sz="1400" dirty="0"/>
          </a:p>
          <a:p>
            <a:pPr marL="285750" indent="-285750">
              <a:buClr>
                <a:srgbClr val="C00000"/>
              </a:buClr>
              <a:buFont typeface="Wingdings" panose="05000000000000000000" pitchFamily="2" charset="2"/>
              <a:buChar char="§"/>
            </a:pPr>
            <a:r>
              <a:rPr lang="en-US" sz="1400" dirty="0"/>
              <a:t>Patch Size: The patch size refers to the dimensions of the patches that are extracted from the input. This division allows the discriminator to analyze the time-series data in a localized manner.</a:t>
            </a:r>
          </a:p>
          <a:p>
            <a:pPr marL="742950" lvl="1" indent="-285750">
              <a:buClr>
                <a:srgbClr val="C00000"/>
              </a:buClr>
              <a:buFont typeface="Arial" panose="020B0604020202020204" pitchFamily="34" charset="0"/>
              <a:buChar char="•"/>
            </a:pPr>
            <a:r>
              <a:rPr lang="en-US" sz="1400" dirty="0"/>
              <a:t> In the context of transformers applied to images or time-series data, the input is often divided into patches. Each patch is then processed independently by the transformer. This approach allows the model to handle larger inputs and learn local and global patterns. </a:t>
            </a:r>
          </a:p>
        </p:txBody>
      </p:sp>
      <p:pic>
        <p:nvPicPr>
          <p:cNvPr id="11" name="Picture 10">
            <a:extLst>
              <a:ext uri="{FF2B5EF4-FFF2-40B4-BE49-F238E27FC236}">
                <a16:creationId xmlns:a16="http://schemas.microsoft.com/office/drawing/2014/main" id="{8CBA3237-C59C-257D-6622-9836DF387DDF}"/>
              </a:ext>
            </a:extLst>
          </p:cNvPr>
          <p:cNvPicPr>
            <a:picLocks noChangeAspect="1"/>
          </p:cNvPicPr>
          <p:nvPr/>
        </p:nvPicPr>
        <p:blipFill>
          <a:blip r:embed="rId2"/>
          <a:stretch>
            <a:fillRect/>
          </a:stretch>
        </p:blipFill>
        <p:spPr>
          <a:xfrm>
            <a:off x="2582246" y="4894913"/>
            <a:ext cx="5438508" cy="1258395"/>
          </a:xfrm>
          <a:prstGeom prst="rect">
            <a:avLst/>
          </a:prstGeom>
        </p:spPr>
      </p:pic>
      <p:pic>
        <p:nvPicPr>
          <p:cNvPr id="18" name="Picture 17" descr="Text, letter&#10;&#10;Description automatically generated">
            <a:extLst>
              <a:ext uri="{FF2B5EF4-FFF2-40B4-BE49-F238E27FC236}">
                <a16:creationId xmlns:a16="http://schemas.microsoft.com/office/drawing/2014/main" id="{E04E91CD-5C0D-BD64-0351-482A97CD3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46" y="591676"/>
            <a:ext cx="5486423" cy="1152147"/>
          </a:xfrm>
          <a:prstGeom prst="rect">
            <a:avLst/>
          </a:prstGeom>
        </p:spPr>
      </p:pic>
    </p:spTree>
    <p:extLst>
      <p:ext uri="{BB962C8B-B14F-4D97-AF65-F5344CB8AC3E}">
        <p14:creationId xmlns:p14="http://schemas.microsoft.com/office/powerpoint/2010/main" val="2464469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ECE20-FD3A-47A6-5B84-F951C5A1379E}"/>
              </a:ext>
            </a:extLst>
          </p:cNvPr>
          <p:cNvPicPr>
            <a:picLocks noChangeAspect="1"/>
          </p:cNvPicPr>
          <p:nvPr/>
        </p:nvPicPr>
        <p:blipFill>
          <a:blip r:embed="rId2"/>
          <a:stretch>
            <a:fillRect/>
          </a:stretch>
        </p:blipFill>
        <p:spPr>
          <a:xfrm>
            <a:off x="2594525" y="3178255"/>
            <a:ext cx="6531195" cy="1955771"/>
          </a:xfrm>
          <a:prstGeom prst="rect">
            <a:avLst/>
          </a:prstGeom>
        </p:spPr>
      </p:pic>
      <p:sp>
        <p:nvSpPr>
          <p:cNvPr id="7" name="TextBox 6">
            <a:extLst>
              <a:ext uri="{FF2B5EF4-FFF2-40B4-BE49-F238E27FC236}">
                <a16:creationId xmlns:a16="http://schemas.microsoft.com/office/drawing/2014/main" id="{C3C8FC58-D369-17D2-6EC0-726D7591FE8A}"/>
              </a:ext>
            </a:extLst>
          </p:cNvPr>
          <p:cNvSpPr txBox="1"/>
          <p:nvPr/>
        </p:nvSpPr>
        <p:spPr>
          <a:xfrm>
            <a:off x="1240605" y="1501531"/>
            <a:ext cx="9239036" cy="1200329"/>
          </a:xfrm>
          <a:prstGeom prst="rect">
            <a:avLst/>
          </a:prstGeom>
          <a:noFill/>
        </p:spPr>
        <p:txBody>
          <a:bodyPr wrap="square">
            <a:spAutoFit/>
          </a:bodyPr>
          <a:lstStyle/>
          <a:p>
            <a:pPr marL="285750" indent="-285750">
              <a:buClr>
                <a:srgbClr val="C00000"/>
              </a:buClr>
              <a:buFont typeface="Wingdings" panose="05000000000000000000" pitchFamily="2" charset="2"/>
              <a:buChar char="§"/>
            </a:pPr>
            <a:r>
              <a:rPr lang="en-US" sz="1800" dirty="0"/>
              <a:t>Positional Encoding: Soft positional encoding values are added to the end of each patch. These positional values are learned during model training and help the model differentiate between different positions within each patch. The positional encoding ensures that the model can capture temporal relationships and dependencies between the timesteps</a:t>
            </a:r>
          </a:p>
        </p:txBody>
      </p:sp>
    </p:spTree>
    <p:extLst>
      <p:ext uri="{BB962C8B-B14F-4D97-AF65-F5344CB8AC3E}">
        <p14:creationId xmlns:p14="http://schemas.microsoft.com/office/powerpoint/2010/main" val="4033346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EEF590-E01A-8A85-B489-2C71E17CF8BC}"/>
              </a:ext>
            </a:extLst>
          </p:cNvPr>
          <p:cNvSpPr>
            <a:spLocks noGrp="1"/>
          </p:cNvSpPr>
          <p:nvPr>
            <p:ph type="sldNum" sz="quarter" idx="12"/>
          </p:nvPr>
        </p:nvSpPr>
        <p:spPr/>
        <p:txBody>
          <a:bodyPr/>
          <a:lstStyle/>
          <a:p>
            <a:fld id="{D73EE620-6A7D-49ED-9892-2549EE96C797}" type="slidenum">
              <a:rPr lang="en-US" smtClean="0"/>
              <a:t>86</a:t>
            </a:fld>
            <a:endParaRPr lang="en-US"/>
          </a:p>
        </p:txBody>
      </p:sp>
      <p:sp>
        <p:nvSpPr>
          <p:cNvPr id="7" name="Title 1">
            <a:extLst>
              <a:ext uri="{FF2B5EF4-FFF2-40B4-BE49-F238E27FC236}">
                <a16:creationId xmlns:a16="http://schemas.microsoft.com/office/drawing/2014/main" id="{A11E3370-E40C-A2ED-BF0C-71FAE842563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a:t>
            </a:r>
            <a:r>
              <a:rPr lang="en-US" sz="2800" i="1" dirty="0">
                <a:solidFill>
                  <a:srgbClr val="C00000"/>
                </a:solidFill>
              </a:rPr>
              <a:t> Workflow </a:t>
            </a:r>
            <a:endParaRPr lang="en-PK" sz="2800" i="1" dirty="0">
              <a:solidFill>
                <a:srgbClr val="C00000"/>
              </a:solidFill>
            </a:endParaRPr>
          </a:p>
        </p:txBody>
      </p:sp>
      <p:sp>
        <p:nvSpPr>
          <p:cNvPr id="9" name="Rectangle 8">
            <a:extLst>
              <a:ext uri="{FF2B5EF4-FFF2-40B4-BE49-F238E27FC236}">
                <a16:creationId xmlns:a16="http://schemas.microsoft.com/office/drawing/2014/main" id="{35180C93-5BDB-5BB5-1FA5-E60B358154E6}"/>
              </a:ext>
            </a:extLst>
          </p:cNvPr>
          <p:cNvSpPr/>
          <p:nvPr/>
        </p:nvSpPr>
        <p:spPr>
          <a:xfrm>
            <a:off x="3244984"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0" name="Connector: Elbow 9">
            <a:extLst>
              <a:ext uri="{FF2B5EF4-FFF2-40B4-BE49-F238E27FC236}">
                <a16:creationId xmlns:a16="http://schemas.microsoft.com/office/drawing/2014/main" id="{3CC479F5-94A3-1E08-D74B-D8AD43F57D8B}"/>
              </a:ext>
            </a:extLst>
          </p:cNvPr>
          <p:cNvCxnSpPr>
            <a:cxnSpLocks/>
            <a:endCxn id="9" idx="0"/>
          </p:cNvCxnSpPr>
          <p:nvPr/>
        </p:nvCxnSpPr>
        <p:spPr>
          <a:xfrm rot="5400000">
            <a:off x="4289167" y="880074"/>
            <a:ext cx="934326" cy="204128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FA6A20BF-679B-6830-4C5C-C8CD57D1AFEE}"/>
              </a:ext>
            </a:extLst>
          </p:cNvPr>
          <p:cNvSpPr txBox="1"/>
          <p:nvPr/>
        </p:nvSpPr>
        <p:spPr>
          <a:xfrm>
            <a:off x="6211996" y="1657915"/>
            <a:ext cx="1869207" cy="242800"/>
          </a:xfrm>
          <a:prstGeom prst="rect">
            <a:avLst/>
          </a:prstGeom>
          <a:noFill/>
        </p:spPr>
        <p:txBody>
          <a:bodyPr wrap="square" rtlCol="0">
            <a:spAutoFit/>
          </a:bodyPr>
          <a:lstStyle/>
          <a:p>
            <a:r>
              <a:rPr lang="en-US" sz="1200" dirty="0"/>
              <a:t>Original Test set</a:t>
            </a:r>
            <a:endParaRPr lang="en-PK" sz="1200" dirty="0"/>
          </a:p>
        </p:txBody>
      </p:sp>
      <p:sp>
        <p:nvSpPr>
          <p:cNvPr id="12" name="Rectangle 11">
            <a:extLst>
              <a:ext uri="{FF2B5EF4-FFF2-40B4-BE49-F238E27FC236}">
                <a16:creationId xmlns:a16="http://schemas.microsoft.com/office/drawing/2014/main" id="{A31D84A1-8634-435B-DDFA-6FFE90559B89}"/>
              </a:ext>
            </a:extLst>
          </p:cNvPr>
          <p:cNvSpPr/>
          <p:nvPr/>
        </p:nvSpPr>
        <p:spPr>
          <a:xfrm>
            <a:off x="6797835" y="2367878"/>
            <a:ext cx="981408" cy="333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cxnSp>
        <p:nvCxnSpPr>
          <p:cNvPr id="13" name="Connector: Elbow 12">
            <a:extLst>
              <a:ext uri="{FF2B5EF4-FFF2-40B4-BE49-F238E27FC236}">
                <a16:creationId xmlns:a16="http://schemas.microsoft.com/office/drawing/2014/main" id="{9238B49E-EC47-E14D-42FC-6A0DD29E9A63}"/>
              </a:ext>
            </a:extLst>
          </p:cNvPr>
          <p:cNvCxnSpPr>
            <a:cxnSpLocks/>
            <a:endCxn id="12" idx="0"/>
          </p:cNvCxnSpPr>
          <p:nvPr/>
        </p:nvCxnSpPr>
        <p:spPr>
          <a:xfrm rot="16200000" flipH="1">
            <a:off x="6065592" y="1144931"/>
            <a:ext cx="934326" cy="151156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1E384D9D-882C-1CF2-9367-7894B7303524}"/>
              </a:ext>
            </a:extLst>
          </p:cNvPr>
          <p:cNvSpPr txBox="1"/>
          <p:nvPr/>
        </p:nvSpPr>
        <p:spPr>
          <a:xfrm>
            <a:off x="3600768" y="1650258"/>
            <a:ext cx="1604588" cy="276999"/>
          </a:xfrm>
          <a:prstGeom prst="rect">
            <a:avLst/>
          </a:prstGeom>
          <a:noFill/>
        </p:spPr>
        <p:txBody>
          <a:bodyPr wrap="square" rtlCol="0">
            <a:spAutoFit/>
          </a:bodyPr>
          <a:lstStyle/>
          <a:p>
            <a:r>
              <a:rPr lang="en-US" sz="1200" dirty="0"/>
              <a:t> Original Train set </a:t>
            </a:r>
            <a:endParaRPr lang="en-PK" sz="1200" dirty="0"/>
          </a:p>
        </p:txBody>
      </p:sp>
      <p:sp>
        <p:nvSpPr>
          <p:cNvPr id="15" name="Rectangle 14">
            <a:extLst>
              <a:ext uri="{FF2B5EF4-FFF2-40B4-BE49-F238E27FC236}">
                <a16:creationId xmlns:a16="http://schemas.microsoft.com/office/drawing/2014/main" id="{B4B38ABE-6F15-E237-D3D3-CB4AFF857C77}"/>
              </a:ext>
            </a:extLst>
          </p:cNvPr>
          <p:cNvSpPr/>
          <p:nvPr/>
        </p:nvSpPr>
        <p:spPr>
          <a:xfrm>
            <a:off x="3244984" y="2932882"/>
            <a:ext cx="981408" cy="3339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Training</a:t>
            </a:r>
            <a:endParaRPr lang="en-PK" sz="1200" dirty="0"/>
          </a:p>
          <a:p>
            <a:pPr algn="ctr"/>
            <a:r>
              <a:rPr lang="en-US" sz="1200" dirty="0"/>
              <a:t>TTS-GAN </a:t>
            </a:r>
          </a:p>
        </p:txBody>
      </p:sp>
      <p:cxnSp>
        <p:nvCxnSpPr>
          <p:cNvPr id="16" name="Straight Arrow Connector 15">
            <a:extLst>
              <a:ext uri="{FF2B5EF4-FFF2-40B4-BE49-F238E27FC236}">
                <a16:creationId xmlns:a16="http://schemas.microsoft.com/office/drawing/2014/main" id="{836D0946-D170-6F2D-6777-0D67C3ECF6BA}"/>
              </a:ext>
            </a:extLst>
          </p:cNvPr>
          <p:cNvCxnSpPr>
            <a:cxnSpLocks/>
            <a:stCxn id="9" idx="2"/>
            <a:endCxn id="15" idx="0"/>
          </p:cNvCxnSpPr>
          <p:nvPr/>
        </p:nvCxnSpPr>
        <p:spPr>
          <a:xfrm>
            <a:off x="3735688" y="2701839"/>
            <a:ext cx="0" cy="2310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946CDF55-33E9-7B7B-2382-0F3DD82D04B7}"/>
              </a:ext>
            </a:extLst>
          </p:cNvPr>
          <p:cNvSpPr/>
          <p:nvPr/>
        </p:nvSpPr>
        <p:spPr>
          <a:xfrm>
            <a:off x="3244984" y="3513613"/>
            <a:ext cx="981408" cy="3339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Trained TTS - GAN </a:t>
            </a:r>
            <a:endParaRPr lang="en-PK" sz="1200" dirty="0"/>
          </a:p>
        </p:txBody>
      </p:sp>
      <p:cxnSp>
        <p:nvCxnSpPr>
          <p:cNvPr id="18" name="Straight Arrow Connector 17">
            <a:extLst>
              <a:ext uri="{FF2B5EF4-FFF2-40B4-BE49-F238E27FC236}">
                <a16:creationId xmlns:a16="http://schemas.microsoft.com/office/drawing/2014/main" id="{6FD1CA2C-B6C0-2680-5D23-4E23F4064580}"/>
              </a:ext>
            </a:extLst>
          </p:cNvPr>
          <p:cNvCxnSpPr>
            <a:stCxn id="15" idx="2"/>
            <a:endCxn id="17" idx="0"/>
          </p:cNvCxnSpPr>
          <p:nvPr/>
        </p:nvCxnSpPr>
        <p:spPr>
          <a:xfrm>
            <a:off x="3735688" y="3266842"/>
            <a:ext cx="0" cy="2467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2DE10597-6807-6867-5A5A-6F1024ED9F24}"/>
              </a:ext>
            </a:extLst>
          </p:cNvPr>
          <p:cNvSpPr/>
          <p:nvPr/>
        </p:nvSpPr>
        <p:spPr>
          <a:xfrm>
            <a:off x="4979565" y="3400862"/>
            <a:ext cx="1232431" cy="566533"/>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sp>
        <p:nvSpPr>
          <p:cNvPr id="20" name="Rectangle 19">
            <a:extLst>
              <a:ext uri="{FF2B5EF4-FFF2-40B4-BE49-F238E27FC236}">
                <a16:creationId xmlns:a16="http://schemas.microsoft.com/office/drawing/2014/main" id="{91B8E853-FE6E-CE4A-8517-70B047C95924}"/>
              </a:ext>
            </a:extLst>
          </p:cNvPr>
          <p:cNvSpPr/>
          <p:nvPr/>
        </p:nvSpPr>
        <p:spPr>
          <a:xfrm>
            <a:off x="3194527" y="4037892"/>
            <a:ext cx="1075379" cy="562652"/>
          </a:xfrm>
          <a:prstGeom prst="rect">
            <a:avLst/>
          </a:prstGeom>
          <a:solidFill>
            <a:srgbClr val="7030A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 Data</a:t>
            </a:r>
            <a:endParaRPr lang="en-PK" sz="1200" dirty="0"/>
          </a:p>
        </p:txBody>
      </p:sp>
      <p:cxnSp>
        <p:nvCxnSpPr>
          <p:cNvPr id="21" name="Straight Connector 20">
            <a:extLst>
              <a:ext uri="{FF2B5EF4-FFF2-40B4-BE49-F238E27FC236}">
                <a16:creationId xmlns:a16="http://schemas.microsoft.com/office/drawing/2014/main" id="{9367BD43-CC60-92F0-24A7-8DDD5F6F349D}"/>
              </a:ext>
            </a:extLst>
          </p:cNvPr>
          <p:cNvCxnSpPr>
            <a:cxnSpLocks/>
            <a:stCxn id="17" idx="3"/>
            <a:endCxn id="19" idx="1"/>
          </p:cNvCxnSpPr>
          <p:nvPr/>
        </p:nvCxnSpPr>
        <p:spPr>
          <a:xfrm>
            <a:off x="4226392" y="3680594"/>
            <a:ext cx="753173" cy="35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6BD2BE6D-19B6-16B8-4EC3-2BF2CFAD68DF}"/>
              </a:ext>
            </a:extLst>
          </p:cNvPr>
          <p:cNvCxnSpPr>
            <a:cxnSpLocks/>
            <a:stCxn id="17" idx="2"/>
            <a:endCxn id="20" idx="0"/>
          </p:cNvCxnSpPr>
          <p:nvPr/>
        </p:nvCxnSpPr>
        <p:spPr>
          <a:xfrm flipH="1">
            <a:off x="3732217" y="3847574"/>
            <a:ext cx="3471" cy="19031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42783411-A244-DC57-0AC8-58024CC999F5}"/>
              </a:ext>
            </a:extLst>
          </p:cNvPr>
          <p:cNvSpPr txBox="1"/>
          <p:nvPr/>
        </p:nvSpPr>
        <p:spPr>
          <a:xfrm>
            <a:off x="6672323" y="3404476"/>
            <a:ext cx="1232431" cy="523220"/>
          </a:xfrm>
          <a:prstGeom prst="rect">
            <a:avLst/>
          </a:prstGeom>
          <a:noFill/>
        </p:spPr>
        <p:txBody>
          <a:bodyPr wrap="square" rtlCol="0">
            <a:spAutoFit/>
          </a:bodyPr>
          <a:lstStyle/>
          <a:p>
            <a:pPr algn="ctr"/>
            <a:r>
              <a:rPr lang="en-US" sz="1400" dirty="0"/>
              <a:t>Similarity Evaluation</a:t>
            </a:r>
            <a:endParaRPr lang="en-PK" sz="1400" dirty="0"/>
          </a:p>
        </p:txBody>
      </p:sp>
      <p:cxnSp>
        <p:nvCxnSpPr>
          <p:cNvPr id="24" name="Straight Arrow Connector 23">
            <a:extLst>
              <a:ext uri="{FF2B5EF4-FFF2-40B4-BE49-F238E27FC236}">
                <a16:creationId xmlns:a16="http://schemas.microsoft.com/office/drawing/2014/main" id="{1F4C3DE6-BF0E-E0C7-F787-F5600D38C14E}"/>
              </a:ext>
            </a:extLst>
          </p:cNvPr>
          <p:cNvCxnSpPr>
            <a:cxnSpLocks/>
            <a:stCxn id="12" idx="2"/>
            <a:endCxn id="23" idx="0"/>
          </p:cNvCxnSpPr>
          <p:nvPr/>
        </p:nvCxnSpPr>
        <p:spPr>
          <a:xfrm>
            <a:off x="7288539" y="2701839"/>
            <a:ext cx="0" cy="702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6AB066F2-CD24-7156-30D5-4380B2A996A8}"/>
              </a:ext>
            </a:extLst>
          </p:cNvPr>
          <p:cNvSpPr/>
          <p:nvPr/>
        </p:nvSpPr>
        <p:spPr>
          <a:xfrm>
            <a:off x="1838431" y="4860758"/>
            <a:ext cx="1170620" cy="513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26" name="Rectangle 25">
            <a:extLst>
              <a:ext uri="{FF2B5EF4-FFF2-40B4-BE49-F238E27FC236}">
                <a16:creationId xmlns:a16="http://schemas.microsoft.com/office/drawing/2014/main" id="{4401A96D-23C7-FE6B-8D74-0600C7AA3D91}"/>
              </a:ext>
            </a:extLst>
          </p:cNvPr>
          <p:cNvSpPr/>
          <p:nvPr/>
        </p:nvSpPr>
        <p:spPr>
          <a:xfrm>
            <a:off x="3018591" y="5556397"/>
            <a:ext cx="1428284" cy="7138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CNN-Training</a:t>
            </a:r>
          </a:p>
          <a:p>
            <a:pPr algn="ctr"/>
            <a:r>
              <a:rPr lang="en-US" sz="1600" dirty="0"/>
              <a:t>Evaluation</a:t>
            </a:r>
            <a:endParaRPr lang="en-PK" sz="1200" dirty="0"/>
          </a:p>
        </p:txBody>
      </p:sp>
      <p:sp>
        <p:nvSpPr>
          <p:cNvPr id="27" name="Flowchart: Or 26">
            <a:extLst>
              <a:ext uri="{FF2B5EF4-FFF2-40B4-BE49-F238E27FC236}">
                <a16:creationId xmlns:a16="http://schemas.microsoft.com/office/drawing/2014/main" id="{0A8AE6E9-B690-65AA-D24A-8B5199D3E025}"/>
              </a:ext>
            </a:extLst>
          </p:cNvPr>
          <p:cNvSpPr/>
          <p:nvPr/>
        </p:nvSpPr>
        <p:spPr>
          <a:xfrm>
            <a:off x="3600768" y="4998555"/>
            <a:ext cx="269841" cy="226647"/>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28" name="Straight Arrow Connector 27">
            <a:extLst>
              <a:ext uri="{FF2B5EF4-FFF2-40B4-BE49-F238E27FC236}">
                <a16:creationId xmlns:a16="http://schemas.microsoft.com/office/drawing/2014/main" id="{39733361-C57F-966B-8519-22613222C71E}"/>
              </a:ext>
            </a:extLst>
          </p:cNvPr>
          <p:cNvCxnSpPr>
            <a:cxnSpLocks/>
            <a:stCxn id="27" idx="4"/>
            <a:endCxn id="26" idx="0"/>
          </p:cNvCxnSpPr>
          <p:nvPr/>
        </p:nvCxnSpPr>
        <p:spPr>
          <a:xfrm flipH="1">
            <a:off x="3732733" y="5225202"/>
            <a:ext cx="2956" cy="331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9EE3BFBB-843C-0AFD-6E1D-9B5BE1C2F7DD}"/>
              </a:ext>
            </a:extLst>
          </p:cNvPr>
          <p:cNvCxnSpPr>
            <a:cxnSpLocks/>
            <a:stCxn id="20" idx="2"/>
            <a:endCxn id="27" idx="0"/>
          </p:cNvCxnSpPr>
          <p:nvPr/>
        </p:nvCxnSpPr>
        <p:spPr>
          <a:xfrm>
            <a:off x="3732217" y="4600544"/>
            <a:ext cx="3472" cy="398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F2CE95D8-12CF-548D-E26C-A2ED035A002B}"/>
              </a:ext>
            </a:extLst>
          </p:cNvPr>
          <p:cNvCxnSpPr>
            <a:cxnSpLocks/>
            <a:stCxn id="25" idx="3"/>
            <a:endCxn id="27" idx="2"/>
          </p:cNvCxnSpPr>
          <p:nvPr/>
        </p:nvCxnSpPr>
        <p:spPr>
          <a:xfrm flipV="1">
            <a:off x="3009051" y="5111879"/>
            <a:ext cx="591717" cy="5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263628B4-3D3B-F489-8227-D2AB8AB35DA3}"/>
              </a:ext>
            </a:extLst>
          </p:cNvPr>
          <p:cNvSpPr txBox="1"/>
          <p:nvPr/>
        </p:nvSpPr>
        <p:spPr>
          <a:xfrm>
            <a:off x="5233207" y="1064220"/>
            <a:ext cx="1106778" cy="369332"/>
          </a:xfrm>
          <a:prstGeom prst="rect">
            <a:avLst/>
          </a:prstGeom>
          <a:noFill/>
        </p:spPr>
        <p:txBody>
          <a:bodyPr wrap="none" rtlCol="0">
            <a:spAutoFit/>
          </a:bodyPr>
          <a:lstStyle/>
          <a:p>
            <a:r>
              <a:rPr lang="en-US" dirty="0"/>
              <a:t>DATASET</a:t>
            </a:r>
          </a:p>
        </p:txBody>
      </p:sp>
      <p:sp>
        <p:nvSpPr>
          <p:cNvPr id="46" name="Arrow: Left-Right 45">
            <a:extLst>
              <a:ext uri="{FF2B5EF4-FFF2-40B4-BE49-F238E27FC236}">
                <a16:creationId xmlns:a16="http://schemas.microsoft.com/office/drawing/2014/main" id="{6087709A-1D30-DEF9-774B-163AB26AE3E8}"/>
              </a:ext>
            </a:extLst>
          </p:cNvPr>
          <p:cNvSpPr/>
          <p:nvPr/>
        </p:nvSpPr>
        <p:spPr>
          <a:xfrm>
            <a:off x="6311224" y="3569210"/>
            <a:ext cx="486611" cy="193752"/>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sp>
        <p:nvSpPr>
          <p:cNvPr id="4" name="Rectangle 3">
            <a:extLst>
              <a:ext uri="{FF2B5EF4-FFF2-40B4-BE49-F238E27FC236}">
                <a16:creationId xmlns:a16="http://schemas.microsoft.com/office/drawing/2014/main" id="{30B348BE-DBEA-27DA-5DF2-F7510DF559F0}"/>
              </a:ext>
            </a:extLst>
          </p:cNvPr>
          <p:cNvSpPr/>
          <p:nvPr/>
        </p:nvSpPr>
        <p:spPr>
          <a:xfrm>
            <a:off x="1974537" y="3494363"/>
            <a:ext cx="806650" cy="3550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Random noise </a:t>
            </a:r>
            <a:endParaRPr lang="en-PK" sz="1200" dirty="0"/>
          </a:p>
        </p:txBody>
      </p:sp>
      <p:cxnSp>
        <p:nvCxnSpPr>
          <p:cNvPr id="6" name="Straight Arrow Connector 5">
            <a:extLst>
              <a:ext uri="{FF2B5EF4-FFF2-40B4-BE49-F238E27FC236}">
                <a16:creationId xmlns:a16="http://schemas.microsoft.com/office/drawing/2014/main" id="{7856F831-7845-A0B4-2561-A9A356CA313B}"/>
              </a:ext>
            </a:extLst>
          </p:cNvPr>
          <p:cNvCxnSpPr>
            <a:cxnSpLocks/>
            <a:stCxn id="4" idx="3"/>
            <a:endCxn id="17" idx="1"/>
          </p:cNvCxnSpPr>
          <p:nvPr/>
        </p:nvCxnSpPr>
        <p:spPr>
          <a:xfrm>
            <a:off x="2781187" y="3671899"/>
            <a:ext cx="463797" cy="86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97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750"/>
                                        <p:tgtEl>
                                          <p:spTgt spid="9"/>
                                        </p:tgtEl>
                                      </p:cBhvr>
                                    </p:animEffect>
                                  </p:childTnLst>
                                </p:cTn>
                              </p:par>
                              <p:par>
                                <p:cTn id="13" presetID="22" presetClass="entr" presetSubtype="1"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22" presetClass="entr" presetSubtype="1"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750"/>
                                        <p:tgtEl>
                                          <p:spTgt spid="15"/>
                                        </p:tgtEl>
                                      </p:cBhvr>
                                    </p:animEffect>
                                  </p:childTnLst>
                                </p:cTn>
                              </p:par>
                              <p:par>
                                <p:cTn id="22" presetID="22" presetClass="entr" presetSubtype="1" fill="hold" nodeType="withEffect">
                                  <p:stCondLst>
                                    <p:cond delay="150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750"/>
                                        <p:tgtEl>
                                          <p:spTgt spid="16"/>
                                        </p:tgtEl>
                                      </p:cBhvr>
                                    </p:animEffect>
                                  </p:childTnLst>
                                </p:cTn>
                              </p:par>
                              <p:par>
                                <p:cTn id="25" presetID="22" presetClass="entr" presetSubtype="1" fill="hold" grpId="0" nodeType="withEffect">
                                  <p:stCondLst>
                                    <p:cond delay="200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750"/>
                                        <p:tgtEl>
                                          <p:spTgt spid="17"/>
                                        </p:tgtEl>
                                      </p:cBhvr>
                                    </p:animEffect>
                                  </p:childTnLst>
                                </p:cTn>
                              </p:par>
                              <p:par>
                                <p:cTn id="28" presetID="22" presetClass="entr" presetSubtype="1" fill="hold" nodeType="withEffect">
                                  <p:stCondLst>
                                    <p:cond delay="200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750"/>
                                        <p:tgtEl>
                                          <p:spTgt spid="18"/>
                                        </p:tgtEl>
                                      </p:cBhvr>
                                    </p:animEffect>
                                  </p:childTnLst>
                                </p:cTn>
                              </p:par>
                              <p:par>
                                <p:cTn id="31" presetID="22" presetClass="entr" presetSubtype="1" fill="hold" grpId="0" nodeType="withEffect">
                                  <p:stCondLst>
                                    <p:cond delay="250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750"/>
                                        <p:tgtEl>
                                          <p:spTgt spid="20"/>
                                        </p:tgtEl>
                                      </p:cBhvr>
                                    </p:animEffect>
                                  </p:childTnLst>
                                </p:cTn>
                              </p:par>
                              <p:par>
                                <p:cTn id="34" presetID="22" presetClass="entr" presetSubtype="1" fill="hold" nodeType="withEffect">
                                  <p:stCondLst>
                                    <p:cond delay="250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1" fill="hold" nodeType="withEffect">
                                  <p:stCondLst>
                                    <p:cond delay="250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750"/>
                                        <p:tgtEl>
                                          <p:spTgt spid="22"/>
                                        </p:tgtEl>
                                      </p:cBhvr>
                                    </p:animEffect>
                                  </p:childTnLst>
                                </p:cTn>
                              </p:par>
                              <p:par>
                                <p:cTn id="40" presetID="22" presetClass="entr" presetSubtype="1" fill="hold" grpId="0" nodeType="withEffect">
                                  <p:stCondLst>
                                    <p:cond delay="300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750"/>
                                        <p:tgtEl>
                                          <p:spTgt spid="25"/>
                                        </p:tgtEl>
                                      </p:cBhvr>
                                    </p:animEffect>
                                  </p:childTnLst>
                                </p:cTn>
                              </p:par>
                              <p:par>
                                <p:cTn id="43" presetID="22" presetClass="entr" presetSubtype="1" fill="hold" grpId="0" nodeType="withEffect">
                                  <p:stCondLst>
                                    <p:cond delay="300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750"/>
                                        <p:tgtEl>
                                          <p:spTgt spid="26"/>
                                        </p:tgtEl>
                                      </p:cBhvr>
                                    </p:animEffect>
                                  </p:childTnLst>
                                </p:cTn>
                              </p:par>
                              <p:par>
                                <p:cTn id="46" presetID="22" presetClass="entr" presetSubtype="1" fill="hold" grpId="0"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750"/>
                                        <p:tgtEl>
                                          <p:spTgt spid="27"/>
                                        </p:tgtEl>
                                      </p:cBhvr>
                                    </p:animEffect>
                                  </p:childTnLst>
                                </p:cTn>
                              </p:par>
                              <p:par>
                                <p:cTn id="49" presetID="22" presetClass="entr" presetSubtype="1"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750"/>
                                        <p:tgtEl>
                                          <p:spTgt spid="28"/>
                                        </p:tgtEl>
                                      </p:cBhvr>
                                    </p:animEffect>
                                  </p:childTnLst>
                                </p:cTn>
                              </p:par>
                              <p:par>
                                <p:cTn id="52" presetID="22" presetClass="entr" presetSubtype="1"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750"/>
                                        <p:tgtEl>
                                          <p:spTgt spid="29"/>
                                        </p:tgtEl>
                                      </p:cBhvr>
                                    </p:animEffect>
                                  </p:childTnLst>
                                </p:cTn>
                              </p:par>
                              <p:par>
                                <p:cTn id="55" presetID="22" presetClass="entr" presetSubtype="1" fill="hold" nodeType="withEffect">
                                  <p:stCondLst>
                                    <p:cond delay="300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750"/>
                                        <p:tgtEl>
                                          <p:spTgt spid="30"/>
                                        </p:tgtEl>
                                      </p:cBhvr>
                                    </p:animEffect>
                                  </p:childTnLst>
                                </p:cTn>
                              </p:par>
                              <p:par>
                                <p:cTn id="58" presetID="22" presetClass="entr" presetSubtype="1" fill="hold" grpId="0" nodeType="withEffect">
                                  <p:stCondLst>
                                    <p:cond delay="3000"/>
                                  </p:stCondLst>
                                  <p:childTnLst>
                                    <p:set>
                                      <p:cBhvr>
                                        <p:cTn id="59" dur="1" fill="hold">
                                          <p:stCondLst>
                                            <p:cond delay="0"/>
                                          </p:stCondLst>
                                        </p:cTn>
                                        <p:tgtEl>
                                          <p:spTgt spid="4"/>
                                        </p:tgtEl>
                                        <p:attrNameLst>
                                          <p:attrName>style.visibility</p:attrName>
                                        </p:attrNameLst>
                                      </p:cBhvr>
                                      <p:to>
                                        <p:strVal val="visible"/>
                                      </p:to>
                                    </p:set>
                                    <p:animEffect transition="in" filter="wipe(up)">
                                      <p:cBhvr>
                                        <p:cTn id="60" dur="750"/>
                                        <p:tgtEl>
                                          <p:spTgt spid="4"/>
                                        </p:tgtEl>
                                      </p:cBhvr>
                                    </p:animEffect>
                                  </p:childTnLst>
                                </p:cTn>
                              </p:par>
                              <p:par>
                                <p:cTn id="61" presetID="22" presetClass="entr" presetSubtype="1" fill="hold" nodeType="withEffect">
                                  <p:stCondLst>
                                    <p:cond delay="300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750"/>
                                        <p:tgtEl>
                                          <p:spTgt spid="6"/>
                                        </p:tgtEl>
                                      </p:cBhvr>
                                    </p:animEffect>
                                  </p:childTnLst>
                                </p:cTn>
                              </p:par>
                              <p:par>
                                <p:cTn id="64" presetID="22" presetClass="entr" presetSubtype="1" fill="hold" grpId="0" nodeType="withEffect">
                                  <p:stCondLst>
                                    <p:cond delay="300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500"/>
                                        <p:tgtEl>
                                          <p:spTgt spid="13"/>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up)">
                                      <p:cBhvr>
                                        <p:cTn id="74" dur="500"/>
                                        <p:tgtEl>
                                          <p:spTgt spid="12"/>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500"/>
                                        <p:tgtEl>
                                          <p:spTgt spid="2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up)">
                                      <p:cBhvr>
                                        <p:cTn id="84" dur="500"/>
                                        <p:tgtEl>
                                          <p:spTgt spid="46"/>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up)">
                                      <p:cBhvr>
                                        <p:cTn id="8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animBg="1"/>
      <p:bldP spid="14" grpId="0"/>
      <p:bldP spid="15" grpId="0" animBg="1"/>
      <p:bldP spid="17" grpId="0" animBg="1"/>
      <p:bldP spid="19" grpId="0" animBg="1"/>
      <p:bldP spid="20" grpId="0" animBg="1"/>
      <p:bldP spid="23" grpId="0"/>
      <p:bldP spid="25" grpId="0" animBg="1"/>
      <p:bldP spid="26" grpId="0" animBg="1"/>
      <p:bldP spid="27" grpId="0" animBg="1"/>
      <p:bldP spid="31" grpId="0"/>
      <p:bldP spid="46"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78AB5F9-5897-6888-90CC-BA3918977372}"/>
              </a:ext>
            </a:extLst>
          </p:cNvPr>
          <p:cNvGraphicFramePr>
            <a:graphicFrameLocks noGrp="1"/>
          </p:cNvGraphicFramePr>
          <p:nvPr/>
        </p:nvGraphicFramePr>
        <p:xfrm>
          <a:off x="7590013" y="3964833"/>
          <a:ext cx="3091127" cy="1929111"/>
        </p:xfrm>
        <a:graphic>
          <a:graphicData uri="http://schemas.openxmlformats.org/drawingml/2006/table">
            <a:tbl>
              <a:tblPr firstRow="1" bandRow="1">
                <a:tableStyleId>{C083E6E3-FA7D-4D7B-A595-EF9225AFEA82}</a:tableStyleId>
              </a:tblPr>
              <a:tblGrid>
                <a:gridCol w="1396985">
                  <a:extLst>
                    <a:ext uri="{9D8B030D-6E8A-4147-A177-3AD203B41FA5}">
                      <a16:colId xmlns:a16="http://schemas.microsoft.com/office/drawing/2014/main" val="2775245717"/>
                    </a:ext>
                  </a:extLst>
                </a:gridCol>
                <a:gridCol w="1694142">
                  <a:extLst>
                    <a:ext uri="{9D8B030D-6E8A-4147-A177-3AD203B41FA5}">
                      <a16:colId xmlns:a16="http://schemas.microsoft.com/office/drawing/2014/main" val="3262746779"/>
                    </a:ext>
                  </a:extLst>
                </a:gridCol>
              </a:tblGrid>
              <a:tr h="668034">
                <a:tc>
                  <a:txBody>
                    <a:bodyPr/>
                    <a:lstStyle/>
                    <a:p>
                      <a:pPr algn="ctr"/>
                      <a:r>
                        <a:rPr lang="en-US" b="1" dirty="0">
                          <a:solidFill>
                            <a:sysClr val="windowText" lastClr="000000"/>
                          </a:solidFill>
                        </a:rPr>
                        <a:t>Overlapping</a:t>
                      </a:r>
                      <a:endParaRPr lang="en-PK" b="1" dirty="0">
                        <a:solidFill>
                          <a:sysClr val="windowText" lastClr="00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extLst>
                  <a:ext uri="{0D108BD9-81ED-4DB2-BD59-A6C34878D82A}">
                    <a16:rowId xmlns:a16="http://schemas.microsoft.com/office/drawing/2014/main" val="3963157842"/>
                  </a:ext>
                </a:extLst>
              </a:tr>
              <a:tr h="455230">
                <a:tc>
                  <a:txBody>
                    <a:bodyPr/>
                    <a:lstStyle/>
                    <a:p>
                      <a:pPr algn="ctr"/>
                      <a:r>
                        <a:rPr lang="en-US" b="1" dirty="0"/>
                        <a:t>0%</a:t>
                      </a:r>
                      <a:endParaRPr lang="en-PK" b="1" dirty="0"/>
                    </a:p>
                  </a:txBody>
                  <a:tcPr/>
                </a:tc>
                <a:tc>
                  <a:txBody>
                    <a:bodyPr/>
                    <a:lstStyle/>
                    <a:p>
                      <a:pPr algn="ctr"/>
                      <a:r>
                        <a:rPr lang="en-US" b="0" dirty="0"/>
                        <a:t>585</a:t>
                      </a:r>
                      <a:endParaRPr lang="en-PK" b="0" dirty="0"/>
                    </a:p>
                  </a:txBody>
                  <a:tcPr/>
                </a:tc>
                <a:extLst>
                  <a:ext uri="{0D108BD9-81ED-4DB2-BD59-A6C34878D82A}">
                    <a16:rowId xmlns:a16="http://schemas.microsoft.com/office/drawing/2014/main" val="1426915656"/>
                  </a:ext>
                </a:extLst>
              </a:tr>
              <a:tr h="424113">
                <a:tc>
                  <a:txBody>
                    <a:bodyPr/>
                    <a:lstStyle/>
                    <a:p>
                      <a:pPr algn="ctr"/>
                      <a:r>
                        <a:rPr lang="en-US" b="1" dirty="0"/>
                        <a:t>50%</a:t>
                      </a:r>
                      <a:endParaRPr lang="en-PK" b="1" dirty="0"/>
                    </a:p>
                  </a:txBody>
                  <a:tcPr/>
                </a:tc>
                <a:tc>
                  <a:txBody>
                    <a:bodyPr/>
                    <a:lstStyle/>
                    <a:p>
                      <a:pPr algn="ctr"/>
                      <a:r>
                        <a:rPr lang="en-US" dirty="0"/>
                        <a:t>1113</a:t>
                      </a:r>
                      <a:endParaRPr lang="en-PK" dirty="0"/>
                    </a:p>
                  </a:txBody>
                  <a:tcPr/>
                </a:tc>
                <a:extLst>
                  <a:ext uri="{0D108BD9-81ED-4DB2-BD59-A6C34878D82A}">
                    <a16:rowId xmlns:a16="http://schemas.microsoft.com/office/drawing/2014/main" val="1204553914"/>
                  </a:ext>
                </a:extLst>
              </a:tr>
              <a:tr h="381734">
                <a:tc>
                  <a:txBody>
                    <a:bodyPr/>
                    <a:lstStyle/>
                    <a:p>
                      <a:pPr algn="ctr"/>
                      <a:r>
                        <a:rPr lang="en-US" b="1" dirty="0"/>
                        <a:t>70%</a:t>
                      </a:r>
                      <a:endParaRPr lang="en-PK" b="1" dirty="0"/>
                    </a:p>
                  </a:txBody>
                  <a:tcPr/>
                </a:tc>
                <a:tc>
                  <a:txBody>
                    <a:bodyPr/>
                    <a:lstStyle/>
                    <a:p>
                      <a:pPr algn="ctr"/>
                      <a:r>
                        <a:rPr lang="en-US" dirty="0"/>
                        <a:t>1638</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ADA3C7D8-4732-B638-29C1-518B900D47C9}"/>
              </a:ext>
            </a:extLst>
          </p:cNvPr>
          <p:cNvSpPr>
            <a:spLocks noGrp="1"/>
          </p:cNvSpPr>
          <p:nvPr>
            <p:ph type="sldNum" sz="quarter" idx="12"/>
          </p:nvPr>
        </p:nvSpPr>
        <p:spPr/>
        <p:txBody>
          <a:bodyPr/>
          <a:lstStyle/>
          <a:p>
            <a:fld id="{D73EE620-6A7D-49ED-9892-2549EE96C797}" type="slidenum">
              <a:rPr lang="en-US" smtClean="0"/>
              <a:t>87</a:t>
            </a:fld>
            <a:endParaRPr lang="en-US" dirty="0"/>
          </a:p>
        </p:txBody>
      </p:sp>
      <p:sp>
        <p:nvSpPr>
          <p:cNvPr id="3" name="Title 1">
            <a:extLst>
              <a:ext uri="{FF2B5EF4-FFF2-40B4-BE49-F238E27FC236}">
                <a16:creationId xmlns:a16="http://schemas.microsoft.com/office/drawing/2014/main" id="{4075DE56-2A88-CAB9-3467-5B87123D2CD2}"/>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TTS-GAN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pic>
        <p:nvPicPr>
          <p:cNvPr id="8" name="Picture 7">
            <a:extLst>
              <a:ext uri="{FF2B5EF4-FFF2-40B4-BE49-F238E27FC236}">
                <a16:creationId xmlns:a16="http://schemas.microsoft.com/office/drawing/2014/main" id="{B9843729-3EF4-9A08-EB61-E464DF110A26}"/>
              </a:ext>
            </a:extLst>
          </p:cNvPr>
          <p:cNvPicPr>
            <a:picLocks noChangeAspect="1"/>
          </p:cNvPicPr>
          <p:nvPr/>
        </p:nvPicPr>
        <p:blipFill>
          <a:blip r:embed="rId2"/>
          <a:stretch>
            <a:fillRect/>
          </a:stretch>
        </p:blipFill>
        <p:spPr>
          <a:xfrm>
            <a:off x="6201876" y="964056"/>
            <a:ext cx="5867400" cy="1584350"/>
          </a:xfrm>
          <a:prstGeom prst="rect">
            <a:avLst/>
          </a:prstGeom>
        </p:spPr>
      </p:pic>
      <p:sp>
        <p:nvSpPr>
          <p:cNvPr id="9" name="Google Shape;641;p70">
            <a:extLst>
              <a:ext uri="{FF2B5EF4-FFF2-40B4-BE49-F238E27FC236}">
                <a16:creationId xmlns:a16="http://schemas.microsoft.com/office/drawing/2014/main" id="{44D64E41-3906-686A-7840-3A0C472D2040}"/>
              </a:ext>
            </a:extLst>
          </p:cNvPr>
          <p:cNvSpPr txBox="1">
            <a:spLocks/>
          </p:cNvSpPr>
          <p:nvPr/>
        </p:nvSpPr>
        <p:spPr>
          <a:xfrm>
            <a:off x="194195" y="964056"/>
            <a:ext cx="6408720" cy="5213914"/>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8844" indent="0">
              <a:lnSpc>
                <a:spcPct val="150000"/>
              </a:lnSpc>
              <a:buClr>
                <a:srgbClr val="C00000"/>
              </a:buClr>
              <a:buSzPts val="1700"/>
              <a:buNone/>
            </a:pP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GeLU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8;  epochs: 500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0.0003</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MSE (Mean Squared Error)</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Hyperparameters:</a:t>
            </a:r>
          </a:p>
          <a:p>
            <a:pPr marL="1468944" lvl="1" indent="-342900">
              <a:lnSpc>
                <a:spcPct val="150000"/>
              </a:lnSpc>
              <a:buClr>
                <a:srgbClr val="C00000"/>
              </a:buClr>
              <a:buSzPts val="1700"/>
            </a:pPr>
            <a:r>
              <a:rPr lang="en-US" sz="1400" dirty="0">
                <a:highlight>
                  <a:srgbClr val="FFFFFF"/>
                </a:highlight>
                <a:sym typeface="Times New Roman"/>
              </a:rPr>
              <a:t>Embedding dimension: 10</a:t>
            </a:r>
          </a:p>
          <a:p>
            <a:pPr marL="1468944" lvl="1" indent="-342900">
              <a:lnSpc>
                <a:spcPct val="150000"/>
              </a:lnSpc>
              <a:buClr>
                <a:srgbClr val="C00000"/>
              </a:buClr>
              <a:buSzPts val="1700"/>
            </a:pPr>
            <a:r>
              <a:rPr lang="en-US" sz="1400" dirty="0">
                <a:highlight>
                  <a:srgbClr val="FFFFFF"/>
                </a:highlight>
                <a:sym typeface="Times New Roman"/>
              </a:rPr>
              <a:t>Latent dimension: 100</a:t>
            </a:r>
          </a:p>
          <a:p>
            <a:pPr marL="1468944" lvl="1" indent="-342900">
              <a:lnSpc>
                <a:spcPct val="150000"/>
              </a:lnSpc>
              <a:buClr>
                <a:srgbClr val="C00000"/>
              </a:buClr>
              <a:buSzPts val="1700"/>
            </a:pPr>
            <a:r>
              <a:rPr lang="en-US" sz="1400" dirty="0">
                <a:highlight>
                  <a:srgbClr val="FFFFFF"/>
                </a:highlight>
                <a:sym typeface="Times New Roman"/>
              </a:rPr>
              <a:t>Patch size: 50</a:t>
            </a:r>
            <a:endParaRPr lang="en-US" sz="1800" dirty="0">
              <a:highlight>
                <a:srgbClr val="FFFFFF"/>
              </a:highlight>
              <a:sym typeface="Times New Roman"/>
            </a:endParaRPr>
          </a:p>
          <a:p>
            <a:pPr marL="668844" indent="0">
              <a:buClr>
                <a:srgbClr val="C00000"/>
              </a:buClr>
              <a:buSzPts val="1700"/>
              <a:buNone/>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extBox 5">
            <a:extLst>
              <a:ext uri="{FF2B5EF4-FFF2-40B4-BE49-F238E27FC236}">
                <a16:creationId xmlns:a16="http://schemas.microsoft.com/office/drawing/2014/main" id="{76F47243-85EC-0C68-EEA2-61089628D2B0}"/>
              </a:ext>
            </a:extLst>
          </p:cNvPr>
          <p:cNvSpPr txBox="1"/>
          <p:nvPr/>
        </p:nvSpPr>
        <p:spPr>
          <a:xfrm>
            <a:off x="7003953" y="2521529"/>
            <a:ext cx="4542013" cy="584775"/>
          </a:xfrm>
          <a:prstGeom prst="rect">
            <a:avLst/>
          </a:prstGeom>
          <a:noFill/>
        </p:spPr>
        <p:txBody>
          <a:bodyPr wrap="square">
            <a:spAutoFit/>
          </a:bodyPr>
          <a:lstStyle/>
          <a:p>
            <a:pPr algn="just"/>
            <a:r>
              <a:rPr lang="en-US" sz="800" b="1" i="0" dirty="0">
                <a:solidFill>
                  <a:srgbClr val="222222"/>
                </a:solidFill>
                <a:effectLst/>
                <a:cs typeface="Arial" panose="020B0604020202020204" pitchFamily="34" charset="0"/>
              </a:rPr>
              <a:t>Source:</a:t>
            </a:r>
            <a:r>
              <a:rPr lang="en-US" sz="800" b="0" i="0" dirty="0">
                <a:solidFill>
                  <a:srgbClr val="222222"/>
                </a:solidFill>
                <a:effectLst/>
                <a:cs typeface="Arial" panose="020B0604020202020204" pitchFamily="34" charset="0"/>
              </a:rPr>
              <a:t> Li, </a:t>
            </a:r>
            <a:r>
              <a:rPr lang="en-US" sz="800" b="0" i="0" dirty="0" err="1">
                <a:solidFill>
                  <a:srgbClr val="222222"/>
                </a:solidFill>
                <a:effectLst/>
                <a:cs typeface="Arial" panose="020B0604020202020204" pitchFamily="34" charset="0"/>
              </a:rPr>
              <a:t>Xiaomin</a:t>
            </a:r>
            <a:r>
              <a:rPr lang="en-US" sz="800" b="0" i="0" dirty="0">
                <a:solidFill>
                  <a:srgbClr val="222222"/>
                </a:solidFill>
                <a:effectLst/>
                <a:cs typeface="Arial" panose="020B0604020202020204" pitchFamily="34" charset="0"/>
              </a:rPr>
              <a:t>, et al. "Tts-</a:t>
            </a:r>
            <a:r>
              <a:rPr lang="en-US" sz="800" b="0" i="0" dirty="0" err="1">
                <a:solidFill>
                  <a:srgbClr val="222222"/>
                </a:solidFill>
                <a:effectLst/>
                <a:cs typeface="Arial" panose="020B0604020202020204" pitchFamily="34" charset="0"/>
              </a:rPr>
              <a:t>gan</a:t>
            </a:r>
            <a:r>
              <a:rPr lang="en-US" sz="800" b="0" i="0" dirty="0">
                <a:solidFill>
                  <a:srgbClr val="222222"/>
                </a:solidFill>
                <a:effectLst/>
                <a:cs typeface="Arial" panose="020B0604020202020204" pitchFamily="34" charset="0"/>
              </a:rPr>
              <a:t>: A transformer-based time-series generative adversarial network." </a:t>
            </a:r>
            <a:r>
              <a:rPr lang="en-US" sz="800" b="0" i="1" dirty="0">
                <a:solidFill>
                  <a:srgbClr val="222222"/>
                </a:solidFill>
                <a:effectLst/>
                <a:cs typeface="Arial" panose="020B0604020202020204" pitchFamily="34" charset="0"/>
              </a:rPr>
              <a:t>Artificial Intelligence in Medicine: 20th International Conference on Artificial Intelligence in Medicine, AIME 2022, Halifax, NS, Canada, June 14–17, 2022, Proceedings</a:t>
            </a:r>
            <a:r>
              <a:rPr lang="en-US" sz="800" b="0" i="0" dirty="0">
                <a:solidFill>
                  <a:srgbClr val="222222"/>
                </a:solidFill>
                <a:effectLst/>
                <a:cs typeface="Arial" panose="020B0604020202020204" pitchFamily="34" charset="0"/>
              </a:rPr>
              <a:t>. Cham: Springer International Publishing, 2022.</a:t>
            </a:r>
            <a:endParaRPr lang="en-PK" sz="800" dirty="0">
              <a:cs typeface="Arial" panose="020B0604020202020204" pitchFamily="34" charset="0"/>
            </a:endParaRPr>
          </a:p>
        </p:txBody>
      </p:sp>
    </p:spTree>
    <p:extLst>
      <p:ext uri="{BB962C8B-B14F-4D97-AF65-F5344CB8AC3E}">
        <p14:creationId xmlns:p14="http://schemas.microsoft.com/office/powerpoint/2010/main" val="51328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strVal val="#ppt_w+.3"/>
                                          </p:val>
                                        </p:tav>
                                        <p:tav tm="100000">
                                          <p:val>
                                            <p:strVal val="#ppt_w"/>
                                          </p:val>
                                        </p:tav>
                                      </p:tavLst>
                                    </p:anim>
                                    <p:anim calcmode="lin" valueType="num">
                                      <p:cBhvr>
                                        <p:cTn id="8" dur="750" fill="hold"/>
                                        <p:tgtEl>
                                          <p:spTgt spid="9"/>
                                        </p:tgtEl>
                                        <p:attrNameLst>
                                          <p:attrName>ppt_h</p:attrName>
                                        </p:attrNameLst>
                                      </p:cBhvr>
                                      <p:tavLst>
                                        <p:tav tm="0">
                                          <p:val>
                                            <p:strVal val="#ppt_h"/>
                                          </p:val>
                                        </p:tav>
                                        <p:tav tm="100000">
                                          <p:val>
                                            <p:strVal val="#ppt_h"/>
                                          </p:val>
                                        </p:tav>
                                      </p:tavLst>
                                    </p:anim>
                                    <p:animEffect transition="in" filter="fade">
                                      <p:cBhvr>
                                        <p:cTn id="9" dur="75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55"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strVal val="#ppt_w*0.70"/>
                                          </p:val>
                                        </p:tav>
                                        <p:tav tm="100000">
                                          <p:val>
                                            <p:strVal val="#ppt_w"/>
                                          </p:val>
                                        </p:tav>
                                      </p:tavLst>
                                    </p:anim>
                                    <p:anim calcmode="lin" valueType="num">
                                      <p:cBhvr>
                                        <p:cTn id="20" dur="750" fill="hold"/>
                                        <p:tgtEl>
                                          <p:spTgt spid="8"/>
                                        </p:tgtEl>
                                        <p:attrNameLst>
                                          <p:attrName>ppt_h</p:attrName>
                                        </p:attrNameLst>
                                      </p:cBhvr>
                                      <p:tavLst>
                                        <p:tav tm="0">
                                          <p:val>
                                            <p:strVal val="#ppt_h"/>
                                          </p:val>
                                        </p:tav>
                                        <p:tav tm="100000">
                                          <p:val>
                                            <p:strVal val="#ppt_h"/>
                                          </p:val>
                                        </p:tav>
                                      </p:tavLst>
                                    </p:anim>
                                    <p:animEffect transition="in" filter="fade">
                                      <p:cBhvr>
                                        <p:cTn id="21" dur="7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750"/>
                                        <p:tgtEl>
                                          <p:spTgt spid="4"/>
                                        </p:tgtEl>
                                      </p:cBhvr>
                                    </p:animEffect>
                                    <p:anim calcmode="lin" valueType="num">
                                      <p:cBhvr>
                                        <p:cTn id="27" dur="750" fill="hold"/>
                                        <p:tgtEl>
                                          <p:spTgt spid="4"/>
                                        </p:tgtEl>
                                        <p:attrNameLst>
                                          <p:attrName>ppt_x</p:attrName>
                                        </p:attrNameLst>
                                      </p:cBhvr>
                                      <p:tavLst>
                                        <p:tav tm="0">
                                          <p:val>
                                            <p:strVal val="#ppt_x"/>
                                          </p:val>
                                        </p:tav>
                                        <p:tav tm="100000">
                                          <p:val>
                                            <p:strVal val="#ppt_x"/>
                                          </p:val>
                                        </p:tav>
                                      </p:tavLst>
                                    </p:anim>
                                    <p:anim calcmode="lin" valueType="num">
                                      <p:cBhvr>
                                        <p:cTn id="28"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font, plot&#10;&#10;Description automatically generated">
            <a:extLst>
              <a:ext uri="{FF2B5EF4-FFF2-40B4-BE49-F238E27FC236}">
                <a16:creationId xmlns:a16="http://schemas.microsoft.com/office/drawing/2014/main" id="{B11A9E65-ECB6-CAD3-263A-783E86598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249" y="557339"/>
            <a:ext cx="7336926" cy="5561409"/>
          </a:xfrm>
          <a:prstGeom prst="rect">
            <a:avLst/>
          </a:prstGeom>
        </p:spPr>
      </p:pic>
      <p:sp>
        <p:nvSpPr>
          <p:cNvPr id="5" name="TextBox 4">
            <a:extLst>
              <a:ext uri="{FF2B5EF4-FFF2-40B4-BE49-F238E27FC236}">
                <a16:creationId xmlns:a16="http://schemas.microsoft.com/office/drawing/2014/main" id="{4500EEB0-9C5D-FDBC-3C32-5BA2A639173D}"/>
              </a:ext>
            </a:extLst>
          </p:cNvPr>
          <p:cNvSpPr txBox="1"/>
          <p:nvPr/>
        </p:nvSpPr>
        <p:spPr>
          <a:xfrm>
            <a:off x="1142394" y="188007"/>
            <a:ext cx="1015406" cy="369332"/>
          </a:xfrm>
          <a:prstGeom prst="rect">
            <a:avLst/>
          </a:prstGeom>
          <a:noFill/>
        </p:spPr>
        <p:txBody>
          <a:bodyPr wrap="none" rtlCol="0">
            <a:spAutoFit/>
          </a:bodyPr>
          <a:lstStyle/>
          <a:p>
            <a:r>
              <a:rPr lang="en-US" dirty="0"/>
              <a:t>TTS-GAN</a:t>
            </a:r>
            <a:endParaRPr lang="en-PK" dirty="0"/>
          </a:p>
        </p:txBody>
      </p:sp>
      <p:sp>
        <p:nvSpPr>
          <p:cNvPr id="2" name="Slide Number Placeholder 1">
            <a:extLst>
              <a:ext uri="{FF2B5EF4-FFF2-40B4-BE49-F238E27FC236}">
                <a16:creationId xmlns:a16="http://schemas.microsoft.com/office/drawing/2014/main" id="{52AC15E6-135A-189F-6982-421F8B00BA29}"/>
              </a:ext>
            </a:extLst>
          </p:cNvPr>
          <p:cNvSpPr>
            <a:spLocks noGrp="1"/>
          </p:cNvSpPr>
          <p:nvPr>
            <p:ph type="sldNum" sz="quarter" idx="12"/>
          </p:nvPr>
        </p:nvSpPr>
        <p:spPr/>
        <p:txBody>
          <a:bodyPr/>
          <a:lstStyle/>
          <a:p>
            <a:fld id="{D73EE620-6A7D-49ED-9892-2549EE96C797}" type="slidenum">
              <a:rPr lang="en-US" smtClean="0"/>
              <a:t>88</a:t>
            </a:fld>
            <a:endParaRPr lang="en-US"/>
          </a:p>
        </p:txBody>
      </p:sp>
    </p:spTree>
    <p:extLst>
      <p:ext uri="{BB962C8B-B14F-4D97-AF65-F5344CB8AC3E}">
        <p14:creationId xmlns:p14="http://schemas.microsoft.com/office/powerpoint/2010/main" val="4258755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BB52B0-51AF-4CD9-9128-D2C485B07186}"/>
              </a:ext>
            </a:extLst>
          </p:cNvPr>
          <p:cNvSpPr>
            <a:spLocks noGrp="1"/>
          </p:cNvSpPr>
          <p:nvPr>
            <p:ph type="sldNum" sz="quarter" idx="12"/>
          </p:nvPr>
        </p:nvSpPr>
        <p:spPr/>
        <p:txBody>
          <a:bodyPr/>
          <a:lstStyle/>
          <a:p>
            <a:fld id="{D73EE620-6A7D-49ED-9892-2549EE96C797}" type="slidenum">
              <a:rPr lang="en-US" smtClean="0"/>
              <a:t>89</a:t>
            </a:fld>
            <a:endParaRPr lang="en-US"/>
          </a:p>
        </p:txBody>
      </p:sp>
      <p:sp>
        <p:nvSpPr>
          <p:cNvPr id="8" name="Title 1">
            <a:extLst>
              <a:ext uri="{FF2B5EF4-FFF2-40B4-BE49-F238E27FC236}">
                <a16:creationId xmlns:a16="http://schemas.microsoft.com/office/drawing/2014/main" id="{13DCC6BE-5B96-711D-CBAE-8C15EC77D338}"/>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Network architecture </a:t>
            </a:r>
            <a:endParaRPr lang="en-PK" sz="2800" i="1" dirty="0">
              <a:solidFill>
                <a:srgbClr val="C00000"/>
              </a:solidFill>
            </a:endParaRPr>
          </a:p>
        </p:txBody>
      </p:sp>
      <p:pic>
        <p:nvPicPr>
          <p:cNvPr id="12" name="Picture 11" descr="A screenshot of a computer screen&#10;&#10;Description automatically generated with low confidence">
            <a:extLst>
              <a:ext uri="{FF2B5EF4-FFF2-40B4-BE49-F238E27FC236}">
                <a16:creationId xmlns:a16="http://schemas.microsoft.com/office/drawing/2014/main" id="{65FE9D9D-D792-A746-A3F4-2560B9F9EE68}"/>
              </a:ext>
            </a:extLst>
          </p:cNvPr>
          <p:cNvPicPr>
            <a:picLocks noChangeAspect="1"/>
          </p:cNvPicPr>
          <p:nvPr/>
        </p:nvPicPr>
        <p:blipFill rotWithShape="1">
          <a:blip r:embed="rId2">
            <a:extLst>
              <a:ext uri="{28A0092B-C50C-407E-A947-70E740481C1C}">
                <a14:useLocalDpi xmlns:a14="http://schemas.microsoft.com/office/drawing/2010/main" val="0"/>
              </a:ext>
            </a:extLst>
          </a:blip>
          <a:srcRect r="41274"/>
          <a:stretch/>
        </p:blipFill>
        <p:spPr>
          <a:xfrm>
            <a:off x="1790362" y="1107115"/>
            <a:ext cx="4600914" cy="4834269"/>
          </a:xfrm>
          <a:prstGeom prst="rect">
            <a:avLst/>
          </a:prstGeom>
        </p:spPr>
      </p:pic>
      <p:sp>
        <p:nvSpPr>
          <p:cNvPr id="3" name="TextBox 2">
            <a:extLst>
              <a:ext uri="{FF2B5EF4-FFF2-40B4-BE49-F238E27FC236}">
                <a16:creationId xmlns:a16="http://schemas.microsoft.com/office/drawing/2014/main" id="{C28024EC-E9DD-31AA-9534-662B1BFF8101}"/>
              </a:ext>
            </a:extLst>
          </p:cNvPr>
          <p:cNvSpPr txBox="1"/>
          <p:nvPr/>
        </p:nvSpPr>
        <p:spPr>
          <a:xfrm>
            <a:off x="4186237" y="5846134"/>
            <a:ext cx="3819525" cy="461665"/>
          </a:xfrm>
          <a:prstGeom prst="rect">
            <a:avLst/>
          </a:prstGeom>
          <a:noFill/>
        </p:spPr>
        <p:txBody>
          <a:bodyPr wrap="square">
            <a:spAutoFit/>
          </a:bodyPr>
          <a:lstStyle/>
          <a:p>
            <a:pPr algn="just"/>
            <a:r>
              <a:rPr lang="en-US" sz="800" b="1" i="0" dirty="0">
                <a:solidFill>
                  <a:srgbClr val="222222"/>
                </a:solidFill>
                <a:effectLst/>
              </a:rPr>
              <a:t>Based on source:</a:t>
            </a:r>
            <a:r>
              <a:rPr lang="en-US" sz="800" b="0" i="0" dirty="0">
                <a:solidFill>
                  <a:srgbClr val="222222"/>
                </a:solidFill>
                <a:effectLst/>
              </a:rPr>
              <a:t> Pascual, Damian, et al. "</a:t>
            </a:r>
            <a:r>
              <a:rPr lang="en-US" sz="800" b="0" i="0" dirty="0" err="1">
                <a:solidFill>
                  <a:srgbClr val="222222"/>
                </a:solidFill>
                <a:effectLst/>
              </a:rPr>
              <a:t>Epilepsygan</a:t>
            </a:r>
            <a:r>
              <a:rPr lang="en-US" sz="800" b="0" i="0" dirty="0">
                <a:solidFill>
                  <a:srgbClr val="222222"/>
                </a:solidFill>
                <a:effectLst/>
              </a:rPr>
              <a:t>: Synthetic epileptic brain activities with privacy preservation." </a:t>
            </a:r>
            <a:r>
              <a:rPr lang="en-US" sz="800" b="0" i="1" dirty="0">
                <a:solidFill>
                  <a:srgbClr val="222222"/>
                </a:solidFill>
                <a:effectLst/>
              </a:rPr>
              <a:t>IEEE Transactions on Biomedical Engineering</a:t>
            </a:r>
            <a:r>
              <a:rPr lang="en-US" sz="800" b="0" i="0" dirty="0">
                <a:solidFill>
                  <a:srgbClr val="222222"/>
                </a:solidFill>
                <a:effectLst/>
              </a:rPr>
              <a:t> 68.8 (2020): 2435-2446.</a:t>
            </a:r>
            <a:endParaRPr lang="en-PK" sz="800" dirty="0"/>
          </a:p>
        </p:txBody>
      </p:sp>
      <p:pic>
        <p:nvPicPr>
          <p:cNvPr id="2" name="Picture 1" descr="A screenshot of a computer screen&#10;&#10;Description automatically generated with low confidence">
            <a:extLst>
              <a:ext uri="{FF2B5EF4-FFF2-40B4-BE49-F238E27FC236}">
                <a16:creationId xmlns:a16="http://schemas.microsoft.com/office/drawing/2014/main" id="{40A4DD49-74DD-760A-8449-829CE67A626D}"/>
              </a:ext>
            </a:extLst>
          </p:cNvPr>
          <p:cNvPicPr>
            <a:picLocks noChangeAspect="1"/>
          </p:cNvPicPr>
          <p:nvPr/>
        </p:nvPicPr>
        <p:blipFill rotWithShape="1">
          <a:blip r:embed="rId2">
            <a:extLst>
              <a:ext uri="{28A0092B-C50C-407E-A947-70E740481C1C}">
                <a14:useLocalDpi xmlns:a14="http://schemas.microsoft.com/office/drawing/2010/main" val="0"/>
              </a:ext>
            </a:extLst>
          </a:blip>
          <a:srcRect l="59250"/>
          <a:stretch/>
        </p:blipFill>
        <p:spPr>
          <a:xfrm>
            <a:off x="6485691" y="1107114"/>
            <a:ext cx="3192541" cy="4834269"/>
          </a:xfrm>
          <a:prstGeom prst="rect">
            <a:avLst/>
          </a:prstGeom>
        </p:spPr>
      </p:pic>
    </p:spTree>
    <p:extLst>
      <p:ext uri="{BB962C8B-B14F-4D97-AF65-F5344CB8AC3E}">
        <p14:creationId xmlns:p14="http://schemas.microsoft.com/office/powerpoint/2010/main" val="42145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BBB303-91D3-60C1-EF36-5BBC8C63FC84}"/>
              </a:ext>
            </a:extLst>
          </p:cNvPr>
          <p:cNvSpPr txBox="1"/>
          <p:nvPr/>
        </p:nvSpPr>
        <p:spPr>
          <a:xfrm>
            <a:off x="441462" y="1581057"/>
            <a:ext cx="5476875" cy="923330"/>
          </a:xfrm>
          <a:prstGeom prst="rect">
            <a:avLst/>
          </a:prstGeom>
          <a:noFill/>
        </p:spPr>
        <p:txBody>
          <a:bodyPr wrap="square" rtlCol="0">
            <a:spAutoFit/>
          </a:bodyPr>
          <a:lstStyle/>
          <a:p>
            <a:pPr marL="285750" indent="-285750">
              <a:buClr>
                <a:srgbClr val="C00000"/>
              </a:buClr>
              <a:buFont typeface="Wingdings" panose="05000000000000000000" pitchFamily="2" charset="2"/>
              <a:buChar char="§"/>
            </a:pPr>
            <a:r>
              <a:rPr lang="en-US" dirty="0"/>
              <a:t>Heart rate </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bpm</a:t>
            </a:r>
          </a:p>
        </p:txBody>
      </p:sp>
      <p:pic>
        <p:nvPicPr>
          <p:cNvPr id="8" name="Picture 7" descr="A screenshot of a graph&#10;&#10;Description automatically generated with low confidence">
            <a:extLst>
              <a:ext uri="{FF2B5EF4-FFF2-40B4-BE49-F238E27FC236}">
                <a16:creationId xmlns:a16="http://schemas.microsoft.com/office/drawing/2014/main" id="{45EF1E64-4FED-7384-DD8A-5ED5E7F26D5A}"/>
              </a:ext>
            </a:extLst>
          </p:cNvPr>
          <p:cNvPicPr>
            <a:picLocks noChangeAspect="1"/>
          </p:cNvPicPr>
          <p:nvPr/>
        </p:nvPicPr>
        <p:blipFill rotWithShape="1">
          <a:blip r:embed="rId3">
            <a:extLst>
              <a:ext uri="{28A0092B-C50C-407E-A947-70E740481C1C}">
                <a14:useLocalDpi xmlns:a14="http://schemas.microsoft.com/office/drawing/2010/main" val="0"/>
              </a:ext>
            </a:extLst>
          </a:blip>
          <a:srcRect l="7619" t="6756" r="7376" b="35893"/>
          <a:stretch/>
        </p:blipFill>
        <p:spPr>
          <a:xfrm>
            <a:off x="4538132" y="1462088"/>
            <a:ext cx="6951134" cy="2343150"/>
          </a:xfrm>
          <a:prstGeom prst="rect">
            <a:avLst/>
          </a:prstGeom>
        </p:spPr>
      </p:pic>
      <p:sp>
        <p:nvSpPr>
          <p:cNvPr id="4" name="Slide Number Placeholder 3">
            <a:extLst>
              <a:ext uri="{FF2B5EF4-FFF2-40B4-BE49-F238E27FC236}">
                <a16:creationId xmlns:a16="http://schemas.microsoft.com/office/drawing/2014/main" id="{69608A8C-93B6-DCF3-1A23-AB36CA808A46}"/>
              </a:ext>
            </a:extLst>
          </p:cNvPr>
          <p:cNvSpPr>
            <a:spLocks noGrp="1"/>
          </p:cNvSpPr>
          <p:nvPr>
            <p:ph type="sldNum" sz="quarter" idx="12"/>
          </p:nvPr>
        </p:nvSpPr>
        <p:spPr/>
        <p:txBody>
          <a:bodyPr/>
          <a:lstStyle/>
          <a:p>
            <a:fld id="{D73EE620-6A7D-49ED-9892-2549EE96C797}" type="slidenum">
              <a:rPr lang="en-US" smtClean="0"/>
              <a:t>9</a:t>
            </a:fld>
            <a:endParaRPr lang="en-US"/>
          </a:p>
        </p:txBody>
      </p:sp>
      <p:sp>
        <p:nvSpPr>
          <p:cNvPr id="3" name="TextBox 2">
            <a:extLst>
              <a:ext uri="{FF2B5EF4-FFF2-40B4-BE49-F238E27FC236}">
                <a16:creationId xmlns:a16="http://schemas.microsoft.com/office/drawing/2014/main" id="{86CD1809-DDB0-11A9-D4DA-0D8077821DB1}"/>
              </a:ext>
            </a:extLst>
          </p:cNvPr>
          <p:cNvSpPr txBox="1"/>
          <p:nvPr/>
        </p:nvSpPr>
        <p:spPr>
          <a:xfrm>
            <a:off x="441462" y="3066445"/>
            <a:ext cx="3244991" cy="923330"/>
          </a:xfrm>
          <a:prstGeom prst="rect">
            <a:avLst/>
          </a:prstGeom>
          <a:noFill/>
        </p:spPr>
        <p:txBody>
          <a:bodyPr wrap="none" rtlCol="0">
            <a:spAutoFit/>
          </a:bodyPr>
          <a:lstStyle/>
          <a:p>
            <a:pPr marL="285750" indent="-285750">
              <a:buClr>
                <a:srgbClr val="C00000"/>
              </a:buClr>
              <a:buFont typeface="Wingdings" panose="05000000000000000000" pitchFamily="2" charset="2"/>
              <a:buChar char="§"/>
            </a:pPr>
            <a:r>
              <a:rPr lang="en-US" dirty="0"/>
              <a:t>Temperature</a:t>
            </a:r>
          </a:p>
          <a:p>
            <a:pPr marL="742950" lvl="1" indent="-285750">
              <a:buClr>
                <a:srgbClr val="C00000"/>
              </a:buClr>
              <a:buFont typeface="Arial" panose="020B0604020202020204" pitchFamily="34" charset="0"/>
              <a:buChar char="•"/>
            </a:pPr>
            <a:r>
              <a:rPr lang="en-US" dirty="0"/>
              <a:t>Sampling frequency: 1Hz</a:t>
            </a:r>
          </a:p>
          <a:p>
            <a:pPr marL="742950" lvl="1" indent="-285750">
              <a:buClr>
                <a:srgbClr val="C00000"/>
              </a:buClr>
              <a:buFont typeface="Arial" panose="020B0604020202020204" pitchFamily="34" charset="0"/>
              <a:buChar char="•"/>
            </a:pPr>
            <a:r>
              <a:rPr lang="en-US" dirty="0"/>
              <a:t>Unit: </a:t>
            </a:r>
            <a:r>
              <a:rPr lang="en-US" b="0" i="0" dirty="0">
                <a:solidFill>
                  <a:srgbClr val="202124"/>
                </a:solidFill>
                <a:effectLst/>
                <a:latin typeface="Google Sans"/>
              </a:rPr>
              <a:t>°</a:t>
            </a:r>
            <a:r>
              <a:rPr lang="en-US" dirty="0"/>
              <a:t>C </a:t>
            </a:r>
          </a:p>
        </p:txBody>
      </p:sp>
      <p:sp>
        <p:nvSpPr>
          <p:cNvPr id="2" name="Title 6">
            <a:extLst>
              <a:ext uri="{FF2B5EF4-FFF2-40B4-BE49-F238E27FC236}">
                <a16:creationId xmlns:a16="http://schemas.microsoft.com/office/drawing/2014/main" id="{2BC3ACA5-E7FD-88A6-DDFB-23CA73BDBA65}"/>
              </a:ext>
            </a:extLst>
          </p:cNvPr>
          <p:cNvSpPr>
            <a:spLocks noGrp="1"/>
          </p:cNvSpPr>
          <p:nvPr>
            <p:ph type="title"/>
          </p:nvPr>
        </p:nvSpPr>
        <p:spPr>
          <a:xfrm>
            <a:off x="838200" y="136525"/>
            <a:ext cx="10515600" cy="1325563"/>
          </a:xfrm>
        </p:spPr>
        <p:txBody>
          <a:bodyPr/>
          <a:lstStyle/>
          <a:p>
            <a:r>
              <a:rPr lang="en-US" dirty="0"/>
              <a:t>Dataset</a:t>
            </a:r>
          </a:p>
        </p:txBody>
      </p:sp>
      <p:pic>
        <p:nvPicPr>
          <p:cNvPr id="6" name="Picture 5" descr="A screenshot of a graph&#10;&#10;Description automatically generated with low confidence">
            <a:extLst>
              <a:ext uri="{FF2B5EF4-FFF2-40B4-BE49-F238E27FC236}">
                <a16:creationId xmlns:a16="http://schemas.microsoft.com/office/drawing/2014/main" id="{C8481AD4-6648-4B54-4EDE-F86BC576D413}"/>
              </a:ext>
            </a:extLst>
          </p:cNvPr>
          <p:cNvPicPr>
            <a:picLocks noChangeAspect="1"/>
          </p:cNvPicPr>
          <p:nvPr/>
        </p:nvPicPr>
        <p:blipFill rotWithShape="1">
          <a:blip r:embed="rId3">
            <a:extLst>
              <a:ext uri="{28A0092B-C50C-407E-A947-70E740481C1C}">
                <a14:useLocalDpi xmlns:a14="http://schemas.microsoft.com/office/drawing/2010/main" val="0"/>
              </a:ext>
            </a:extLst>
          </a:blip>
          <a:srcRect l="7995" t="63878" r="8243" b="6936"/>
          <a:stretch/>
        </p:blipFill>
        <p:spPr>
          <a:xfrm>
            <a:off x="4588933" y="3923123"/>
            <a:ext cx="6849533" cy="1192447"/>
          </a:xfrm>
          <a:prstGeom prst="rect">
            <a:avLst/>
          </a:prstGeom>
        </p:spPr>
      </p:pic>
      <p:sp>
        <p:nvSpPr>
          <p:cNvPr id="9" name="TextBox 8">
            <a:extLst>
              <a:ext uri="{FF2B5EF4-FFF2-40B4-BE49-F238E27FC236}">
                <a16:creationId xmlns:a16="http://schemas.microsoft.com/office/drawing/2014/main" id="{AB6ACDDC-EBFF-4BD4-6417-28E3AC7060A5}"/>
              </a:ext>
            </a:extLst>
          </p:cNvPr>
          <p:cNvSpPr txBox="1"/>
          <p:nvPr/>
        </p:nvSpPr>
        <p:spPr>
          <a:xfrm>
            <a:off x="3048000" y="2854236"/>
            <a:ext cx="6096000" cy="1200329"/>
          </a:xfrm>
          <a:prstGeom prst="rect">
            <a:avLst/>
          </a:prstGeom>
          <a:noFill/>
        </p:spPr>
        <p:txBody>
          <a:bodyPr wrap="square">
            <a:spAutoFit/>
          </a:bodyPr>
          <a:lstStyle/>
          <a:p>
            <a:pPr algn="l"/>
            <a:br>
              <a:rPr lang="en-US" dirty="0"/>
            </a:br>
            <a:endParaRPr lang="en-US" b="0" i="0" dirty="0">
              <a:solidFill>
                <a:srgbClr val="FFFFFF"/>
              </a:solidFill>
              <a:effectLst/>
              <a:latin typeface="-apple-system"/>
            </a:endParaRPr>
          </a:p>
          <a:p>
            <a:br>
              <a:rPr lang="en-US" dirty="0"/>
            </a:br>
            <a:endParaRPr lang="en-US" dirty="0"/>
          </a:p>
        </p:txBody>
      </p:sp>
    </p:spTree>
    <p:extLst>
      <p:ext uri="{BB962C8B-B14F-4D97-AF65-F5344CB8AC3E}">
        <p14:creationId xmlns:p14="http://schemas.microsoft.com/office/powerpoint/2010/main" val="269565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anim calcmode="lin" valueType="num">
                                      <p:cBhvr>
                                        <p:cTn id="20" dur="750" fill="hold"/>
                                        <p:tgtEl>
                                          <p:spTgt spid="3"/>
                                        </p:tgtEl>
                                        <p:attrNameLst>
                                          <p:attrName>ppt_x</p:attrName>
                                        </p:attrNameLst>
                                      </p:cBhvr>
                                      <p:tavLst>
                                        <p:tav tm="0">
                                          <p:val>
                                            <p:strVal val="#ppt_x"/>
                                          </p:val>
                                        </p:tav>
                                        <p:tav tm="100000">
                                          <p:val>
                                            <p:strVal val="#ppt_x"/>
                                          </p:val>
                                        </p:tav>
                                      </p:tavLst>
                                    </p:anim>
                                    <p:anim calcmode="lin" valueType="num">
                                      <p:cBhvr>
                                        <p:cTn id="21" dur="75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C134447E-0AFF-761C-ABE0-664120ACB3D0}"/>
              </a:ext>
            </a:extLst>
          </p:cNvPr>
          <p:cNvGrpSpPr/>
          <p:nvPr/>
        </p:nvGrpSpPr>
        <p:grpSpPr>
          <a:xfrm>
            <a:off x="1739216" y="1883778"/>
            <a:ext cx="8134259" cy="3090444"/>
            <a:chOff x="1578349" y="1530350"/>
            <a:chExt cx="8134259" cy="3090444"/>
          </a:xfrm>
        </p:grpSpPr>
        <p:cxnSp>
          <p:nvCxnSpPr>
            <p:cNvPr id="198" name="Connector: Curved 197">
              <a:extLst>
                <a:ext uri="{FF2B5EF4-FFF2-40B4-BE49-F238E27FC236}">
                  <a16:creationId xmlns:a16="http://schemas.microsoft.com/office/drawing/2014/main" id="{5C6821EA-8406-2C36-523D-436FC78803C2}"/>
                </a:ext>
              </a:extLst>
            </p:cNvPr>
            <p:cNvCxnSpPr>
              <a:stCxn id="132" idx="3"/>
              <a:endCxn id="158" idx="2"/>
            </p:cNvCxnSpPr>
            <p:nvPr/>
          </p:nvCxnSpPr>
          <p:spPr>
            <a:xfrm>
              <a:off x="3037181" y="2406970"/>
              <a:ext cx="1856308" cy="1034649"/>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Connector: Curved 201">
              <a:extLst>
                <a:ext uri="{FF2B5EF4-FFF2-40B4-BE49-F238E27FC236}">
                  <a16:creationId xmlns:a16="http://schemas.microsoft.com/office/drawing/2014/main" id="{0F8F84D2-0505-0173-D7CB-B31D7B363B16}"/>
                </a:ext>
              </a:extLst>
            </p:cNvPr>
            <p:cNvCxnSpPr>
              <a:stCxn id="131" idx="3"/>
              <a:endCxn id="158" idx="2"/>
            </p:cNvCxnSpPr>
            <p:nvPr/>
          </p:nvCxnSpPr>
          <p:spPr>
            <a:xfrm>
              <a:off x="3043325" y="3076789"/>
              <a:ext cx="1850164" cy="36483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Connector: Curved 205">
              <a:extLst>
                <a:ext uri="{FF2B5EF4-FFF2-40B4-BE49-F238E27FC236}">
                  <a16:creationId xmlns:a16="http://schemas.microsoft.com/office/drawing/2014/main" id="{C71E3DF1-106A-37A1-5AB8-13EB32EDC0CA}"/>
                </a:ext>
              </a:extLst>
            </p:cNvPr>
            <p:cNvCxnSpPr>
              <a:stCxn id="128" idx="3"/>
              <a:endCxn id="158" idx="2"/>
            </p:cNvCxnSpPr>
            <p:nvPr/>
          </p:nvCxnSpPr>
          <p:spPr>
            <a:xfrm flipV="1">
              <a:off x="3043202" y="3441619"/>
              <a:ext cx="1850287" cy="464533"/>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Connector: Curved 207">
              <a:extLst>
                <a:ext uri="{FF2B5EF4-FFF2-40B4-BE49-F238E27FC236}">
                  <a16:creationId xmlns:a16="http://schemas.microsoft.com/office/drawing/2014/main" id="{C7F955D1-3185-511A-C098-F5CABA80B2D1}"/>
                </a:ext>
              </a:extLst>
            </p:cNvPr>
            <p:cNvCxnSpPr>
              <a:stCxn id="191" idx="3"/>
              <a:endCxn id="158" idx="2"/>
            </p:cNvCxnSpPr>
            <p:nvPr/>
          </p:nvCxnSpPr>
          <p:spPr>
            <a:xfrm flipV="1">
              <a:off x="3043202" y="3441619"/>
              <a:ext cx="1850287" cy="1049000"/>
            </a:xfrm>
            <a:prstGeom prst="curvedConnector3">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1" name="Rectangle: Rounded Corners 190">
              <a:extLst>
                <a:ext uri="{FF2B5EF4-FFF2-40B4-BE49-F238E27FC236}">
                  <a16:creationId xmlns:a16="http://schemas.microsoft.com/office/drawing/2014/main" id="{A3CE350B-DF8C-E739-5CF8-3933F58E7010}"/>
                </a:ext>
              </a:extLst>
            </p:cNvPr>
            <p:cNvSpPr/>
            <p:nvPr/>
          </p:nvSpPr>
          <p:spPr>
            <a:xfrm>
              <a:off x="2408202" y="436044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8" name="Rectangle: Rounded Corners 127">
              <a:extLst>
                <a:ext uri="{FF2B5EF4-FFF2-40B4-BE49-F238E27FC236}">
                  <a16:creationId xmlns:a16="http://schemas.microsoft.com/office/drawing/2014/main" id="{F8D8C851-BE66-D699-57BB-531CEEF5B0DA}"/>
                </a:ext>
              </a:extLst>
            </p:cNvPr>
            <p:cNvSpPr/>
            <p:nvPr/>
          </p:nvSpPr>
          <p:spPr>
            <a:xfrm>
              <a:off x="2408202" y="3775977"/>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1" name="Rectangle: Rounded Corners 130">
              <a:extLst>
                <a:ext uri="{FF2B5EF4-FFF2-40B4-BE49-F238E27FC236}">
                  <a16:creationId xmlns:a16="http://schemas.microsoft.com/office/drawing/2014/main" id="{15521431-C221-25B6-DD02-3B89A93B0745}"/>
                </a:ext>
              </a:extLst>
            </p:cNvPr>
            <p:cNvSpPr/>
            <p:nvPr/>
          </p:nvSpPr>
          <p:spPr>
            <a:xfrm>
              <a:off x="2408325" y="2946614"/>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2" name="Rectangle: Rounded Corners 131">
              <a:extLst>
                <a:ext uri="{FF2B5EF4-FFF2-40B4-BE49-F238E27FC236}">
                  <a16:creationId xmlns:a16="http://schemas.microsoft.com/office/drawing/2014/main" id="{6074BF7E-2404-052F-A6FD-A3A3E915A14C}"/>
                </a:ext>
              </a:extLst>
            </p:cNvPr>
            <p:cNvSpPr/>
            <p:nvPr/>
          </p:nvSpPr>
          <p:spPr>
            <a:xfrm>
              <a:off x="2402181" y="2276795"/>
              <a:ext cx="635000" cy="260350"/>
            </a:xfrm>
            <a:prstGeom prst="roundRect">
              <a:avLst/>
            </a:prstGeom>
            <a:solidFill>
              <a:srgbClr val="D8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3" name="Rectangle: Rounded Corners 132">
              <a:extLst>
                <a:ext uri="{FF2B5EF4-FFF2-40B4-BE49-F238E27FC236}">
                  <a16:creationId xmlns:a16="http://schemas.microsoft.com/office/drawing/2014/main" id="{B5B1AC7D-3A1F-5C84-D39D-397F05E3C465}"/>
                </a:ext>
              </a:extLst>
            </p:cNvPr>
            <p:cNvSpPr/>
            <p:nvPr/>
          </p:nvSpPr>
          <p:spPr>
            <a:xfrm>
              <a:off x="2364945" y="373062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4" name="Rectangle: Rounded Corners 133">
              <a:extLst>
                <a:ext uri="{FF2B5EF4-FFF2-40B4-BE49-F238E27FC236}">
                  <a16:creationId xmlns:a16="http://schemas.microsoft.com/office/drawing/2014/main" id="{8EE4A22D-6FC5-C79A-3513-9ED2939D79B7}"/>
                </a:ext>
              </a:extLst>
            </p:cNvPr>
            <p:cNvSpPr/>
            <p:nvPr/>
          </p:nvSpPr>
          <p:spPr>
            <a:xfrm>
              <a:off x="2364945" y="2225876"/>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5" name="Rectangle: Rounded Corners 134">
              <a:extLst>
                <a:ext uri="{FF2B5EF4-FFF2-40B4-BE49-F238E27FC236}">
                  <a16:creationId xmlns:a16="http://schemas.microsoft.com/office/drawing/2014/main" id="{B902ECCE-B87F-5674-BCCF-1BA5589743CB}"/>
                </a:ext>
              </a:extLst>
            </p:cNvPr>
            <p:cNvSpPr/>
            <p:nvPr/>
          </p:nvSpPr>
          <p:spPr>
            <a:xfrm>
              <a:off x="2364945" y="2886074"/>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6" name="Rectangle: Rounded Corners 135">
              <a:extLst>
                <a:ext uri="{FF2B5EF4-FFF2-40B4-BE49-F238E27FC236}">
                  <a16:creationId xmlns:a16="http://schemas.microsoft.com/office/drawing/2014/main" id="{C70E6900-89F7-696D-BC68-A2D21DFC1313}"/>
                </a:ext>
              </a:extLst>
            </p:cNvPr>
            <p:cNvSpPr/>
            <p:nvPr/>
          </p:nvSpPr>
          <p:spPr>
            <a:xfrm>
              <a:off x="2386329" y="3314965"/>
              <a:ext cx="635000" cy="260350"/>
            </a:xfrm>
            <a:prstGeom prst="roundRect">
              <a:avLst/>
            </a:prstGeom>
            <a:solidFill>
              <a:srgbClr val="D8EAD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7" name="Rectangle: Rounded Corners 136">
              <a:extLst>
                <a:ext uri="{FF2B5EF4-FFF2-40B4-BE49-F238E27FC236}">
                  <a16:creationId xmlns:a16="http://schemas.microsoft.com/office/drawing/2014/main" id="{DF76E6F3-7A02-948F-3D64-2E14F5D0F750}"/>
                </a:ext>
              </a:extLst>
            </p:cNvPr>
            <p:cNvSpPr/>
            <p:nvPr/>
          </p:nvSpPr>
          <p:spPr>
            <a:xfrm>
              <a:off x="2364945" y="4299099"/>
              <a:ext cx="635000" cy="26035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8" name="TextBox 137">
              <a:extLst>
                <a:ext uri="{FF2B5EF4-FFF2-40B4-BE49-F238E27FC236}">
                  <a16:creationId xmlns:a16="http://schemas.microsoft.com/office/drawing/2014/main" id="{962B6327-B4BF-5F04-B4BD-4F9B8CA82EB5}"/>
                </a:ext>
              </a:extLst>
            </p:cNvPr>
            <p:cNvSpPr txBox="1"/>
            <p:nvPr/>
          </p:nvSpPr>
          <p:spPr>
            <a:xfrm>
              <a:off x="1629646" y="2218436"/>
              <a:ext cx="697627" cy="261610"/>
            </a:xfrm>
            <a:prstGeom prst="rect">
              <a:avLst/>
            </a:prstGeom>
            <a:noFill/>
          </p:spPr>
          <p:txBody>
            <a:bodyPr wrap="none" rtlCol="0">
              <a:spAutoFit/>
            </a:bodyPr>
            <a:lstStyle/>
            <a:p>
              <a:r>
                <a:rPr lang="en-US" sz="1100" dirty="0"/>
                <a:t>Patient 1</a:t>
              </a:r>
              <a:endParaRPr lang="en-PK" sz="1100" dirty="0"/>
            </a:p>
          </p:txBody>
        </p:sp>
        <p:sp>
          <p:nvSpPr>
            <p:cNvPr id="139" name="TextBox 138">
              <a:extLst>
                <a:ext uri="{FF2B5EF4-FFF2-40B4-BE49-F238E27FC236}">
                  <a16:creationId xmlns:a16="http://schemas.microsoft.com/office/drawing/2014/main" id="{15A53C70-6284-32BC-3DBF-FCCD77B3B210}"/>
                </a:ext>
              </a:extLst>
            </p:cNvPr>
            <p:cNvSpPr txBox="1"/>
            <p:nvPr/>
          </p:nvSpPr>
          <p:spPr>
            <a:xfrm>
              <a:off x="1591976" y="2881954"/>
              <a:ext cx="772969" cy="261610"/>
            </a:xfrm>
            <a:prstGeom prst="rect">
              <a:avLst/>
            </a:prstGeom>
            <a:noFill/>
          </p:spPr>
          <p:txBody>
            <a:bodyPr wrap="none" rtlCol="0">
              <a:spAutoFit/>
            </a:bodyPr>
            <a:lstStyle/>
            <a:p>
              <a:r>
                <a:rPr lang="en-US" sz="1100" dirty="0"/>
                <a:t>Patient </a:t>
              </a:r>
              <a:r>
                <a:rPr lang="en-US" sz="1100" i="1" dirty="0"/>
                <a:t>i</a:t>
              </a:r>
              <a:r>
                <a:rPr lang="en-US" sz="1100" dirty="0"/>
                <a:t>-1</a:t>
              </a:r>
              <a:endParaRPr lang="en-PK" sz="1100" dirty="0"/>
            </a:p>
          </p:txBody>
        </p:sp>
        <p:sp>
          <p:nvSpPr>
            <p:cNvPr id="140" name="TextBox 139">
              <a:extLst>
                <a:ext uri="{FF2B5EF4-FFF2-40B4-BE49-F238E27FC236}">
                  <a16:creationId xmlns:a16="http://schemas.microsoft.com/office/drawing/2014/main" id="{F27A3142-6C0D-1249-E4FB-97922E40C38A}"/>
                </a:ext>
              </a:extLst>
            </p:cNvPr>
            <p:cNvSpPr txBox="1"/>
            <p:nvPr/>
          </p:nvSpPr>
          <p:spPr>
            <a:xfrm>
              <a:off x="1629646" y="3314325"/>
              <a:ext cx="657552" cy="261610"/>
            </a:xfrm>
            <a:prstGeom prst="rect">
              <a:avLst/>
            </a:prstGeom>
            <a:noFill/>
          </p:spPr>
          <p:txBody>
            <a:bodyPr wrap="none" rtlCol="0">
              <a:spAutoFit/>
            </a:bodyPr>
            <a:lstStyle/>
            <a:p>
              <a:r>
                <a:rPr lang="en-US" sz="1100" dirty="0"/>
                <a:t>Patient </a:t>
              </a:r>
              <a:r>
                <a:rPr lang="en-US" sz="1100" i="1" dirty="0" err="1"/>
                <a:t>i</a:t>
              </a:r>
              <a:endParaRPr lang="en-PK" sz="1100" i="1" dirty="0"/>
            </a:p>
          </p:txBody>
        </p:sp>
        <p:sp>
          <p:nvSpPr>
            <p:cNvPr id="141" name="TextBox 140">
              <a:extLst>
                <a:ext uri="{FF2B5EF4-FFF2-40B4-BE49-F238E27FC236}">
                  <a16:creationId xmlns:a16="http://schemas.microsoft.com/office/drawing/2014/main" id="{FA4A812F-3A53-564D-8933-6F7CF9C057E5}"/>
                </a:ext>
              </a:extLst>
            </p:cNvPr>
            <p:cNvSpPr txBox="1"/>
            <p:nvPr/>
          </p:nvSpPr>
          <p:spPr>
            <a:xfrm>
              <a:off x="1578349" y="3729366"/>
              <a:ext cx="800219" cy="261610"/>
            </a:xfrm>
            <a:prstGeom prst="rect">
              <a:avLst/>
            </a:prstGeom>
            <a:noFill/>
          </p:spPr>
          <p:txBody>
            <a:bodyPr wrap="none" rtlCol="0">
              <a:spAutoFit/>
            </a:bodyPr>
            <a:lstStyle/>
            <a:p>
              <a:r>
                <a:rPr lang="en-US" sz="1100" dirty="0"/>
                <a:t>Patient </a:t>
              </a:r>
              <a:r>
                <a:rPr lang="en-US" sz="1100" i="1" dirty="0"/>
                <a:t>i+1</a:t>
              </a:r>
              <a:endParaRPr lang="en-PK" sz="1100" i="1" dirty="0"/>
            </a:p>
          </p:txBody>
        </p:sp>
        <p:sp>
          <p:nvSpPr>
            <p:cNvPr id="142" name="TextBox 141">
              <a:extLst>
                <a:ext uri="{FF2B5EF4-FFF2-40B4-BE49-F238E27FC236}">
                  <a16:creationId xmlns:a16="http://schemas.microsoft.com/office/drawing/2014/main" id="{D0C0CDC2-D3A0-F724-24FD-6DD4B3E5744C}"/>
                </a:ext>
              </a:extLst>
            </p:cNvPr>
            <p:cNvSpPr txBox="1"/>
            <p:nvPr/>
          </p:nvSpPr>
          <p:spPr>
            <a:xfrm rot="5400000">
              <a:off x="2468367" y="2556815"/>
              <a:ext cx="343364" cy="369332"/>
            </a:xfrm>
            <a:prstGeom prst="rect">
              <a:avLst/>
            </a:prstGeom>
            <a:noFill/>
          </p:spPr>
          <p:txBody>
            <a:bodyPr wrap="none" rtlCol="0">
              <a:spAutoFit/>
            </a:bodyPr>
            <a:lstStyle/>
            <a:p>
              <a:r>
                <a:rPr lang="en-US" dirty="0"/>
                <a:t>…</a:t>
              </a:r>
              <a:endParaRPr lang="en-PK" dirty="0"/>
            </a:p>
          </p:txBody>
        </p:sp>
        <p:sp>
          <p:nvSpPr>
            <p:cNvPr id="143" name="TextBox 142">
              <a:extLst>
                <a:ext uri="{FF2B5EF4-FFF2-40B4-BE49-F238E27FC236}">
                  <a16:creationId xmlns:a16="http://schemas.microsoft.com/office/drawing/2014/main" id="{0DBF0B1E-E74F-56D4-7180-99F4CFD0A5CF}"/>
                </a:ext>
              </a:extLst>
            </p:cNvPr>
            <p:cNvSpPr txBox="1"/>
            <p:nvPr/>
          </p:nvSpPr>
          <p:spPr>
            <a:xfrm rot="5400000">
              <a:off x="2468367" y="3979897"/>
              <a:ext cx="343364" cy="369332"/>
            </a:xfrm>
            <a:prstGeom prst="rect">
              <a:avLst/>
            </a:prstGeom>
            <a:noFill/>
          </p:spPr>
          <p:txBody>
            <a:bodyPr wrap="none" rtlCol="0">
              <a:spAutoFit/>
            </a:bodyPr>
            <a:lstStyle/>
            <a:p>
              <a:r>
                <a:rPr lang="en-US" dirty="0"/>
                <a:t>…</a:t>
              </a:r>
              <a:endParaRPr lang="en-PK" dirty="0"/>
            </a:p>
          </p:txBody>
        </p:sp>
        <p:sp>
          <p:nvSpPr>
            <p:cNvPr id="144" name="TextBox 143">
              <a:extLst>
                <a:ext uri="{FF2B5EF4-FFF2-40B4-BE49-F238E27FC236}">
                  <a16:creationId xmlns:a16="http://schemas.microsoft.com/office/drawing/2014/main" id="{9241F169-6406-1DD8-7149-EE53B0F4FA6C}"/>
                </a:ext>
              </a:extLst>
            </p:cNvPr>
            <p:cNvSpPr txBox="1"/>
            <p:nvPr/>
          </p:nvSpPr>
          <p:spPr>
            <a:xfrm>
              <a:off x="1615829" y="4297839"/>
              <a:ext cx="716863" cy="261610"/>
            </a:xfrm>
            <a:prstGeom prst="rect">
              <a:avLst/>
            </a:prstGeom>
            <a:noFill/>
          </p:spPr>
          <p:txBody>
            <a:bodyPr wrap="none" rtlCol="0">
              <a:spAutoFit/>
            </a:bodyPr>
            <a:lstStyle/>
            <a:p>
              <a:r>
                <a:rPr lang="en-US" sz="1100" dirty="0"/>
                <a:t>Patient </a:t>
              </a:r>
              <a:r>
                <a:rPr lang="en-US" sz="1100" i="1" dirty="0"/>
                <a:t>N</a:t>
              </a:r>
              <a:endParaRPr lang="en-PK" sz="1100" i="1" dirty="0"/>
            </a:p>
          </p:txBody>
        </p:sp>
        <p:sp>
          <p:nvSpPr>
            <p:cNvPr id="145" name="Rectangle: Rounded Corners 144">
              <a:extLst>
                <a:ext uri="{FF2B5EF4-FFF2-40B4-BE49-F238E27FC236}">
                  <a16:creationId xmlns:a16="http://schemas.microsoft.com/office/drawing/2014/main" id="{AA94AC92-DEB1-BF42-BDA5-755F9707668B}"/>
                </a:ext>
              </a:extLst>
            </p:cNvPr>
            <p:cNvSpPr/>
            <p:nvPr/>
          </p:nvSpPr>
          <p:spPr>
            <a:xfrm>
              <a:off x="3169809" y="372776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6" name="Rectangle: Rounded Corners 145">
              <a:extLst>
                <a:ext uri="{FF2B5EF4-FFF2-40B4-BE49-F238E27FC236}">
                  <a16:creationId xmlns:a16="http://schemas.microsoft.com/office/drawing/2014/main" id="{32E70089-EAB1-D5DB-61A8-6C4AF5F41CA6}"/>
                </a:ext>
              </a:extLst>
            </p:cNvPr>
            <p:cNvSpPr/>
            <p:nvPr/>
          </p:nvSpPr>
          <p:spPr>
            <a:xfrm>
              <a:off x="3169809" y="2223016"/>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8" name="Rectangle: Rounded Corners 147">
              <a:extLst>
                <a:ext uri="{FF2B5EF4-FFF2-40B4-BE49-F238E27FC236}">
                  <a16:creationId xmlns:a16="http://schemas.microsoft.com/office/drawing/2014/main" id="{E9749DCF-2871-482F-ABA1-DF0A006FECB8}"/>
                </a:ext>
              </a:extLst>
            </p:cNvPr>
            <p:cNvSpPr/>
            <p:nvPr/>
          </p:nvSpPr>
          <p:spPr>
            <a:xfrm>
              <a:off x="3169809" y="2883214"/>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9" name="Rectangle: Rounded Corners 148">
              <a:extLst>
                <a:ext uri="{FF2B5EF4-FFF2-40B4-BE49-F238E27FC236}">
                  <a16:creationId xmlns:a16="http://schemas.microsoft.com/office/drawing/2014/main" id="{C1B40D4C-08C5-A59D-18E6-ABD7310C3F43}"/>
                </a:ext>
              </a:extLst>
            </p:cNvPr>
            <p:cNvSpPr/>
            <p:nvPr/>
          </p:nvSpPr>
          <p:spPr>
            <a:xfrm>
              <a:off x="3169809" y="429623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0" name="TextBox 149">
              <a:extLst>
                <a:ext uri="{FF2B5EF4-FFF2-40B4-BE49-F238E27FC236}">
                  <a16:creationId xmlns:a16="http://schemas.microsoft.com/office/drawing/2014/main" id="{A16DC6D6-2ACB-98DF-015F-CD2F6945458E}"/>
                </a:ext>
              </a:extLst>
            </p:cNvPr>
            <p:cNvSpPr txBox="1"/>
            <p:nvPr/>
          </p:nvSpPr>
          <p:spPr>
            <a:xfrm>
              <a:off x="2194270" y="1880444"/>
              <a:ext cx="1182899" cy="261610"/>
            </a:xfrm>
            <a:prstGeom prst="rect">
              <a:avLst/>
            </a:prstGeom>
            <a:noFill/>
          </p:spPr>
          <p:txBody>
            <a:bodyPr wrap="square" rtlCol="0">
              <a:spAutoFit/>
            </a:bodyPr>
            <a:lstStyle/>
            <a:p>
              <a:r>
                <a:rPr lang="en-US" sz="1100" dirty="0"/>
                <a:t>Non-Seizures</a:t>
              </a:r>
              <a:endParaRPr lang="en-PK" sz="1100" dirty="0"/>
            </a:p>
          </p:txBody>
        </p:sp>
        <p:sp>
          <p:nvSpPr>
            <p:cNvPr id="151" name="TextBox 150">
              <a:extLst>
                <a:ext uri="{FF2B5EF4-FFF2-40B4-BE49-F238E27FC236}">
                  <a16:creationId xmlns:a16="http://schemas.microsoft.com/office/drawing/2014/main" id="{64B96A01-2EEA-58F5-CB25-2732E2BE886E}"/>
                </a:ext>
              </a:extLst>
            </p:cNvPr>
            <p:cNvSpPr txBox="1"/>
            <p:nvPr/>
          </p:nvSpPr>
          <p:spPr>
            <a:xfrm>
              <a:off x="3169809" y="1905148"/>
              <a:ext cx="980823" cy="261610"/>
            </a:xfrm>
            <a:prstGeom prst="rect">
              <a:avLst/>
            </a:prstGeom>
            <a:noFill/>
          </p:spPr>
          <p:txBody>
            <a:bodyPr wrap="square" rtlCol="0">
              <a:spAutoFit/>
            </a:bodyPr>
            <a:lstStyle/>
            <a:p>
              <a:r>
                <a:rPr lang="en-US" sz="1100" dirty="0"/>
                <a:t>Seizures</a:t>
              </a:r>
              <a:endParaRPr lang="en-PK" sz="1100" dirty="0"/>
            </a:p>
          </p:txBody>
        </p:sp>
        <p:cxnSp>
          <p:nvCxnSpPr>
            <p:cNvPr id="152" name="Straight Connector 151">
              <a:extLst>
                <a:ext uri="{FF2B5EF4-FFF2-40B4-BE49-F238E27FC236}">
                  <a16:creationId xmlns:a16="http://schemas.microsoft.com/office/drawing/2014/main" id="{7F4722E6-A190-CC21-4A3D-100247EE5AFD}"/>
                </a:ext>
              </a:extLst>
            </p:cNvPr>
            <p:cNvCxnSpPr>
              <a:stCxn id="134" idx="3"/>
              <a:endCxn id="146" idx="1"/>
            </p:cNvCxnSpPr>
            <p:nvPr/>
          </p:nvCxnSpPr>
          <p:spPr>
            <a:xfrm flipV="1">
              <a:off x="2999945" y="235319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A1F98786-4B8C-D6C8-0018-C6FADCAA90E2}"/>
                </a:ext>
              </a:extLst>
            </p:cNvPr>
            <p:cNvCxnSpPr>
              <a:stCxn id="135" idx="3"/>
              <a:endCxn id="148" idx="1"/>
            </p:cNvCxnSpPr>
            <p:nvPr/>
          </p:nvCxnSpPr>
          <p:spPr>
            <a:xfrm flipV="1">
              <a:off x="2999945" y="3013389"/>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a:extLst>
                <a:ext uri="{FF2B5EF4-FFF2-40B4-BE49-F238E27FC236}">
                  <a16:creationId xmlns:a16="http://schemas.microsoft.com/office/drawing/2014/main" id="{E6D40E3E-0126-15FF-7BB3-AD69DB5047C1}"/>
                </a:ext>
              </a:extLst>
            </p:cNvPr>
            <p:cNvCxnSpPr>
              <a:stCxn id="133" idx="3"/>
              <a:endCxn id="145" idx="1"/>
            </p:cNvCxnSpPr>
            <p:nvPr/>
          </p:nvCxnSpPr>
          <p:spPr>
            <a:xfrm flipV="1">
              <a:off x="2999945" y="3857941"/>
              <a:ext cx="169864" cy="2860"/>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a:extLst>
                <a:ext uri="{FF2B5EF4-FFF2-40B4-BE49-F238E27FC236}">
                  <a16:creationId xmlns:a16="http://schemas.microsoft.com/office/drawing/2014/main" id="{A644E84E-98EE-E4ED-0542-02507B5B2187}"/>
                </a:ext>
              </a:extLst>
            </p:cNvPr>
            <p:cNvCxnSpPr>
              <a:stCxn id="137" idx="3"/>
              <a:endCxn id="149" idx="1"/>
            </p:cNvCxnSpPr>
            <p:nvPr/>
          </p:nvCxnSpPr>
          <p:spPr>
            <a:xfrm flipV="1">
              <a:off x="2999945" y="4426414"/>
              <a:ext cx="169864" cy="2860"/>
            </a:xfrm>
            <a:prstGeom prst="line">
              <a:avLst/>
            </a:prstGeom>
          </p:spPr>
          <p:style>
            <a:lnRef idx="3">
              <a:schemeClr val="dk1"/>
            </a:lnRef>
            <a:fillRef idx="0">
              <a:schemeClr val="dk1"/>
            </a:fillRef>
            <a:effectRef idx="2">
              <a:schemeClr val="dk1"/>
            </a:effectRef>
            <a:fontRef idx="minor">
              <a:schemeClr val="tx1"/>
            </a:fontRef>
          </p:style>
        </p:cxnSp>
        <p:grpSp>
          <p:nvGrpSpPr>
            <p:cNvPr id="157" name="Group 156">
              <a:extLst>
                <a:ext uri="{FF2B5EF4-FFF2-40B4-BE49-F238E27FC236}">
                  <a16:creationId xmlns:a16="http://schemas.microsoft.com/office/drawing/2014/main" id="{4FC39545-586F-7654-8A42-45C6937DCF3B}"/>
                </a:ext>
              </a:extLst>
            </p:cNvPr>
            <p:cNvGrpSpPr/>
            <p:nvPr/>
          </p:nvGrpSpPr>
          <p:grpSpPr>
            <a:xfrm>
              <a:off x="4893489" y="3119960"/>
              <a:ext cx="871539" cy="640212"/>
              <a:chOff x="5581957" y="3086804"/>
              <a:chExt cx="1226832" cy="952890"/>
            </a:xfrm>
          </p:grpSpPr>
          <p:sp>
            <p:nvSpPr>
              <p:cNvPr id="158" name="Trapezoid 157">
                <a:extLst>
                  <a:ext uri="{FF2B5EF4-FFF2-40B4-BE49-F238E27FC236}">
                    <a16:creationId xmlns:a16="http://schemas.microsoft.com/office/drawing/2014/main" id="{EC93A62B-3E7C-A3EB-773D-519D74AC6925}"/>
                  </a:ext>
                </a:extLst>
              </p:cNvPr>
              <p:cNvSpPr/>
              <p:nvPr/>
            </p:nvSpPr>
            <p:spPr>
              <a:xfrm rot="5400000">
                <a:off x="5412696" y="3260688"/>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60" name="Trapezoid 159">
                <a:extLst>
                  <a:ext uri="{FF2B5EF4-FFF2-40B4-BE49-F238E27FC236}">
                    <a16:creationId xmlns:a16="http://schemas.microsoft.com/office/drawing/2014/main" id="{4D4E3559-DB7E-18F1-5509-F6FFE90AD40D}"/>
                  </a:ext>
                </a:extLst>
              </p:cNvPr>
              <p:cNvSpPr/>
              <p:nvPr/>
            </p:nvSpPr>
            <p:spPr>
              <a:xfrm rot="16200000">
                <a:off x="6029782" y="3256065"/>
                <a:ext cx="948267" cy="609746"/>
              </a:xfrm>
              <a:prstGeom prst="trapezoid">
                <a:avLst>
                  <a:gd name="adj" fmla="val 55548"/>
                </a:avLst>
              </a:prstGeom>
              <a:solidFill>
                <a:srgbClr val="FFE5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grpSp>
        <p:sp>
          <p:nvSpPr>
            <p:cNvPr id="161" name="TextBox 160">
              <a:extLst>
                <a:ext uri="{FF2B5EF4-FFF2-40B4-BE49-F238E27FC236}">
                  <a16:creationId xmlns:a16="http://schemas.microsoft.com/office/drawing/2014/main" id="{624CB205-C99B-D109-4C46-6D158DDED71D}"/>
                </a:ext>
              </a:extLst>
            </p:cNvPr>
            <p:cNvSpPr txBox="1"/>
            <p:nvPr/>
          </p:nvSpPr>
          <p:spPr>
            <a:xfrm>
              <a:off x="5012548" y="2728497"/>
              <a:ext cx="612668" cy="369332"/>
            </a:xfrm>
            <a:prstGeom prst="rect">
              <a:avLst/>
            </a:prstGeom>
            <a:noFill/>
          </p:spPr>
          <p:txBody>
            <a:bodyPr wrap="none" rtlCol="0">
              <a:spAutoFit/>
            </a:bodyPr>
            <a:lstStyle/>
            <a:p>
              <a:r>
                <a:rPr lang="en-US" dirty="0"/>
                <a:t>GAN</a:t>
              </a:r>
              <a:endParaRPr lang="en-PK" dirty="0"/>
            </a:p>
          </p:txBody>
        </p:sp>
        <p:sp>
          <p:nvSpPr>
            <p:cNvPr id="162" name="Rectangle: Rounded Corners 161">
              <a:extLst>
                <a:ext uri="{FF2B5EF4-FFF2-40B4-BE49-F238E27FC236}">
                  <a16:creationId xmlns:a16="http://schemas.microsoft.com/office/drawing/2014/main" id="{75EDF595-79FC-18CB-DEED-D016028E8FE1}"/>
                </a:ext>
              </a:extLst>
            </p:cNvPr>
            <p:cNvSpPr/>
            <p:nvPr/>
          </p:nvSpPr>
          <p:spPr>
            <a:xfrm>
              <a:off x="4474031" y="4296239"/>
              <a:ext cx="1974308" cy="260350"/>
            </a:xfrm>
            <a:prstGeom prst="roundRect">
              <a:avLst/>
            </a:prstGeom>
            <a:solidFill>
              <a:srgbClr val="7399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GAN</a:t>
              </a:r>
              <a:endParaRPr lang="en-PK" dirty="0">
                <a:solidFill>
                  <a:schemeClr val="tx1"/>
                </a:solidFill>
              </a:endParaRPr>
            </a:p>
          </p:txBody>
        </p:sp>
        <p:cxnSp>
          <p:nvCxnSpPr>
            <p:cNvPr id="163" name="Straight Arrow Connector 162">
              <a:extLst>
                <a:ext uri="{FF2B5EF4-FFF2-40B4-BE49-F238E27FC236}">
                  <a16:creationId xmlns:a16="http://schemas.microsoft.com/office/drawing/2014/main" id="{A61A06F1-B72C-120A-2AEA-94D34BFF3879}"/>
                </a:ext>
              </a:extLst>
            </p:cNvPr>
            <p:cNvCxnSpPr>
              <a:cxnSpLocks/>
              <a:stCxn id="136" idx="3"/>
              <a:endCxn id="158" idx="2"/>
            </p:cNvCxnSpPr>
            <p:nvPr/>
          </p:nvCxnSpPr>
          <p:spPr>
            <a:xfrm flipV="1">
              <a:off x="3021329" y="3441619"/>
              <a:ext cx="1872160" cy="3521"/>
            </a:xfrm>
            <a:prstGeom prst="straightConnector1">
              <a:avLst/>
            </a:prstGeom>
            <a:ln w="9525" cap="flat" cmpd="sng" algn="ctr">
              <a:solidFill>
                <a:schemeClr val="accent6"/>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64" name="Rectangle: Rounded Corners 163">
              <a:extLst>
                <a:ext uri="{FF2B5EF4-FFF2-40B4-BE49-F238E27FC236}">
                  <a16:creationId xmlns:a16="http://schemas.microsoft.com/office/drawing/2014/main" id="{E3128C7E-49C4-E50F-72D8-A996D68DA2F7}"/>
                </a:ext>
              </a:extLst>
            </p:cNvPr>
            <p:cNvSpPr/>
            <p:nvPr/>
          </p:nvSpPr>
          <p:spPr>
            <a:xfrm>
              <a:off x="6712789" y="3059855"/>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65" name="Straight Arrow Connector 164">
              <a:extLst>
                <a:ext uri="{FF2B5EF4-FFF2-40B4-BE49-F238E27FC236}">
                  <a16:creationId xmlns:a16="http://schemas.microsoft.com/office/drawing/2014/main" id="{9AD14B90-1C65-B65C-2B8A-42AA8634D2A3}"/>
                </a:ext>
              </a:extLst>
            </p:cNvPr>
            <p:cNvCxnSpPr>
              <a:cxnSpLocks/>
              <a:stCxn id="160" idx="2"/>
            </p:cNvCxnSpPr>
            <p:nvPr/>
          </p:nvCxnSpPr>
          <p:spPr>
            <a:xfrm>
              <a:off x="5765027" y="3438513"/>
              <a:ext cx="803896" cy="14502"/>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66" name="TextBox 165">
              <a:extLst>
                <a:ext uri="{FF2B5EF4-FFF2-40B4-BE49-F238E27FC236}">
                  <a16:creationId xmlns:a16="http://schemas.microsoft.com/office/drawing/2014/main" id="{1C20BFE0-528B-0F4D-5418-0C92536F87EE}"/>
                </a:ext>
              </a:extLst>
            </p:cNvPr>
            <p:cNvSpPr txBox="1"/>
            <p:nvPr/>
          </p:nvSpPr>
          <p:spPr>
            <a:xfrm>
              <a:off x="2792585" y="1530350"/>
              <a:ext cx="584584" cy="369332"/>
            </a:xfrm>
            <a:prstGeom prst="rect">
              <a:avLst/>
            </a:prstGeom>
            <a:noFill/>
          </p:spPr>
          <p:txBody>
            <a:bodyPr wrap="none" rtlCol="0">
              <a:spAutoFit/>
            </a:bodyPr>
            <a:lstStyle/>
            <a:p>
              <a:r>
                <a:rPr lang="en-US" dirty="0"/>
                <a:t>Real</a:t>
              </a:r>
              <a:endParaRPr lang="en-PK" dirty="0"/>
            </a:p>
          </p:txBody>
        </p:sp>
        <p:cxnSp>
          <p:nvCxnSpPr>
            <p:cNvPr id="167" name="Straight Arrow Connector 166">
              <a:extLst>
                <a:ext uri="{FF2B5EF4-FFF2-40B4-BE49-F238E27FC236}">
                  <a16:creationId xmlns:a16="http://schemas.microsoft.com/office/drawing/2014/main" id="{835FF744-7DA2-4B18-831D-FB74469ABEF0}"/>
                </a:ext>
              </a:extLst>
            </p:cNvPr>
            <p:cNvCxnSpPr>
              <a:cxnSpLocks/>
            </p:cNvCxnSpPr>
            <p:nvPr/>
          </p:nvCxnSpPr>
          <p:spPr>
            <a:xfrm flipV="1">
              <a:off x="5329259" y="3651307"/>
              <a:ext cx="0" cy="45767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TextBox 167">
              <a:extLst>
                <a:ext uri="{FF2B5EF4-FFF2-40B4-BE49-F238E27FC236}">
                  <a16:creationId xmlns:a16="http://schemas.microsoft.com/office/drawing/2014/main" id="{72729A6D-BBC7-4BF2-1711-F3ADD3A0B676}"/>
                </a:ext>
              </a:extLst>
            </p:cNvPr>
            <p:cNvSpPr txBox="1"/>
            <p:nvPr/>
          </p:nvSpPr>
          <p:spPr>
            <a:xfrm>
              <a:off x="5301249" y="3880143"/>
              <a:ext cx="647934" cy="261610"/>
            </a:xfrm>
            <a:prstGeom prst="rect">
              <a:avLst/>
            </a:prstGeom>
            <a:noFill/>
          </p:spPr>
          <p:txBody>
            <a:bodyPr wrap="none" rtlCol="0">
              <a:spAutoFit/>
            </a:bodyPr>
            <a:lstStyle/>
            <a:p>
              <a:r>
                <a:rPr lang="en-US" sz="1100" dirty="0"/>
                <a:t>Training</a:t>
              </a:r>
              <a:endParaRPr lang="en-PK" sz="1100" dirty="0"/>
            </a:p>
          </p:txBody>
        </p:sp>
        <p:cxnSp>
          <p:nvCxnSpPr>
            <p:cNvPr id="169" name="Connector: Curved 168">
              <a:extLst>
                <a:ext uri="{FF2B5EF4-FFF2-40B4-BE49-F238E27FC236}">
                  <a16:creationId xmlns:a16="http://schemas.microsoft.com/office/drawing/2014/main" id="{420DF978-5854-B93F-6382-10A0044FAD11}"/>
                </a:ext>
              </a:extLst>
            </p:cNvPr>
            <p:cNvCxnSpPr>
              <a:stCxn id="146" idx="3"/>
              <a:endCxn id="162" idx="1"/>
            </p:cNvCxnSpPr>
            <p:nvPr/>
          </p:nvCxnSpPr>
          <p:spPr>
            <a:xfrm>
              <a:off x="3804809" y="2353191"/>
              <a:ext cx="669222" cy="207322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0" name="Connector: Curved 169">
              <a:extLst>
                <a:ext uri="{FF2B5EF4-FFF2-40B4-BE49-F238E27FC236}">
                  <a16:creationId xmlns:a16="http://schemas.microsoft.com/office/drawing/2014/main" id="{7321AEA1-F44E-F686-5BDA-ACD808B1C9F1}"/>
                </a:ext>
              </a:extLst>
            </p:cNvPr>
            <p:cNvCxnSpPr>
              <a:stCxn id="148" idx="3"/>
              <a:endCxn id="162" idx="1"/>
            </p:cNvCxnSpPr>
            <p:nvPr/>
          </p:nvCxnSpPr>
          <p:spPr>
            <a:xfrm>
              <a:off x="3804809" y="3013389"/>
              <a:ext cx="669222" cy="141302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1" name="Connector: Curved 170">
              <a:extLst>
                <a:ext uri="{FF2B5EF4-FFF2-40B4-BE49-F238E27FC236}">
                  <a16:creationId xmlns:a16="http://schemas.microsoft.com/office/drawing/2014/main" id="{0B8FE498-07CD-718C-73D8-CF2ED54CF3D6}"/>
                </a:ext>
              </a:extLst>
            </p:cNvPr>
            <p:cNvCxnSpPr>
              <a:stCxn id="145" idx="3"/>
              <a:endCxn id="162" idx="1"/>
            </p:cNvCxnSpPr>
            <p:nvPr/>
          </p:nvCxnSpPr>
          <p:spPr>
            <a:xfrm>
              <a:off x="3804809" y="3857941"/>
              <a:ext cx="669222" cy="568473"/>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2" name="Connector: Curved 171">
              <a:extLst>
                <a:ext uri="{FF2B5EF4-FFF2-40B4-BE49-F238E27FC236}">
                  <a16:creationId xmlns:a16="http://schemas.microsoft.com/office/drawing/2014/main" id="{277EFC8A-B63B-0143-E6D9-EFFD800B44D4}"/>
                </a:ext>
              </a:extLst>
            </p:cNvPr>
            <p:cNvCxnSpPr>
              <a:stCxn id="149" idx="3"/>
              <a:endCxn id="162" idx="1"/>
            </p:cNvCxnSpPr>
            <p:nvPr/>
          </p:nvCxnSpPr>
          <p:spPr>
            <a:xfrm>
              <a:off x="3804809" y="4426414"/>
              <a:ext cx="669222" cy="1270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73" name="Rectangle: Rounded Corners 172">
              <a:extLst>
                <a:ext uri="{FF2B5EF4-FFF2-40B4-BE49-F238E27FC236}">
                  <a16:creationId xmlns:a16="http://schemas.microsoft.com/office/drawing/2014/main" id="{2222EDF9-B593-2A0A-84DF-C8EDC7BF517E}"/>
                </a:ext>
              </a:extLst>
            </p:cNvPr>
            <p:cNvSpPr/>
            <p:nvPr/>
          </p:nvSpPr>
          <p:spPr>
            <a:xfrm>
              <a:off x="6558546" y="2449529"/>
              <a:ext cx="980819" cy="181547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4" name="TextBox 173">
              <a:extLst>
                <a:ext uri="{FF2B5EF4-FFF2-40B4-BE49-F238E27FC236}">
                  <a16:creationId xmlns:a16="http://schemas.microsoft.com/office/drawing/2014/main" id="{884370C2-AB3E-F721-61DE-08F0B8CE972D}"/>
                </a:ext>
              </a:extLst>
            </p:cNvPr>
            <p:cNvSpPr txBox="1"/>
            <p:nvPr/>
          </p:nvSpPr>
          <p:spPr>
            <a:xfrm>
              <a:off x="6558546" y="2470793"/>
              <a:ext cx="980819" cy="307777"/>
            </a:xfrm>
            <a:prstGeom prst="rect">
              <a:avLst/>
            </a:prstGeom>
            <a:noFill/>
          </p:spPr>
          <p:txBody>
            <a:bodyPr wrap="square" rtlCol="0">
              <a:spAutoFit/>
            </a:bodyPr>
            <a:lstStyle/>
            <a:p>
              <a:r>
                <a:rPr lang="en-US" sz="1400" b="1" dirty="0"/>
                <a:t>Synthetic</a:t>
              </a:r>
              <a:endParaRPr lang="en-PK" b="1" dirty="0"/>
            </a:p>
          </p:txBody>
        </p:sp>
        <p:sp>
          <p:nvSpPr>
            <p:cNvPr id="175" name="Rectangle: Rounded Corners 174">
              <a:extLst>
                <a:ext uri="{FF2B5EF4-FFF2-40B4-BE49-F238E27FC236}">
                  <a16:creationId xmlns:a16="http://schemas.microsoft.com/office/drawing/2014/main" id="{0DE7F3B3-9E64-8047-B4A1-5A0BD750775D}"/>
                </a:ext>
              </a:extLst>
            </p:cNvPr>
            <p:cNvSpPr/>
            <p:nvPr/>
          </p:nvSpPr>
          <p:spPr>
            <a:xfrm>
              <a:off x="8864634" y="2126047"/>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6" name="Rectangle: Rounded Corners 175">
              <a:extLst>
                <a:ext uri="{FF2B5EF4-FFF2-40B4-BE49-F238E27FC236}">
                  <a16:creationId xmlns:a16="http://schemas.microsoft.com/office/drawing/2014/main" id="{8FC287DD-4169-069A-5313-33D942F8ADAF}"/>
                </a:ext>
              </a:extLst>
            </p:cNvPr>
            <p:cNvSpPr/>
            <p:nvPr/>
          </p:nvSpPr>
          <p:spPr>
            <a:xfrm rot="5400000">
              <a:off x="8456984" y="1202372"/>
              <a:ext cx="699951" cy="181129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7" name="TextBox 176">
              <a:extLst>
                <a:ext uri="{FF2B5EF4-FFF2-40B4-BE49-F238E27FC236}">
                  <a16:creationId xmlns:a16="http://schemas.microsoft.com/office/drawing/2014/main" id="{A4E3BBC1-5085-0BF7-7BEA-A3FD87DB40A3}"/>
                </a:ext>
              </a:extLst>
            </p:cNvPr>
            <p:cNvSpPr txBox="1"/>
            <p:nvPr/>
          </p:nvSpPr>
          <p:spPr>
            <a:xfrm>
              <a:off x="8497473" y="1726556"/>
              <a:ext cx="980819" cy="307777"/>
            </a:xfrm>
            <a:prstGeom prst="rect">
              <a:avLst/>
            </a:prstGeom>
            <a:noFill/>
          </p:spPr>
          <p:txBody>
            <a:bodyPr wrap="square" rtlCol="0">
              <a:spAutoFit/>
            </a:bodyPr>
            <a:lstStyle/>
            <a:p>
              <a:r>
                <a:rPr lang="en-US" sz="1400" b="1" dirty="0"/>
                <a:t>Real</a:t>
              </a:r>
              <a:endParaRPr lang="en-PK" b="1" dirty="0"/>
            </a:p>
          </p:txBody>
        </p:sp>
        <p:sp>
          <p:nvSpPr>
            <p:cNvPr id="178" name="Rectangle: Rounded Corners 177">
              <a:extLst>
                <a:ext uri="{FF2B5EF4-FFF2-40B4-BE49-F238E27FC236}">
                  <a16:creationId xmlns:a16="http://schemas.microsoft.com/office/drawing/2014/main" id="{924CA33C-6CBA-9A97-B9F2-331AED66240D}"/>
                </a:ext>
              </a:extLst>
            </p:cNvPr>
            <p:cNvSpPr/>
            <p:nvPr/>
          </p:nvSpPr>
          <p:spPr>
            <a:xfrm>
              <a:off x="8068443" y="2126047"/>
              <a:ext cx="635000" cy="260350"/>
            </a:xfrm>
            <a:prstGeom prst="round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9" name="TextBox 178">
              <a:extLst>
                <a:ext uri="{FF2B5EF4-FFF2-40B4-BE49-F238E27FC236}">
                  <a16:creationId xmlns:a16="http://schemas.microsoft.com/office/drawing/2014/main" id="{EA21B7F4-9056-F5E4-6D8A-FC6EC271F9FA}"/>
                </a:ext>
              </a:extLst>
            </p:cNvPr>
            <p:cNvSpPr txBox="1"/>
            <p:nvPr/>
          </p:nvSpPr>
          <p:spPr>
            <a:xfrm>
              <a:off x="8876845" y="1897269"/>
              <a:ext cx="601447" cy="261610"/>
            </a:xfrm>
            <a:prstGeom prst="rect">
              <a:avLst/>
            </a:prstGeom>
            <a:noFill/>
          </p:spPr>
          <p:txBody>
            <a:bodyPr wrap="none" rtlCol="0">
              <a:spAutoFit/>
            </a:bodyPr>
            <a:lstStyle/>
            <a:p>
              <a:r>
                <a:rPr lang="en-US" sz="1100" dirty="0"/>
                <a:t>Seizure</a:t>
              </a:r>
              <a:endParaRPr lang="en-PK" sz="1100" dirty="0"/>
            </a:p>
          </p:txBody>
        </p:sp>
        <p:sp>
          <p:nvSpPr>
            <p:cNvPr id="180" name="TextBox 179">
              <a:extLst>
                <a:ext uri="{FF2B5EF4-FFF2-40B4-BE49-F238E27FC236}">
                  <a16:creationId xmlns:a16="http://schemas.microsoft.com/office/drawing/2014/main" id="{920B6BCD-535A-9A4F-242C-90B4A7584E90}"/>
                </a:ext>
              </a:extLst>
            </p:cNvPr>
            <p:cNvSpPr txBox="1"/>
            <p:nvPr/>
          </p:nvSpPr>
          <p:spPr>
            <a:xfrm>
              <a:off x="7901311" y="1880444"/>
              <a:ext cx="915635" cy="261610"/>
            </a:xfrm>
            <a:prstGeom prst="rect">
              <a:avLst/>
            </a:prstGeom>
            <a:noFill/>
          </p:spPr>
          <p:txBody>
            <a:bodyPr wrap="none" rtlCol="0">
              <a:spAutoFit/>
            </a:bodyPr>
            <a:lstStyle/>
            <a:p>
              <a:r>
                <a:rPr lang="en-US" sz="1100" dirty="0"/>
                <a:t>Non- Seizure</a:t>
              </a:r>
              <a:endParaRPr lang="en-PK" sz="1100" dirty="0"/>
            </a:p>
          </p:txBody>
        </p:sp>
        <p:sp>
          <p:nvSpPr>
            <p:cNvPr id="181" name="Rectangle: Rounded Corners 180">
              <a:extLst>
                <a:ext uri="{FF2B5EF4-FFF2-40B4-BE49-F238E27FC236}">
                  <a16:creationId xmlns:a16="http://schemas.microsoft.com/office/drawing/2014/main" id="{36E7C88B-2708-5510-E424-517629D0525F}"/>
                </a:ext>
              </a:extLst>
            </p:cNvPr>
            <p:cNvSpPr/>
            <p:nvPr/>
          </p:nvSpPr>
          <p:spPr>
            <a:xfrm>
              <a:off x="6712789" y="3391610"/>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2" name="Rectangle: Rounded Corners 181">
              <a:extLst>
                <a:ext uri="{FF2B5EF4-FFF2-40B4-BE49-F238E27FC236}">
                  <a16:creationId xmlns:a16="http://schemas.microsoft.com/office/drawing/2014/main" id="{D382CC7E-14DA-6D47-CCBD-1794DCF09198}"/>
                </a:ext>
              </a:extLst>
            </p:cNvPr>
            <p:cNvSpPr/>
            <p:nvPr/>
          </p:nvSpPr>
          <p:spPr>
            <a:xfrm>
              <a:off x="6712788" y="3748599"/>
              <a:ext cx="635000" cy="260350"/>
            </a:xfrm>
            <a:prstGeom prst="roundRect">
              <a:avLst/>
            </a:prstGeom>
            <a:solidFill>
              <a:srgbClr val="DE67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83" name="TextBox 182">
              <a:extLst>
                <a:ext uri="{FF2B5EF4-FFF2-40B4-BE49-F238E27FC236}">
                  <a16:creationId xmlns:a16="http://schemas.microsoft.com/office/drawing/2014/main" id="{52DF6737-2500-C155-0557-46F48D20127F}"/>
                </a:ext>
              </a:extLst>
            </p:cNvPr>
            <p:cNvSpPr txBox="1"/>
            <p:nvPr/>
          </p:nvSpPr>
          <p:spPr>
            <a:xfrm>
              <a:off x="6682084" y="2706272"/>
              <a:ext cx="696409" cy="276999"/>
            </a:xfrm>
            <a:prstGeom prst="rect">
              <a:avLst/>
            </a:prstGeom>
            <a:noFill/>
          </p:spPr>
          <p:txBody>
            <a:bodyPr wrap="none" rtlCol="0">
              <a:spAutoFit/>
            </a:bodyPr>
            <a:lstStyle/>
            <a:p>
              <a:r>
                <a:rPr lang="en-US" sz="1200" dirty="0"/>
                <a:t>Seizures</a:t>
              </a:r>
              <a:endParaRPr lang="en-PK" dirty="0"/>
            </a:p>
          </p:txBody>
        </p:sp>
        <p:sp>
          <p:nvSpPr>
            <p:cNvPr id="184" name="Rectangle 183">
              <a:extLst>
                <a:ext uri="{FF2B5EF4-FFF2-40B4-BE49-F238E27FC236}">
                  <a16:creationId xmlns:a16="http://schemas.microsoft.com/office/drawing/2014/main" id="{D43F7E35-4106-4EF0-66D9-409E3A7DCFFB}"/>
                </a:ext>
              </a:extLst>
            </p:cNvPr>
            <p:cNvSpPr/>
            <p:nvPr/>
          </p:nvSpPr>
          <p:spPr>
            <a:xfrm>
              <a:off x="8296635" y="3785232"/>
              <a:ext cx="1036394" cy="538331"/>
            </a:xfrm>
            <a:prstGeom prst="rect">
              <a:avLst/>
            </a:prstGeom>
            <a:solidFill>
              <a:srgbClr val="FAFC9A"/>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CNN Model Training</a:t>
              </a:r>
              <a:endParaRPr lang="en-PK" sz="1400" dirty="0">
                <a:solidFill>
                  <a:schemeClr val="tx1"/>
                </a:solidFill>
              </a:endParaRPr>
            </a:p>
          </p:txBody>
        </p:sp>
        <p:cxnSp>
          <p:nvCxnSpPr>
            <p:cNvPr id="187" name="Straight Arrow Connector 186">
              <a:extLst>
                <a:ext uri="{FF2B5EF4-FFF2-40B4-BE49-F238E27FC236}">
                  <a16:creationId xmlns:a16="http://schemas.microsoft.com/office/drawing/2014/main" id="{91A96FCD-590D-71D7-8837-27CFD92D042A}"/>
                </a:ext>
              </a:extLst>
            </p:cNvPr>
            <p:cNvCxnSpPr>
              <a:cxnSpLocks/>
              <a:stCxn id="176" idx="3"/>
              <a:endCxn id="189" idx="0"/>
            </p:cNvCxnSpPr>
            <p:nvPr/>
          </p:nvCxnSpPr>
          <p:spPr>
            <a:xfrm>
              <a:off x="8806959" y="2457996"/>
              <a:ext cx="1" cy="80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8" name="Straight Arrow Connector 187">
              <a:extLst>
                <a:ext uri="{FF2B5EF4-FFF2-40B4-BE49-F238E27FC236}">
                  <a16:creationId xmlns:a16="http://schemas.microsoft.com/office/drawing/2014/main" id="{573A39A1-A422-1B37-3F65-5231582CB914}"/>
                </a:ext>
              </a:extLst>
            </p:cNvPr>
            <p:cNvCxnSpPr>
              <a:cxnSpLocks/>
              <a:endCxn id="189" idx="2"/>
            </p:cNvCxnSpPr>
            <p:nvPr/>
          </p:nvCxnSpPr>
          <p:spPr>
            <a:xfrm flipV="1">
              <a:off x="7539365" y="3403555"/>
              <a:ext cx="1113542" cy="12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Flowchart: Or 188">
              <a:extLst>
                <a:ext uri="{FF2B5EF4-FFF2-40B4-BE49-F238E27FC236}">
                  <a16:creationId xmlns:a16="http://schemas.microsoft.com/office/drawing/2014/main" id="{877693EC-03EA-EF43-CF32-93A13BE205E9}"/>
                </a:ext>
              </a:extLst>
            </p:cNvPr>
            <p:cNvSpPr/>
            <p:nvPr/>
          </p:nvSpPr>
          <p:spPr>
            <a:xfrm>
              <a:off x="8652907" y="3261561"/>
              <a:ext cx="308105" cy="283988"/>
            </a:xfrm>
            <a:prstGeom prst="flowChar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90" name="Straight Arrow Connector 189">
              <a:extLst>
                <a:ext uri="{FF2B5EF4-FFF2-40B4-BE49-F238E27FC236}">
                  <a16:creationId xmlns:a16="http://schemas.microsoft.com/office/drawing/2014/main" id="{2FF5CF1F-BAE8-FD3A-4F01-E7CF227EBA77}"/>
                </a:ext>
              </a:extLst>
            </p:cNvPr>
            <p:cNvCxnSpPr>
              <a:stCxn id="189" idx="4"/>
              <a:endCxn id="184" idx="0"/>
            </p:cNvCxnSpPr>
            <p:nvPr/>
          </p:nvCxnSpPr>
          <p:spPr>
            <a:xfrm>
              <a:off x="8806960" y="3545549"/>
              <a:ext cx="7872" cy="239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 name="Slide Number Placeholder 1">
            <a:extLst>
              <a:ext uri="{FF2B5EF4-FFF2-40B4-BE49-F238E27FC236}">
                <a16:creationId xmlns:a16="http://schemas.microsoft.com/office/drawing/2014/main" id="{A055A557-6C94-8F2E-907F-D6772DC6F61B}"/>
              </a:ext>
            </a:extLst>
          </p:cNvPr>
          <p:cNvSpPr>
            <a:spLocks noGrp="1"/>
          </p:cNvSpPr>
          <p:nvPr>
            <p:ph type="sldNum" sz="quarter" idx="4"/>
          </p:nvPr>
        </p:nvSpPr>
        <p:spPr>
          <a:xfrm>
            <a:off x="10796603" y="6449621"/>
            <a:ext cx="612913" cy="416137"/>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EE620-6A7D-49ED-9892-2549EE96C797}" type="slidenum">
              <a:rPr lang="en-US" smtClean="0"/>
              <a:pPr/>
              <a:t>90</a:t>
            </a:fld>
            <a:endParaRPr lang="en-US"/>
          </a:p>
        </p:txBody>
      </p:sp>
    </p:spTree>
    <p:extLst>
      <p:ext uri="{BB962C8B-B14F-4D97-AF65-F5344CB8AC3E}">
        <p14:creationId xmlns:p14="http://schemas.microsoft.com/office/powerpoint/2010/main" val="1704643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C13EA3-C5C1-F0DF-337C-ECFB6628C5BA}"/>
              </a:ext>
            </a:extLst>
          </p:cNvPr>
          <p:cNvSpPr>
            <a:spLocks noGrp="1"/>
          </p:cNvSpPr>
          <p:nvPr>
            <p:ph type="sldNum" sz="quarter" idx="12"/>
          </p:nvPr>
        </p:nvSpPr>
        <p:spPr/>
        <p:txBody>
          <a:bodyPr/>
          <a:lstStyle/>
          <a:p>
            <a:fld id="{D73EE620-6A7D-49ED-9892-2549EE96C797}" type="slidenum">
              <a:rPr lang="en-US" smtClean="0"/>
              <a:t>91</a:t>
            </a:fld>
            <a:endParaRPr lang="en-US"/>
          </a:p>
        </p:txBody>
      </p:sp>
      <p:sp>
        <p:nvSpPr>
          <p:cNvPr id="6" name="Title 1">
            <a:extLst>
              <a:ext uri="{FF2B5EF4-FFF2-40B4-BE49-F238E27FC236}">
                <a16:creationId xmlns:a16="http://schemas.microsoft.com/office/drawing/2014/main" id="{08C65AF9-F8B5-8559-FE9E-E33B65B5E041}"/>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a:t>
            </a:r>
            <a:r>
              <a:rPr lang="en-US" sz="2800" i="1" dirty="0">
                <a:solidFill>
                  <a:srgbClr val="C00000"/>
                </a:solidFill>
              </a:rPr>
              <a:t> Workflow </a:t>
            </a:r>
            <a:endParaRPr lang="en-PK" sz="2800" i="1" dirty="0">
              <a:solidFill>
                <a:srgbClr val="C00000"/>
              </a:solidFill>
            </a:endParaRPr>
          </a:p>
        </p:txBody>
      </p:sp>
      <p:cxnSp>
        <p:nvCxnSpPr>
          <p:cNvPr id="8" name="Straight Connector 7">
            <a:extLst>
              <a:ext uri="{FF2B5EF4-FFF2-40B4-BE49-F238E27FC236}">
                <a16:creationId xmlns:a16="http://schemas.microsoft.com/office/drawing/2014/main" id="{28365D82-7F9C-45AA-2DF7-FD25855D2ABB}"/>
              </a:ext>
            </a:extLst>
          </p:cNvPr>
          <p:cNvCxnSpPr>
            <a:cxnSpLocks/>
          </p:cNvCxnSpPr>
          <p:nvPr/>
        </p:nvCxnSpPr>
        <p:spPr>
          <a:xfrm>
            <a:off x="4815820" y="4010104"/>
            <a:ext cx="374337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0DEEDD77-331F-0DCE-118B-30120747E16E}"/>
              </a:ext>
            </a:extLst>
          </p:cNvPr>
          <p:cNvSpPr/>
          <p:nvPr/>
        </p:nvSpPr>
        <p:spPr>
          <a:xfrm>
            <a:off x="2166315" y="2198481"/>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0" name="Rectangle 9">
            <a:extLst>
              <a:ext uri="{FF2B5EF4-FFF2-40B4-BE49-F238E27FC236}">
                <a16:creationId xmlns:a16="http://schemas.microsoft.com/office/drawing/2014/main" id="{A92E7EE4-3611-DE86-5A94-0AD726CEBA47}"/>
              </a:ext>
            </a:extLst>
          </p:cNvPr>
          <p:cNvSpPr/>
          <p:nvPr/>
        </p:nvSpPr>
        <p:spPr>
          <a:xfrm>
            <a:off x="369698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sp>
        <p:nvSpPr>
          <p:cNvPr id="11" name="TextBox 10">
            <a:extLst>
              <a:ext uri="{FF2B5EF4-FFF2-40B4-BE49-F238E27FC236}">
                <a16:creationId xmlns:a16="http://schemas.microsoft.com/office/drawing/2014/main" id="{45794668-202B-B88E-F88D-BB56E857FFFA}"/>
              </a:ext>
            </a:extLst>
          </p:cNvPr>
          <p:cNvSpPr txBox="1"/>
          <p:nvPr/>
        </p:nvSpPr>
        <p:spPr>
          <a:xfrm>
            <a:off x="4498024" y="798479"/>
            <a:ext cx="2284801" cy="461665"/>
          </a:xfrm>
          <a:prstGeom prst="rect">
            <a:avLst/>
          </a:prstGeom>
          <a:noFill/>
        </p:spPr>
        <p:txBody>
          <a:bodyPr wrap="square" rtlCol="0">
            <a:spAutoFit/>
          </a:bodyPr>
          <a:lstStyle/>
          <a:p>
            <a:r>
              <a:rPr lang="en-US" sz="2400" dirty="0"/>
              <a:t>         Dataset</a:t>
            </a:r>
            <a:endParaRPr lang="en-PK" sz="2400" dirty="0"/>
          </a:p>
        </p:txBody>
      </p:sp>
      <p:cxnSp>
        <p:nvCxnSpPr>
          <p:cNvPr id="12" name="Connector: Elbow 11">
            <a:extLst>
              <a:ext uri="{FF2B5EF4-FFF2-40B4-BE49-F238E27FC236}">
                <a16:creationId xmlns:a16="http://schemas.microsoft.com/office/drawing/2014/main" id="{0E5A3030-6629-B484-76E0-6643658808E9}"/>
              </a:ext>
            </a:extLst>
          </p:cNvPr>
          <p:cNvCxnSpPr>
            <a:cxnSpLocks/>
            <a:stCxn id="11" idx="2"/>
            <a:endCxn id="9" idx="0"/>
          </p:cNvCxnSpPr>
          <p:nvPr/>
        </p:nvCxnSpPr>
        <p:spPr>
          <a:xfrm rot="5400000">
            <a:off x="3705102" y="263157"/>
            <a:ext cx="938337" cy="293231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Elbow 12">
            <a:extLst>
              <a:ext uri="{FF2B5EF4-FFF2-40B4-BE49-F238E27FC236}">
                <a16:creationId xmlns:a16="http://schemas.microsoft.com/office/drawing/2014/main" id="{4FD6B17A-B682-73FE-5E81-7B84AA12EFBC}"/>
              </a:ext>
            </a:extLst>
          </p:cNvPr>
          <p:cNvCxnSpPr>
            <a:stCxn id="11" idx="2"/>
            <a:endCxn id="10" idx="0"/>
          </p:cNvCxnSpPr>
          <p:nvPr/>
        </p:nvCxnSpPr>
        <p:spPr>
          <a:xfrm rot="5400000">
            <a:off x="4493537" y="1051592"/>
            <a:ext cx="938337" cy="13554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2651AEEB-5A93-1D15-59F5-AE50ABDE45EE}"/>
              </a:ext>
            </a:extLst>
          </p:cNvPr>
          <p:cNvSpPr txBox="1"/>
          <p:nvPr/>
        </p:nvSpPr>
        <p:spPr>
          <a:xfrm>
            <a:off x="7329321" y="1490540"/>
            <a:ext cx="1771671" cy="238303"/>
          </a:xfrm>
          <a:prstGeom prst="rect">
            <a:avLst/>
          </a:prstGeom>
          <a:noFill/>
        </p:spPr>
        <p:txBody>
          <a:bodyPr wrap="square" rtlCol="0">
            <a:spAutoFit/>
          </a:bodyPr>
          <a:lstStyle/>
          <a:p>
            <a:r>
              <a:rPr lang="en-US" sz="1200" dirty="0"/>
              <a:t>Test Patients Data</a:t>
            </a:r>
            <a:endParaRPr lang="en-PK" sz="1200" dirty="0"/>
          </a:p>
        </p:txBody>
      </p:sp>
      <p:sp>
        <p:nvSpPr>
          <p:cNvPr id="15" name="Rectangle 14">
            <a:extLst>
              <a:ext uri="{FF2B5EF4-FFF2-40B4-BE49-F238E27FC236}">
                <a16:creationId xmlns:a16="http://schemas.microsoft.com/office/drawing/2014/main" id="{7EF086A0-B438-E533-A9FB-6761C781C331}"/>
              </a:ext>
            </a:extLst>
          </p:cNvPr>
          <p:cNvSpPr/>
          <p:nvPr/>
        </p:nvSpPr>
        <p:spPr>
          <a:xfrm>
            <a:off x="6241025" y="2206662"/>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16" name="Rectangle 15">
            <a:extLst>
              <a:ext uri="{FF2B5EF4-FFF2-40B4-BE49-F238E27FC236}">
                <a16:creationId xmlns:a16="http://schemas.microsoft.com/office/drawing/2014/main" id="{633930D8-C1F6-38F7-CC6B-39BF8E5D6B13}"/>
              </a:ext>
            </a:extLst>
          </p:cNvPr>
          <p:cNvSpPr/>
          <p:nvPr/>
        </p:nvSpPr>
        <p:spPr>
          <a:xfrm>
            <a:off x="8512994" y="2198481"/>
            <a:ext cx="11760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Non-Seizures</a:t>
            </a:r>
            <a:endParaRPr lang="en-PK" sz="1200" dirty="0"/>
          </a:p>
        </p:txBody>
      </p:sp>
      <p:cxnSp>
        <p:nvCxnSpPr>
          <p:cNvPr id="17" name="Connector: Elbow 16">
            <a:extLst>
              <a:ext uri="{FF2B5EF4-FFF2-40B4-BE49-F238E27FC236}">
                <a16:creationId xmlns:a16="http://schemas.microsoft.com/office/drawing/2014/main" id="{9D34152B-60BE-13A8-8B13-9709EC53C419}"/>
              </a:ext>
            </a:extLst>
          </p:cNvPr>
          <p:cNvCxnSpPr>
            <a:cxnSpLocks/>
            <a:stCxn id="11" idx="2"/>
            <a:endCxn id="15" idx="0"/>
          </p:cNvCxnSpPr>
          <p:nvPr/>
        </p:nvCxnSpPr>
        <p:spPr>
          <a:xfrm rot="16200000" flipH="1">
            <a:off x="5738366" y="1162203"/>
            <a:ext cx="946518" cy="11424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7">
            <a:extLst>
              <a:ext uri="{FF2B5EF4-FFF2-40B4-BE49-F238E27FC236}">
                <a16:creationId xmlns:a16="http://schemas.microsoft.com/office/drawing/2014/main" id="{9D674A43-02D6-B3F7-7724-273BDABB1388}"/>
              </a:ext>
            </a:extLst>
          </p:cNvPr>
          <p:cNvCxnSpPr>
            <a:cxnSpLocks/>
            <a:stCxn id="11" idx="2"/>
            <a:endCxn id="16" idx="0"/>
          </p:cNvCxnSpPr>
          <p:nvPr/>
        </p:nvCxnSpPr>
        <p:spPr>
          <a:xfrm rot="16200000" flipH="1">
            <a:off x="6901541" y="-973"/>
            <a:ext cx="938337" cy="346056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18B6530C-566D-FCE3-EFE8-DC2B32EA4F88}"/>
              </a:ext>
            </a:extLst>
          </p:cNvPr>
          <p:cNvSpPr txBox="1"/>
          <p:nvPr/>
        </p:nvSpPr>
        <p:spPr>
          <a:xfrm>
            <a:off x="2791680" y="1496863"/>
            <a:ext cx="1771671" cy="238303"/>
          </a:xfrm>
          <a:prstGeom prst="rect">
            <a:avLst/>
          </a:prstGeom>
          <a:noFill/>
        </p:spPr>
        <p:txBody>
          <a:bodyPr wrap="square" rtlCol="0">
            <a:spAutoFit/>
          </a:bodyPr>
          <a:lstStyle/>
          <a:p>
            <a:r>
              <a:rPr lang="en-US" sz="1200" dirty="0"/>
              <a:t>Training Patients Data</a:t>
            </a:r>
            <a:endParaRPr lang="en-PK" sz="1200" dirty="0"/>
          </a:p>
        </p:txBody>
      </p:sp>
      <p:sp>
        <p:nvSpPr>
          <p:cNvPr id="20" name="Rectangle 19">
            <a:extLst>
              <a:ext uri="{FF2B5EF4-FFF2-40B4-BE49-F238E27FC236}">
                <a16:creationId xmlns:a16="http://schemas.microsoft.com/office/drawing/2014/main" id="{E9DDA4D6-D44D-4698-CE35-0A3201835345}"/>
              </a:ext>
            </a:extLst>
          </p:cNvPr>
          <p:cNvSpPr/>
          <p:nvPr/>
        </p:nvSpPr>
        <p:spPr>
          <a:xfrm>
            <a:off x="2155349" y="3846216"/>
            <a:ext cx="1083600" cy="327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p>
          <a:p>
            <a:pPr algn="ctr"/>
            <a:r>
              <a:rPr lang="en-US" sz="1200" dirty="0"/>
              <a:t>Training Epilepsy GAN </a:t>
            </a:r>
          </a:p>
          <a:p>
            <a:pPr algn="ctr"/>
            <a:endParaRPr lang="en-PK" sz="1200" dirty="0"/>
          </a:p>
        </p:txBody>
      </p:sp>
      <p:cxnSp>
        <p:nvCxnSpPr>
          <p:cNvPr id="21" name="Straight Arrow Connector 20">
            <a:extLst>
              <a:ext uri="{FF2B5EF4-FFF2-40B4-BE49-F238E27FC236}">
                <a16:creationId xmlns:a16="http://schemas.microsoft.com/office/drawing/2014/main" id="{F6849E63-431C-4130-96D4-BFC2ED9EDAD5}"/>
              </a:ext>
            </a:extLst>
          </p:cNvPr>
          <p:cNvCxnSpPr>
            <a:cxnSpLocks/>
            <a:stCxn id="9" idx="2"/>
            <a:endCxn id="20" idx="0"/>
          </p:cNvCxnSpPr>
          <p:nvPr/>
        </p:nvCxnSpPr>
        <p:spPr>
          <a:xfrm flipH="1">
            <a:off x="2697149" y="2526256"/>
            <a:ext cx="10966"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2B5AA58-3FA3-2018-CBCB-4B5694CD6577}"/>
              </a:ext>
            </a:extLst>
          </p:cNvPr>
          <p:cNvCxnSpPr>
            <a:cxnSpLocks/>
            <a:stCxn id="20" idx="3"/>
            <a:endCxn id="52" idx="1"/>
          </p:cNvCxnSpPr>
          <p:nvPr/>
        </p:nvCxnSpPr>
        <p:spPr>
          <a:xfrm>
            <a:off x="3238949" y="4010104"/>
            <a:ext cx="455168" cy="1041"/>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E3C92973-A247-EEBE-3C29-667453B6E1B4}"/>
              </a:ext>
            </a:extLst>
          </p:cNvPr>
          <p:cNvCxnSpPr>
            <a:cxnSpLocks/>
            <a:stCxn id="27" idx="2"/>
          </p:cNvCxnSpPr>
          <p:nvPr/>
        </p:nvCxnSpPr>
        <p:spPr>
          <a:xfrm>
            <a:off x="4293267" y="3274494"/>
            <a:ext cx="2" cy="571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C9C88BB-3C99-D9D0-22C7-7050B1A9E51C}"/>
              </a:ext>
            </a:extLst>
          </p:cNvPr>
          <p:cNvSpPr/>
          <p:nvPr/>
        </p:nvSpPr>
        <p:spPr>
          <a:xfrm>
            <a:off x="3244027" y="3040620"/>
            <a:ext cx="433772" cy="2338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endParaRPr lang="en-PK" dirty="0"/>
          </a:p>
        </p:txBody>
      </p:sp>
      <p:sp>
        <p:nvSpPr>
          <p:cNvPr id="27" name="Rectangle 26">
            <a:extLst>
              <a:ext uri="{FF2B5EF4-FFF2-40B4-BE49-F238E27FC236}">
                <a16:creationId xmlns:a16="http://schemas.microsoft.com/office/drawing/2014/main" id="{52CCEC06-1DEB-D0B9-88C1-80FD6B28C6BB}"/>
              </a:ext>
            </a:extLst>
          </p:cNvPr>
          <p:cNvSpPr/>
          <p:nvPr/>
        </p:nvSpPr>
        <p:spPr>
          <a:xfrm>
            <a:off x="4076381" y="3040620"/>
            <a:ext cx="433772" cy="2338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a:t>
            </a:r>
            <a:endParaRPr lang="en-PK" dirty="0"/>
          </a:p>
        </p:txBody>
      </p:sp>
      <p:cxnSp>
        <p:nvCxnSpPr>
          <p:cNvPr id="28" name="Straight Arrow Connector 27">
            <a:extLst>
              <a:ext uri="{FF2B5EF4-FFF2-40B4-BE49-F238E27FC236}">
                <a16:creationId xmlns:a16="http://schemas.microsoft.com/office/drawing/2014/main" id="{05C25AFE-6669-D693-6D44-7793F10C0DFB}"/>
              </a:ext>
            </a:extLst>
          </p:cNvPr>
          <p:cNvCxnSpPr>
            <a:cxnSpLocks/>
            <a:stCxn id="10" idx="2"/>
            <a:endCxn id="27" idx="0"/>
          </p:cNvCxnSpPr>
          <p:nvPr/>
        </p:nvCxnSpPr>
        <p:spPr>
          <a:xfrm>
            <a:off x="4284984" y="2526256"/>
            <a:ext cx="8283" cy="5143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Connector: Elbow 28">
            <a:extLst>
              <a:ext uri="{FF2B5EF4-FFF2-40B4-BE49-F238E27FC236}">
                <a16:creationId xmlns:a16="http://schemas.microsoft.com/office/drawing/2014/main" id="{6A1D9952-AEB6-FC03-8AE2-100065D330CE}"/>
              </a:ext>
            </a:extLst>
          </p:cNvPr>
          <p:cNvCxnSpPr>
            <a:cxnSpLocks/>
            <a:stCxn id="10" idx="2"/>
            <a:endCxn id="26" idx="0"/>
          </p:cNvCxnSpPr>
          <p:nvPr/>
        </p:nvCxnSpPr>
        <p:spPr>
          <a:xfrm rot="5400000">
            <a:off x="3615767" y="2371403"/>
            <a:ext cx="514364" cy="82407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C8D8BA3B-3E0E-1BB4-78F2-3E3513F01ABD}"/>
              </a:ext>
            </a:extLst>
          </p:cNvPr>
          <p:cNvCxnSpPr>
            <a:stCxn id="26" idx="2"/>
            <a:endCxn id="20" idx="0"/>
          </p:cNvCxnSpPr>
          <p:nvPr/>
        </p:nvCxnSpPr>
        <p:spPr>
          <a:xfrm rot="5400000">
            <a:off x="2793170" y="3178473"/>
            <a:ext cx="571722" cy="7637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1DCAFE7B-27A0-0926-8566-E702AFC60A52}"/>
              </a:ext>
            </a:extLst>
          </p:cNvPr>
          <p:cNvSpPr/>
          <p:nvPr/>
        </p:nvSpPr>
        <p:spPr>
          <a:xfrm>
            <a:off x="3686017" y="4487924"/>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cxnSp>
        <p:nvCxnSpPr>
          <p:cNvPr id="32" name="Straight Arrow Connector 31">
            <a:extLst>
              <a:ext uri="{FF2B5EF4-FFF2-40B4-BE49-F238E27FC236}">
                <a16:creationId xmlns:a16="http://schemas.microsoft.com/office/drawing/2014/main" id="{47D7048F-D82F-0E3F-CD0F-AA35EA5EEBE4}"/>
              </a:ext>
            </a:extLst>
          </p:cNvPr>
          <p:cNvCxnSpPr>
            <a:cxnSpLocks/>
            <a:endCxn id="31" idx="0"/>
          </p:cNvCxnSpPr>
          <p:nvPr/>
        </p:nvCxnSpPr>
        <p:spPr>
          <a:xfrm flipH="1">
            <a:off x="4274018" y="4173991"/>
            <a:ext cx="2" cy="313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8F0926BC-B216-5CD3-8672-4FD07C6C80E1}"/>
              </a:ext>
            </a:extLst>
          </p:cNvPr>
          <p:cNvSpPr/>
          <p:nvPr/>
        </p:nvSpPr>
        <p:spPr>
          <a:xfrm>
            <a:off x="2045347" y="4899372"/>
            <a:ext cx="1176000" cy="6600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Original Seizure &amp; non-Seizure </a:t>
            </a:r>
            <a:endParaRPr lang="en-PK" sz="1200" dirty="0"/>
          </a:p>
        </p:txBody>
      </p:sp>
      <p:sp>
        <p:nvSpPr>
          <p:cNvPr id="34" name="Rectangle 33">
            <a:extLst>
              <a:ext uri="{FF2B5EF4-FFF2-40B4-BE49-F238E27FC236}">
                <a16:creationId xmlns:a16="http://schemas.microsoft.com/office/drawing/2014/main" id="{D8CA99D3-463C-46D0-A72F-9F2DFF354E16}"/>
              </a:ext>
            </a:extLst>
          </p:cNvPr>
          <p:cNvSpPr/>
          <p:nvPr/>
        </p:nvSpPr>
        <p:spPr>
          <a:xfrm>
            <a:off x="3528689" y="5563901"/>
            <a:ext cx="1491712" cy="487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CNN-Training</a:t>
            </a:r>
          </a:p>
        </p:txBody>
      </p:sp>
      <p:sp>
        <p:nvSpPr>
          <p:cNvPr id="35" name="Flowchart: Or 34">
            <a:extLst>
              <a:ext uri="{FF2B5EF4-FFF2-40B4-BE49-F238E27FC236}">
                <a16:creationId xmlns:a16="http://schemas.microsoft.com/office/drawing/2014/main" id="{CD29A1D8-E4C9-EF19-199A-AC48970C3310}"/>
              </a:ext>
            </a:extLst>
          </p:cNvPr>
          <p:cNvSpPr/>
          <p:nvPr/>
        </p:nvSpPr>
        <p:spPr>
          <a:xfrm>
            <a:off x="4125047" y="5109341"/>
            <a:ext cx="297939" cy="222449"/>
          </a:xfrm>
          <a:prstGeom prst="flowChar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36" name="Straight Arrow Connector 35">
            <a:extLst>
              <a:ext uri="{FF2B5EF4-FFF2-40B4-BE49-F238E27FC236}">
                <a16:creationId xmlns:a16="http://schemas.microsoft.com/office/drawing/2014/main" id="{4D1E57E6-6E09-0D82-F05B-61AF897F38DA}"/>
              </a:ext>
            </a:extLst>
          </p:cNvPr>
          <p:cNvCxnSpPr>
            <a:stCxn id="31" idx="2"/>
            <a:endCxn id="35" idx="0"/>
          </p:cNvCxnSpPr>
          <p:nvPr/>
        </p:nvCxnSpPr>
        <p:spPr>
          <a:xfrm>
            <a:off x="4274017" y="4815699"/>
            <a:ext cx="0" cy="2936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7DCE5ACB-4F37-C37E-356F-DBECE2B85A33}"/>
              </a:ext>
            </a:extLst>
          </p:cNvPr>
          <p:cNvCxnSpPr>
            <a:cxnSpLocks/>
            <a:stCxn id="33" idx="3"/>
            <a:endCxn id="35" idx="2"/>
          </p:cNvCxnSpPr>
          <p:nvPr/>
        </p:nvCxnSpPr>
        <p:spPr>
          <a:xfrm flipV="1">
            <a:off x="3221347" y="5220566"/>
            <a:ext cx="903700" cy="8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C513396-852D-C2D3-9BBB-64C2E5D5B9A3}"/>
              </a:ext>
            </a:extLst>
          </p:cNvPr>
          <p:cNvCxnSpPr>
            <a:cxnSpLocks/>
            <a:stCxn id="35" idx="4"/>
            <a:endCxn id="34" idx="0"/>
          </p:cNvCxnSpPr>
          <p:nvPr/>
        </p:nvCxnSpPr>
        <p:spPr>
          <a:xfrm>
            <a:off x="4274017" y="5331790"/>
            <a:ext cx="528" cy="2321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D1C54778-18A9-D621-7B0A-D76C34D58EFA}"/>
              </a:ext>
            </a:extLst>
          </p:cNvPr>
          <p:cNvSpPr txBox="1"/>
          <p:nvPr/>
        </p:nvSpPr>
        <p:spPr>
          <a:xfrm>
            <a:off x="2708115" y="3312720"/>
            <a:ext cx="671966" cy="264781"/>
          </a:xfrm>
          <a:prstGeom prst="rect">
            <a:avLst/>
          </a:prstGeom>
          <a:noFill/>
        </p:spPr>
        <p:txBody>
          <a:bodyPr wrap="none" rtlCol="0">
            <a:spAutoFit/>
          </a:bodyPr>
          <a:lstStyle/>
          <a:p>
            <a:r>
              <a:rPr lang="en-US" sz="1400" dirty="0"/>
              <a:t>Pairing</a:t>
            </a:r>
            <a:endParaRPr lang="en-PK" dirty="0"/>
          </a:p>
        </p:txBody>
      </p:sp>
      <p:cxnSp>
        <p:nvCxnSpPr>
          <p:cNvPr id="41" name="Straight Arrow Connector 40">
            <a:extLst>
              <a:ext uri="{FF2B5EF4-FFF2-40B4-BE49-F238E27FC236}">
                <a16:creationId xmlns:a16="http://schemas.microsoft.com/office/drawing/2014/main" id="{CBB02227-8BDF-0A27-86BE-DACB9ECD1725}"/>
              </a:ext>
            </a:extLst>
          </p:cNvPr>
          <p:cNvCxnSpPr>
            <a:cxnSpLocks/>
            <a:stCxn id="16" idx="2"/>
          </p:cNvCxnSpPr>
          <p:nvPr/>
        </p:nvCxnSpPr>
        <p:spPr>
          <a:xfrm flipH="1">
            <a:off x="9100993" y="2526256"/>
            <a:ext cx="1" cy="1319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FDE3A9B-B800-FE72-09AE-47936007924D}"/>
              </a:ext>
            </a:extLst>
          </p:cNvPr>
          <p:cNvCxnSpPr>
            <a:cxnSpLocks/>
          </p:cNvCxnSpPr>
          <p:nvPr/>
        </p:nvCxnSpPr>
        <p:spPr>
          <a:xfrm flipH="1">
            <a:off x="9100993" y="4173991"/>
            <a:ext cx="1" cy="335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3903EC8D-1044-470D-9C44-8B65156F1DE8}"/>
              </a:ext>
            </a:extLst>
          </p:cNvPr>
          <p:cNvSpPr/>
          <p:nvPr/>
        </p:nvSpPr>
        <p:spPr>
          <a:xfrm>
            <a:off x="6257659" y="4477734"/>
            <a:ext cx="1083600" cy="327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Seizures</a:t>
            </a:r>
            <a:endParaRPr lang="en-PK" sz="1200" dirty="0"/>
          </a:p>
        </p:txBody>
      </p:sp>
      <p:sp>
        <p:nvSpPr>
          <p:cNvPr id="45" name="Arrow: Left-Right 44">
            <a:extLst>
              <a:ext uri="{FF2B5EF4-FFF2-40B4-BE49-F238E27FC236}">
                <a16:creationId xmlns:a16="http://schemas.microsoft.com/office/drawing/2014/main" id="{91C0DFC7-161E-8DB2-4A98-C5AAA0654847}"/>
              </a:ext>
            </a:extLst>
          </p:cNvPr>
          <p:cNvSpPr/>
          <p:nvPr/>
        </p:nvSpPr>
        <p:spPr>
          <a:xfrm>
            <a:off x="7441281" y="4499713"/>
            <a:ext cx="967426" cy="283815"/>
          </a:xfrm>
          <a:prstGeom prst="leftRightArrow">
            <a:avLst>
              <a:gd name="adj1" fmla="val 32676"/>
              <a:gd name="adj2" fmla="val 50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PK" dirty="0"/>
          </a:p>
        </p:txBody>
      </p:sp>
      <p:cxnSp>
        <p:nvCxnSpPr>
          <p:cNvPr id="46" name="Straight Arrow Connector 45">
            <a:extLst>
              <a:ext uri="{FF2B5EF4-FFF2-40B4-BE49-F238E27FC236}">
                <a16:creationId xmlns:a16="http://schemas.microsoft.com/office/drawing/2014/main" id="{F56D78CE-FB30-92F5-24CE-DB7EBAF018A5}"/>
              </a:ext>
            </a:extLst>
          </p:cNvPr>
          <p:cNvCxnSpPr>
            <a:stCxn id="15" idx="2"/>
            <a:endCxn id="44" idx="0"/>
          </p:cNvCxnSpPr>
          <p:nvPr/>
        </p:nvCxnSpPr>
        <p:spPr>
          <a:xfrm>
            <a:off x="6782826" y="2534437"/>
            <a:ext cx="16633" cy="1943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FCB317F8-A69A-BEE1-CAF9-FBA30B508CB7}"/>
              </a:ext>
            </a:extLst>
          </p:cNvPr>
          <p:cNvSpPr txBox="1"/>
          <p:nvPr/>
        </p:nvSpPr>
        <p:spPr>
          <a:xfrm>
            <a:off x="7294343" y="4069347"/>
            <a:ext cx="1300697" cy="523220"/>
          </a:xfrm>
          <a:prstGeom prst="rect">
            <a:avLst/>
          </a:prstGeom>
          <a:noFill/>
        </p:spPr>
        <p:txBody>
          <a:bodyPr wrap="square" rtlCol="0">
            <a:spAutoFit/>
          </a:bodyPr>
          <a:lstStyle/>
          <a:p>
            <a:pPr algn="ctr"/>
            <a:r>
              <a:rPr lang="en-US" sz="1400" dirty="0"/>
              <a:t>Similarity Evaluation</a:t>
            </a:r>
            <a:endParaRPr lang="en-PK" sz="1400" dirty="0"/>
          </a:p>
        </p:txBody>
      </p:sp>
      <p:sp>
        <p:nvSpPr>
          <p:cNvPr id="52" name="Rectangle 51">
            <a:extLst>
              <a:ext uri="{FF2B5EF4-FFF2-40B4-BE49-F238E27FC236}">
                <a16:creationId xmlns:a16="http://schemas.microsoft.com/office/drawing/2014/main" id="{2FA08C43-ECD0-F6D1-8DDA-CA430B7026E6}"/>
              </a:ext>
            </a:extLst>
          </p:cNvPr>
          <p:cNvSpPr/>
          <p:nvPr/>
        </p:nvSpPr>
        <p:spPr>
          <a:xfrm>
            <a:off x="3694117" y="3847257"/>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8" name="Rectangle 87">
            <a:extLst>
              <a:ext uri="{FF2B5EF4-FFF2-40B4-BE49-F238E27FC236}">
                <a16:creationId xmlns:a16="http://schemas.microsoft.com/office/drawing/2014/main" id="{DD4D34D0-66AF-17B5-F9A9-4A4F38A45EA7}"/>
              </a:ext>
            </a:extLst>
          </p:cNvPr>
          <p:cNvSpPr/>
          <p:nvPr/>
        </p:nvSpPr>
        <p:spPr>
          <a:xfrm>
            <a:off x="8573159" y="3829244"/>
            <a:ext cx="1083600" cy="32777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a:p>
          <a:p>
            <a:pPr algn="ctr"/>
            <a:r>
              <a:rPr lang="en-US" sz="1200" dirty="0"/>
              <a:t>Trained Epilepsy GAN </a:t>
            </a:r>
          </a:p>
          <a:p>
            <a:pPr algn="ctr"/>
            <a:endParaRPr lang="en-PK" sz="1200" dirty="0"/>
          </a:p>
        </p:txBody>
      </p:sp>
      <p:sp>
        <p:nvSpPr>
          <p:cNvPr id="89" name="Rectangle 88">
            <a:extLst>
              <a:ext uri="{FF2B5EF4-FFF2-40B4-BE49-F238E27FC236}">
                <a16:creationId xmlns:a16="http://schemas.microsoft.com/office/drawing/2014/main" id="{34AA9937-DA58-42A8-D989-523B273FFABF}"/>
              </a:ext>
            </a:extLst>
          </p:cNvPr>
          <p:cNvSpPr/>
          <p:nvPr/>
        </p:nvSpPr>
        <p:spPr>
          <a:xfrm>
            <a:off x="8480759" y="4487921"/>
            <a:ext cx="1176000" cy="327775"/>
          </a:xfrm>
          <a:prstGeom prst="rect">
            <a:avLst/>
          </a:prstGeom>
          <a:solidFill>
            <a:srgbClr val="7030A0"/>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Synthetic Seizures</a:t>
            </a:r>
            <a:endParaRPr lang="en-PK" sz="1200" dirty="0"/>
          </a:p>
        </p:txBody>
      </p:sp>
    </p:spTree>
    <p:extLst>
      <p:ext uri="{BB962C8B-B14F-4D97-AF65-F5344CB8AC3E}">
        <p14:creationId xmlns:p14="http://schemas.microsoft.com/office/powerpoint/2010/main" val="132744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par>
                                <p:cTn id="20" presetID="22" presetClass="entr" presetSubtype="1" fill="hold" grpId="0" nodeType="withEffect">
                                  <p:stCondLst>
                                    <p:cond delay="100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750"/>
                                        <p:tgtEl>
                                          <p:spTgt spid="20"/>
                                        </p:tgtEl>
                                      </p:cBhvr>
                                    </p:animEffect>
                                  </p:childTnLst>
                                </p:cTn>
                              </p:par>
                              <p:par>
                                <p:cTn id="23" presetID="22" presetClass="entr" presetSubtype="1"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750"/>
                                        <p:tgtEl>
                                          <p:spTgt spid="21"/>
                                        </p:tgtEl>
                                      </p:cBhvr>
                                    </p:animEffect>
                                  </p:childTnLst>
                                </p:cTn>
                              </p:par>
                              <p:par>
                                <p:cTn id="26" presetID="22" presetClass="entr" presetSubtype="1" fill="hold" grpId="0" nodeType="withEffect">
                                  <p:stCondLst>
                                    <p:cond delay="100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750"/>
                                        <p:tgtEl>
                                          <p:spTgt spid="26"/>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750"/>
                                        <p:tgtEl>
                                          <p:spTgt spid="27"/>
                                        </p:tgtEl>
                                      </p:cBhvr>
                                    </p:animEffect>
                                  </p:childTnLst>
                                </p:cTn>
                              </p:par>
                              <p:par>
                                <p:cTn id="32" presetID="22" presetClass="entr" presetSubtype="1" fill="hold" nodeType="withEffect">
                                  <p:stCondLst>
                                    <p:cond delay="50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750"/>
                                        <p:tgtEl>
                                          <p:spTgt spid="28"/>
                                        </p:tgtEl>
                                      </p:cBhvr>
                                    </p:animEffect>
                                  </p:childTnLst>
                                </p:cTn>
                              </p:par>
                              <p:par>
                                <p:cTn id="35" presetID="22" presetClass="entr" presetSubtype="1"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wipe(up)">
                                      <p:cBhvr>
                                        <p:cTn id="37" dur="750"/>
                                        <p:tgtEl>
                                          <p:spTgt spid="29"/>
                                        </p:tgtEl>
                                      </p:cBhvr>
                                    </p:animEffect>
                                  </p:childTnLst>
                                </p:cTn>
                              </p:par>
                              <p:par>
                                <p:cTn id="38" presetID="22" presetClass="entr" presetSubtype="1" fill="hold" nodeType="withEffect">
                                  <p:stCondLst>
                                    <p:cond delay="125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750"/>
                                        <p:tgtEl>
                                          <p:spTgt spid="30"/>
                                        </p:tgtEl>
                                      </p:cBhvr>
                                    </p:animEffect>
                                  </p:childTnLst>
                                </p:cTn>
                              </p:par>
                              <p:par>
                                <p:cTn id="41" presetID="22" presetClass="entr" presetSubtype="1" fill="hold" grpId="0" nodeType="withEffect">
                                  <p:stCondLst>
                                    <p:cond delay="125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75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par>
                                <p:cTn id="49" presetID="22" presetClass="entr" presetSubtype="1"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up)">
                                      <p:cBhvr>
                                        <p:cTn id="54" dur="500"/>
                                        <p:tgtEl>
                                          <p:spTgt spid="52"/>
                                        </p:tgtEl>
                                      </p:cBhvr>
                                    </p:animEffect>
                                  </p:childTnLst>
                                </p:cTn>
                              </p:par>
                              <p:par>
                                <p:cTn id="55" presetID="22" presetClass="entr" presetSubtype="1"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up)">
                                      <p:cBhvr>
                                        <p:cTn id="57" dur="500"/>
                                        <p:tgtEl>
                                          <p:spTgt spid="3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par>
                                <p:cTn id="61" presetID="22" presetClass="entr" presetSubtype="1"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up)">
                                      <p:cBhvr>
                                        <p:cTn id="63" dur="500"/>
                                        <p:tgtEl>
                                          <p:spTgt spid="3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500"/>
                                        <p:tgtEl>
                                          <p:spTgt spid="35"/>
                                        </p:tgtEl>
                                      </p:cBhvr>
                                    </p:animEffect>
                                  </p:childTnLst>
                                </p:cTn>
                              </p:par>
                              <p:par>
                                <p:cTn id="67" presetID="22" presetClass="entr" presetSubtype="1"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up)">
                                      <p:cBhvr>
                                        <p:cTn id="72" dur="500"/>
                                        <p:tgtEl>
                                          <p:spTgt spid="33"/>
                                        </p:tgtEl>
                                      </p:cBhvr>
                                    </p:animEffect>
                                  </p:childTnLst>
                                </p:cTn>
                              </p:par>
                              <p:par>
                                <p:cTn id="73" presetID="22" presetClass="entr" presetSubtype="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500"/>
                                        <p:tgtEl>
                                          <p:spTgt spid="38"/>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up)">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up)">
                                      <p:cBhvr>
                                        <p:cTn id="83" dur="500"/>
                                        <p:tgtEl>
                                          <p:spTgt spid="14"/>
                                        </p:tgtEl>
                                      </p:cBhvr>
                                    </p:animEffect>
                                  </p:childTnLst>
                                </p:cTn>
                              </p:par>
                              <p:par>
                                <p:cTn id="84" presetID="22" presetClass="entr" presetSubtype="1" fill="hold" grpId="0" nodeType="withEffect">
                                  <p:stCondLst>
                                    <p:cond delay="500"/>
                                  </p:stCondLst>
                                  <p:childTnLst>
                                    <p:set>
                                      <p:cBhvr>
                                        <p:cTn id="85" dur="1" fill="hold">
                                          <p:stCondLst>
                                            <p:cond delay="0"/>
                                          </p:stCondLst>
                                        </p:cTn>
                                        <p:tgtEl>
                                          <p:spTgt spid="15"/>
                                        </p:tgtEl>
                                        <p:attrNameLst>
                                          <p:attrName>style.visibility</p:attrName>
                                        </p:attrNameLst>
                                      </p:cBhvr>
                                      <p:to>
                                        <p:strVal val="visible"/>
                                      </p:to>
                                    </p:set>
                                    <p:animEffect transition="in" filter="wipe(up)">
                                      <p:cBhvr>
                                        <p:cTn id="86" dur="500"/>
                                        <p:tgtEl>
                                          <p:spTgt spid="15"/>
                                        </p:tgtEl>
                                      </p:cBhvr>
                                    </p:animEffect>
                                  </p:childTnLst>
                                </p:cTn>
                              </p:par>
                              <p:par>
                                <p:cTn id="87" presetID="22" presetClass="entr" presetSubtype="1" fill="hold" grpId="0" nodeType="withEffect">
                                  <p:stCondLst>
                                    <p:cond delay="50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par>
                                <p:cTn id="90" presetID="22" presetClass="entr" presetSubtype="1"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up)">
                                      <p:cBhvr>
                                        <p:cTn id="92" dur="500"/>
                                        <p:tgtEl>
                                          <p:spTgt spid="17"/>
                                        </p:tgtEl>
                                      </p:cBhvr>
                                    </p:animEffect>
                                  </p:childTnLst>
                                </p:cTn>
                              </p:par>
                              <p:par>
                                <p:cTn id="93" presetID="22" presetClass="entr" presetSubtype="1" fill="hold"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up)">
                                      <p:cBhvr>
                                        <p:cTn id="95" dur="500"/>
                                        <p:tgtEl>
                                          <p:spTgt spid="18"/>
                                        </p:tgtEl>
                                      </p:cBhvr>
                                    </p:animEffect>
                                  </p:childTnLst>
                                </p:cTn>
                              </p:par>
                              <p:par>
                                <p:cTn id="96" presetID="22" presetClass="entr" presetSubtype="1" fill="hold" nodeType="withEffect">
                                  <p:stCondLst>
                                    <p:cond delay="100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nodeType="withEffect">
                                  <p:stCondLst>
                                    <p:cond delay="1500"/>
                                  </p:stCondLst>
                                  <p:childTnLst>
                                    <p:set>
                                      <p:cBhvr>
                                        <p:cTn id="100" dur="1" fill="hold">
                                          <p:stCondLst>
                                            <p:cond delay="0"/>
                                          </p:stCondLst>
                                        </p:cTn>
                                        <p:tgtEl>
                                          <p:spTgt spid="43"/>
                                        </p:tgtEl>
                                        <p:attrNameLst>
                                          <p:attrName>style.visibility</p:attrName>
                                        </p:attrNameLst>
                                      </p:cBhvr>
                                      <p:to>
                                        <p:strVal val="visible"/>
                                      </p:to>
                                    </p:set>
                                    <p:animEffect transition="in" filter="wipe(up)">
                                      <p:cBhvr>
                                        <p:cTn id="101" dur="500"/>
                                        <p:tgtEl>
                                          <p:spTgt spid="43"/>
                                        </p:tgtEl>
                                      </p:cBhvr>
                                    </p:animEffect>
                                  </p:childTnLst>
                                </p:cTn>
                              </p:par>
                              <p:par>
                                <p:cTn id="102" presetID="22" presetClass="entr" presetSubtype="1" fill="hold" grpId="0" nodeType="withEffect">
                                  <p:stCondLst>
                                    <p:cond delay="1750"/>
                                  </p:stCondLst>
                                  <p:childTnLst>
                                    <p:set>
                                      <p:cBhvr>
                                        <p:cTn id="103" dur="1" fill="hold">
                                          <p:stCondLst>
                                            <p:cond delay="0"/>
                                          </p:stCondLst>
                                        </p:cTn>
                                        <p:tgtEl>
                                          <p:spTgt spid="44"/>
                                        </p:tgtEl>
                                        <p:attrNameLst>
                                          <p:attrName>style.visibility</p:attrName>
                                        </p:attrNameLst>
                                      </p:cBhvr>
                                      <p:to>
                                        <p:strVal val="visible"/>
                                      </p:to>
                                    </p:set>
                                    <p:animEffect transition="in" filter="wipe(up)">
                                      <p:cBhvr>
                                        <p:cTn id="104" dur="500"/>
                                        <p:tgtEl>
                                          <p:spTgt spid="44"/>
                                        </p:tgtEl>
                                      </p:cBhvr>
                                    </p:animEffect>
                                  </p:childTnLst>
                                </p:cTn>
                              </p:par>
                              <p:par>
                                <p:cTn id="105" presetID="22" presetClass="entr" presetSubtype="1" fill="hold" grpId="0" nodeType="withEffect">
                                  <p:stCondLst>
                                    <p:cond delay="1750"/>
                                  </p:stCondLst>
                                  <p:childTnLst>
                                    <p:set>
                                      <p:cBhvr>
                                        <p:cTn id="106" dur="1" fill="hold">
                                          <p:stCondLst>
                                            <p:cond delay="0"/>
                                          </p:stCondLst>
                                        </p:cTn>
                                        <p:tgtEl>
                                          <p:spTgt spid="45"/>
                                        </p:tgtEl>
                                        <p:attrNameLst>
                                          <p:attrName>style.visibility</p:attrName>
                                        </p:attrNameLst>
                                      </p:cBhvr>
                                      <p:to>
                                        <p:strVal val="visible"/>
                                      </p:to>
                                    </p:set>
                                    <p:animEffect transition="in" filter="wipe(up)">
                                      <p:cBhvr>
                                        <p:cTn id="107" dur="500"/>
                                        <p:tgtEl>
                                          <p:spTgt spid="45"/>
                                        </p:tgtEl>
                                      </p:cBhvr>
                                    </p:animEffect>
                                  </p:childTnLst>
                                </p:cTn>
                              </p:par>
                              <p:par>
                                <p:cTn id="108" presetID="22" presetClass="entr" presetSubtype="1" fill="hold" nodeType="withEffect">
                                  <p:stCondLst>
                                    <p:cond delay="1000"/>
                                  </p:stCondLst>
                                  <p:childTnLst>
                                    <p:set>
                                      <p:cBhvr>
                                        <p:cTn id="109" dur="1" fill="hold">
                                          <p:stCondLst>
                                            <p:cond delay="0"/>
                                          </p:stCondLst>
                                        </p:cTn>
                                        <p:tgtEl>
                                          <p:spTgt spid="46"/>
                                        </p:tgtEl>
                                        <p:attrNameLst>
                                          <p:attrName>style.visibility</p:attrName>
                                        </p:attrNameLst>
                                      </p:cBhvr>
                                      <p:to>
                                        <p:strVal val="visible"/>
                                      </p:to>
                                    </p:set>
                                    <p:animEffect transition="in" filter="wipe(up)">
                                      <p:cBhvr>
                                        <p:cTn id="110" dur="500"/>
                                        <p:tgtEl>
                                          <p:spTgt spid="46"/>
                                        </p:tgtEl>
                                      </p:cBhvr>
                                    </p:animEffect>
                                  </p:childTnLst>
                                </p:cTn>
                              </p:par>
                              <p:par>
                                <p:cTn id="111" presetID="22" presetClass="entr" presetSubtype="1" fill="hold" grpId="0" nodeType="withEffect">
                                  <p:stCondLst>
                                    <p:cond delay="1500"/>
                                  </p:stCondLst>
                                  <p:childTnLst>
                                    <p:set>
                                      <p:cBhvr>
                                        <p:cTn id="112" dur="1" fill="hold">
                                          <p:stCondLst>
                                            <p:cond delay="0"/>
                                          </p:stCondLst>
                                        </p:cTn>
                                        <p:tgtEl>
                                          <p:spTgt spid="47"/>
                                        </p:tgtEl>
                                        <p:attrNameLst>
                                          <p:attrName>style.visibility</p:attrName>
                                        </p:attrNameLst>
                                      </p:cBhvr>
                                      <p:to>
                                        <p:strVal val="visible"/>
                                      </p:to>
                                    </p:set>
                                    <p:animEffect transition="in" filter="wipe(up)">
                                      <p:cBhvr>
                                        <p:cTn id="113" dur="500"/>
                                        <p:tgtEl>
                                          <p:spTgt spid="47"/>
                                        </p:tgtEl>
                                      </p:cBhvr>
                                    </p:animEffect>
                                  </p:childTnLst>
                                </p:cTn>
                              </p:par>
                              <p:par>
                                <p:cTn id="114" presetID="22" presetClass="entr" presetSubtype="1" fill="hold" grpId="0" nodeType="withEffect">
                                  <p:stCondLst>
                                    <p:cond delay="1500"/>
                                  </p:stCondLst>
                                  <p:childTnLst>
                                    <p:set>
                                      <p:cBhvr>
                                        <p:cTn id="115" dur="1" fill="hold">
                                          <p:stCondLst>
                                            <p:cond delay="0"/>
                                          </p:stCondLst>
                                        </p:cTn>
                                        <p:tgtEl>
                                          <p:spTgt spid="88"/>
                                        </p:tgtEl>
                                        <p:attrNameLst>
                                          <p:attrName>style.visibility</p:attrName>
                                        </p:attrNameLst>
                                      </p:cBhvr>
                                      <p:to>
                                        <p:strVal val="visible"/>
                                      </p:to>
                                    </p:set>
                                    <p:animEffect transition="in" filter="wipe(up)">
                                      <p:cBhvr>
                                        <p:cTn id="116" dur="500"/>
                                        <p:tgtEl>
                                          <p:spTgt spid="88"/>
                                        </p:tgtEl>
                                      </p:cBhvr>
                                    </p:animEffect>
                                  </p:childTnLst>
                                </p:cTn>
                              </p:par>
                              <p:par>
                                <p:cTn id="117" presetID="22" presetClass="entr" presetSubtype="1" fill="hold" grpId="0" nodeType="withEffect">
                                  <p:stCondLst>
                                    <p:cond delay="1750"/>
                                  </p:stCondLst>
                                  <p:childTnLst>
                                    <p:set>
                                      <p:cBhvr>
                                        <p:cTn id="118" dur="1" fill="hold">
                                          <p:stCondLst>
                                            <p:cond delay="0"/>
                                          </p:stCondLst>
                                        </p:cTn>
                                        <p:tgtEl>
                                          <p:spTgt spid="89"/>
                                        </p:tgtEl>
                                        <p:attrNameLst>
                                          <p:attrName>style.visibility</p:attrName>
                                        </p:attrNameLst>
                                      </p:cBhvr>
                                      <p:to>
                                        <p:strVal val="visible"/>
                                      </p:to>
                                    </p:set>
                                    <p:animEffect transition="in" filter="wipe(up)">
                                      <p:cBhvr>
                                        <p:cTn id="119" dur="500"/>
                                        <p:tgtEl>
                                          <p:spTgt spid="89"/>
                                        </p:tgtEl>
                                      </p:cBhvr>
                                    </p:animEffect>
                                  </p:childTnLst>
                                </p:cTn>
                              </p:par>
                              <p:par>
                                <p:cTn id="120" presetID="22" presetClass="entr" presetSubtype="1" fill="hold" nodeType="with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wipe(up)">
                                      <p:cBhvr>
                                        <p:cTn id="1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animBg="1"/>
      <p:bldP spid="16" grpId="0" animBg="1"/>
      <p:bldP spid="19" grpId="0"/>
      <p:bldP spid="20" grpId="0" animBg="1"/>
      <p:bldP spid="26" grpId="0" animBg="1"/>
      <p:bldP spid="27" grpId="0" animBg="1"/>
      <p:bldP spid="31" grpId="0" animBg="1"/>
      <p:bldP spid="33" grpId="0" animBg="1"/>
      <p:bldP spid="34" grpId="0" animBg="1"/>
      <p:bldP spid="35" grpId="0" animBg="1"/>
      <p:bldP spid="39" grpId="0"/>
      <p:bldP spid="44" grpId="0" animBg="1"/>
      <p:bldP spid="45" grpId="0" animBg="1"/>
      <p:bldP spid="47" grpId="0"/>
      <p:bldP spid="52" grpId="0" animBg="1"/>
      <p:bldP spid="88" grpId="0" animBg="1"/>
      <p:bldP spid="8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00EEB0-9C5D-FDBC-3C32-5BA2A639173D}"/>
              </a:ext>
            </a:extLst>
          </p:cNvPr>
          <p:cNvSpPr txBox="1"/>
          <p:nvPr/>
        </p:nvSpPr>
        <p:spPr>
          <a:xfrm>
            <a:off x="1035383" y="245011"/>
            <a:ext cx="1378391" cy="369332"/>
          </a:xfrm>
          <a:prstGeom prst="rect">
            <a:avLst/>
          </a:prstGeom>
          <a:noFill/>
        </p:spPr>
        <p:txBody>
          <a:bodyPr wrap="none" rtlCol="0">
            <a:spAutoFit/>
          </a:bodyPr>
          <a:lstStyle/>
          <a:p>
            <a:r>
              <a:rPr lang="en-US" dirty="0"/>
              <a:t>EpilepsyGAN</a:t>
            </a:r>
            <a:endParaRPr lang="en-PK" dirty="0"/>
          </a:p>
        </p:txBody>
      </p:sp>
      <p:pic>
        <p:nvPicPr>
          <p:cNvPr id="4" name="Picture 3">
            <a:extLst>
              <a:ext uri="{FF2B5EF4-FFF2-40B4-BE49-F238E27FC236}">
                <a16:creationId xmlns:a16="http://schemas.microsoft.com/office/drawing/2014/main" id="{434DD669-E93A-BC83-0A6B-4D0852F2E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82" y="581522"/>
            <a:ext cx="7868038" cy="5846801"/>
          </a:xfrm>
          <a:prstGeom prst="rect">
            <a:avLst/>
          </a:prstGeom>
        </p:spPr>
      </p:pic>
      <p:sp>
        <p:nvSpPr>
          <p:cNvPr id="2" name="Slide Number Placeholder 1">
            <a:extLst>
              <a:ext uri="{FF2B5EF4-FFF2-40B4-BE49-F238E27FC236}">
                <a16:creationId xmlns:a16="http://schemas.microsoft.com/office/drawing/2014/main" id="{CE806AC3-5DF1-5F0B-0DF5-B4716BB5BB58}"/>
              </a:ext>
            </a:extLst>
          </p:cNvPr>
          <p:cNvSpPr>
            <a:spLocks noGrp="1"/>
          </p:cNvSpPr>
          <p:nvPr>
            <p:ph type="sldNum" sz="quarter" idx="12"/>
          </p:nvPr>
        </p:nvSpPr>
        <p:spPr/>
        <p:txBody>
          <a:bodyPr/>
          <a:lstStyle/>
          <a:p>
            <a:fld id="{D73EE620-6A7D-49ED-9892-2549EE96C797}" type="slidenum">
              <a:rPr lang="en-US" smtClean="0"/>
              <a:t>92</a:t>
            </a:fld>
            <a:endParaRPr lang="en-US"/>
          </a:p>
        </p:txBody>
      </p:sp>
    </p:spTree>
    <p:extLst>
      <p:ext uri="{BB962C8B-B14F-4D97-AF65-F5344CB8AC3E}">
        <p14:creationId xmlns:p14="http://schemas.microsoft.com/office/powerpoint/2010/main" val="40123147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930DE7A-ADB1-8C4C-3AED-E63EC0DF457C}"/>
              </a:ext>
            </a:extLst>
          </p:cNvPr>
          <p:cNvGraphicFramePr>
            <a:graphicFrameLocks noGrp="1"/>
          </p:cNvGraphicFramePr>
          <p:nvPr/>
        </p:nvGraphicFramePr>
        <p:xfrm>
          <a:off x="6133363" y="2125655"/>
          <a:ext cx="5412603" cy="2009924"/>
        </p:xfrm>
        <a:graphic>
          <a:graphicData uri="http://schemas.openxmlformats.org/drawingml/2006/table">
            <a:tbl>
              <a:tblPr firstRow="1" bandRow="1">
                <a:tableStyleId>{C083E6E3-FA7D-4D7B-A595-EF9225AFEA82}</a:tableStyleId>
              </a:tblPr>
              <a:tblGrid>
                <a:gridCol w="1830807">
                  <a:extLst>
                    <a:ext uri="{9D8B030D-6E8A-4147-A177-3AD203B41FA5}">
                      <a16:colId xmlns:a16="http://schemas.microsoft.com/office/drawing/2014/main" val="2775245717"/>
                    </a:ext>
                  </a:extLst>
                </a:gridCol>
                <a:gridCol w="1412907">
                  <a:extLst>
                    <a:ext uri="{9D8B030D-6E8A-4147-A177-3AD203B41FA5}">
                      <a16:colId xmlns:a16="http://schemas.microsoft.com/office/drawing/2014/main" val="2605562390"/>
                    </a:ext>
                  </a:extLst>
                </a:gridCol>
                <a:gridCol w="2168889">
                  <a:extLst>
                    <a:ext uri="{9D8B030D-6E8A-4147-A177-3AD203B41FA5}">
                      <a16:colId xmlns:a16="http://schemas.microsoft.com/office/drawing/2014/main" val="3262746779"/>
                    </a:ext>
                  </a:extLst>
                </a:gridCol>
              </a:tblGrid>
              <a:tr h="0">
                <a:tc>
                  <a:txBody>
                    <a:bodyPr/>
                    <a:lstStyle/>
                    <a:p>
                      <a:pPr algn="ctr"/>
                      <a:r>
                        <a:rPr lang="en-US" b="1" dirty="0">
                          <a:solidFill>
                            <a:sysClr val="windowText" lastClr="000000"/>
                          </a:solidFill>
                        </a:rPr>
                        <a:t>Overlapping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windows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ysClr val="windowText" lastClr="000000"/>
                          </a:solidFill>
                        </a:rPr>
                        <a:t># of Seizure &amp; Non-seizure pairs</a:t>
                      </a:r>
                      <a:endParaRPr lang="en-PK" b="1" dirty="0">
                        <a:solidFill>
                          <a:sysClr val="windowText" lastClr="000000"/>
                        </a:solidFill>
                      </a:endParaRPr>
                    </a:p>
                  </a:txBody>
                  <a:tcPr/>
                </a:tc>
                <a:extLst>
                  <a:ext uri="{0D108BD9-81ED-4DB2-BD59-A6C34878D82A}">
                    <a16:rowId xmlns:a16="http://schemas.microsoft.com/office/drawing/2014/main" val="3963157842"/>
                  </a:ext>
                </a:extLst>
              </a:tr>
              <a:tr h="513142">
                <a:tc>
                  <a:txBody>
                    <a:bodyPr/>
                    <a:lstStyle/>
                    <a:p>
                      <a:pPr algn="ctr"/>
                      <a:r>
                        <a:rPr lang="en-US" b="1" dirty="0"/>
                        <a:t>0%</a:t>
                      </a:r>
                      <a:endParaRPr lang="en-PK" b="1" dirty="0"/>
                    </a:p>
                  </a:txBody>
                  <a:tcPr/>
                </a:tc>
                <a:tc>
                  <a:txBody>
                    <a:bodyPr/>
                    <a:lstStyle/>
                    <a:p>
                      <a:pPr algn="ctr"/>
                      <a:r>
                        <a:rPr lang="en-US" b="0" dirty="0"/>
                        <a:t>525</a:t>
                      </a:r>
                      <a:endParaRPr lang="en-PK" b="1" dirty="0"/>
                    </a:p>
                  </a:txBody>
                  <a:tcPr/>
                </a:tc>
                <a:tc>
                  <a:txBody>
                    <a:bodyPr/>
                    <a:lstStyle/>
                    <a:p>
                      <a:pPr algn="ctr"/>
                      <a:r>
                        <a:rPr lang="en-US" b="0" dirty="0"/>
                        <a:t>5250</a:t>
                      </a:r>
                      <a:endParaRPr lang="en-PK" b="0" dirty="0"/>
                    </a:p>
                  </a:txBody>
                  <a:tcPr/>
                </a:tc>
                <a:extLst>
                  <a:ext uri="{0D108BD9-81ED-4DB2-BD59-A6C34878D82A}">
                    <a16:rowId xmlns:a16="http://schemas.microsoft.com/office/drawing/2014/main" val="1426915656"/>
                  </a:ext>
                </a:extLst>
              </a:tr>
              <a:tr h="478066">
                <a:tc>
                  <a:txBody>
                    <a:bodyPr/>
                    <a:lstStyle/>
                    <a:p>
                      <a:pPr algn="ctr"/>
                      <a:r>
                        <a:rPr lang="en-US" b="1" dirty="0"/>
                        <a:t>50%</a:t>
                      </a:r>
                      <a:endParaRPr lang="en-PK" b="1" dirty="0"/>
                    </a:p>
                  </a:txBody>
                  <a:tcPr/>
                </a:tc>
                <a:tc>
                  <a:txBody>
                    <a:bodyPr/>
                    <a:lstStyle/>
                    <a:p>
                      <a:pPr algn="ctr"/>
                      <a:r>
                        <a:rPr lang="en-US" dirty="0"/>
                        <a:t>1009</a:t>
                      </a:r>
                      <a:endParaRPr lang="en-PK" b="1" dirty="0"/>
                    </a:p>
                  </a:txBody>
                  <a:tcPr/>
                </a:tc>
                <a:tc>
                  <a:txBody>
                    <a:bodyPr/>
                    <a:lstStyle/>
                    <a:p>
                      <a:pPr algn="ctr"/>
                      <a:r>
                        <a:rPr lang="en-US" dirty="0"/>
                        <a:t>10090</a:t>
                      </a:r>
                      <a:endParaRPr lang="en-PK" dirty="0"/>
                    </a:p>
                  </a:txBody>
                  <a:tcPr/>
                </a:tc>
                <a:extLst>
                  <a:ext uri="{0D108BD9-81ED-4DB2-BD59-A6C34878D82A}">
                    <a16:rowId xmlns:a16="http://schemas.microsoft.com/office/drawing/2014/main" val="1204553914"/>
                  </a:ext>
                </a:extLst>
              </a:tr>
              <a:tr h="378636">
                <a:tc>
                  <a:txBody>
                    <a:bodyPr/>
                    <a:lstStyle/>
                    <a:p>
                      <a:pPr algn="ctr"/>
                      <a:r>
                        <a:rPr lang="en-US" b="1" dirty="0"/>
                        <a:t>70%</a:t>
                      </a:r>
                      <a:endParaRPr lang="en-PK" b="1" dirty="0"/>
                    </a:p>
                  </a:txBody>
                  <a:tcPr/>
                </a:tc>
                <a:tc>
                  <a:txBody>
                    <a:bodyPr/>
                    <a:lstStyle/>
                    <a:p>
                      <a:pPr algn="ctr"/>
                      <a:r>
                        <a:rPr lang="en-US" dirty="0"/>
                        <a:t>1484</a:t>
                      </a:r>
                      <a:endParaRPr lang="en-PK" b="1" dirty="0"/>
                    </a:p>
                  </a:txBody>
                  <a:tcPr/>
                </a:tc>
                <a:tc>
                  <a:txBody>
                    <a:bodyPr/>
                    <a:lstStyle/>
                    <a:p>
                      <a:pPr algn="ctr"/>
                      <a:r>
                        <a:rPr lang="en-US" dirty="0"/>
                        <a:t>14840</a:t>
                      </a:r>
                      <a:endParaRPr lang="en-PK" dirty="0"/>
                    </a:p>
                  </a:txBody>
                  <a:tcPr/>
                </a:tc>
                <a:extLst>
                  <a:ext uri="{0D108BD9-81ED-4DB2-BD59-A6C34878D82A}">
                    <a16:rowId xmlns:a16="http://schemas.microsoft.com/office/drawing/2014/main" val="760570966"/>
                  </a:ext>
                </a:extLst>
              </a:tr>
            </a:tbl>
          </a:graphicData>
        </a:graphic>
      </p:graphicFrame>
      <p:sp>
        <p:nvSpPr>
          <p:cNvPr id="5" name="Slide Number Placeholder 4">
            <a:extLst>
              <a:ext uri="{FF2B5EF4-FFF2-40B4-BE49-F238E27FC236}">
                <a16:creationId xmlns:a16="http://schemas.microsoft.com/office/drawing/2014/main" id="{039DFD81-CB51-79DB-1BA6-C8C6C17F91D2}"/>
              </a:ext>
            </a:extLst>
          </p:cNvPr>
          <p:cNvSpPr>
            <a:spLocks noGrp="1"/>
          </p:cNvSpPr>
          <p:nvPr>
            <p:ph type="sldNum" sz="quarter" idx="12"/>
          </p:nvPr>
        </p:nvSpPr>
        <p:spPr/>
        <p:txBody>
          <a:bodyPr/>
          <a:lstStyle/>
          <a:p>
            <a:fld id="{D73EE620-6A7D-49ED-9892-2549EE96C797}" type="slidenum">
              <a:rPr lang="en-US" smtClean="0"/>
              <a:t>93</a:t>
            </a:fld>
            <a:endParaRPr lang="en-US"/>
          </a:p>
        </p:txBody>
      </p:sp>
      <p:sp>
        <p:nvSpPr>
          <p:cNvPr id="3" name="Google Shape;641;p70">
            <a:extLst>
              <a:ext uri="{FF2B5EF4-FFF2-40B4-BE49-F238E27FC236}">
                <a16:creationId xmlns:a16="http://schemas.microsoft.com/office/drawing/2014/main" id="{838C09C1-E56B-7D20-A339-F2536B3E1139}"/>
              </a:ext>
            </a:extLst>
          </p:cNvPr>
          <p:cNvSpPr txBox="1">
            <a:spLocks/>
          </p:cNvSpPr>
          <p:nvPr/>
        </p:nvSpPr>
        <p:spPr>
          <a:xfrm>
            <a:off x="474505" y="1453416"/>
            <a:ext cx="6006167" cy="4486413"/>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b="0" i="0" u="none" strike="noStrike" baseline="0" dirty="0">
                <a:latin typeface="NimbusRomNo9L-Regu"/>
              </a:rPr>
              <a:t>leaky </a:t>
            </a:r>
            <a:r>
              <a:rPr lang="en-US" sz="1800" b="0" i="0" u="none" strike="noStrike" baseline="0" dirty="0" err="1">
                <a:latin typeface="NimbusRomNo9L-Regu"/>
              </a:rPr>
              <a:t>ReLu</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100;  epochs: 100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Lr generator: </a:t>
            </a:r>
            <a:r>
              <a:rPr lang="en-US" sz="1800" b="0" i="0" u="none" strike="noStrike" baseline="0" dirty="0">
                <a:latin typeface="SFRM1095"/>
              </a:rPr>
              <a:t>0.0001 ; Lr discriminator: 0.0004</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LSGAN (</a:t>
            </a:r>
            <a:r>
              <a:rPr lang="en-US" sz="1800" b="0" i="0" u="none" strike="noStrike" baseline="0" dirty="0">
                <a:latin typeface="NimbusRomNo9L-Regu"/>
              </a:rPr>
              <a:t>Least Squares GAN) </a:t>
            </a:r>
            <a:endParaRPr lang="en-US" sz="1800" dirty="0">
              <a:highlight>
                <a:srgbClr val="FFFFFF"/>
              </a:highlight>
              <a:sym typeface="Times New Roman"/>
            </a:endParaRP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Regularization: L</a:t>
            </a:r>
            <a:r>
              <a:rPr lang="en-US" sz="1200" dirty="0">
                <a:highlight>
                  <a:schemeClr val="lt1"/>
                </a:highlight>
                <a:sym typeface="Times New Roman"/>
              </a:rPr>
              <a:t>1  ,</a:t>
            </a:r>
            <a:r>
              <a:rPr lang="en-US" sz="2000" dirty="0">
                <a:highlight>
                  <a:schemeClr val="lt1"/>
                </a:highlight>
                <a:sym typeface="Times New Roman"/>
              </a:rPr>
              <a:t> </a:t>
            </a:r>
            <a:r>
              <a:rPr lang="el-GR" sz="2000" b="0" i="0" dirty="0">
                <a:solidFill>
                  <a:srgbClr val="202124"/>
                </a:solidFill>
                <a:effectLst/>
                <a:latin typeface="Google Sans"/>
              </a:rPr>
              <a:t>λ</a:t>
            </a:r>
            <a:r>
              <a:rPr lang="en-US" sz="2000" dirty="0">
                <a:solidFill>
                  <a:srgbClr val="202124"/>
                </a:solidFill>
                <a:latin typeface="Google Sans"/>
              </a:rPr>
              <a:t>: 100 </a:t>
            </a:r>
            <a:endParaRPr lang="en-US" sz="2000" dirty="0">
              <a:highlight>
                <a:schemeClr val="lt1"/>
              </a:highlight>
              <a:sym typeface="Times New Roman"/>
            </a:endParaRPr>
          </a:p>
          <a:p>
            <a:pPr marL="1011744" indent="-342900">
              <a:buClr>
                <a:srgbClr val="C00000"/>
              </a:buClr>
              <a:buSzPts val="1700"/>
              <a:buFont typeface="Wingdings" panose="05000000000000000000" pitchFamily="2" charset="2"/>
              <a:buChar char="§"/>
            </a:pPr>
            <a:endParaRPr lang="en-US" sz="1200" dirty="0">
              <a:highlight>
                <a:schemeClr val="lt1"/>
              </a:highlight>
              <a:sym typeface="Times New Roman"/>
            </a:endParaRPr>
          </a:p>
          <a:p>
            <a:pPr marL="114300" indent="-342900">
              <a:spcAft>
                <a:spcPts val="1600"/>
              </a:spcAft>
              <a:buFont typeface="Wingdings" panose="05000000000000000000" pitchFamily="2" charset="2"/>
              <a:buChar char="§"/>
            </a:pPr>
            <a:endParaRPr lang="en-US" sz="1400" dirty="0"/>
          </a:p>
        </p:txBody>
      </p:sp>
      <p:sp>
        <p:nvSpPr>
          <p:cNvPr id="6" name="Title 1">
            <a:extLst>
              <a:ext uri="{FF2B5EF4-FFF2-40B4-BE49-F238E27FC236}">
                <a16:creationId xmlns:a16="http://schemas.microsoft.com/office/drawing/2014/main" id="{CBC31571-EF75-8CE8-F11D-9F544E773425}"/>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rPr>
              <a:t> </a:t>
            </a:r>
            <a:r>
              <a:rPr lang="en-US" sz="2800" dirty="0"/>
              <a:t>Epilepsy GAN – </a:t>
            </a:r>
            <a:r>
              <a:rPr lang="en-US" sz="2800" i="1" dirty="0">
                <a:solidFill>
                  <a:srgbClr val="C00000"/>
                </a:solidFill>
              </a:rPr>
              <a:t>Training</a:t>
            </a:r>
            <a:r>
              <a:rPr lang="en-US" sz="2800" dirty="0"/>
              <a:t> </a:t>
            </a:r>
            <a:r>
              <a:rPr lang="en-US" sz="2800" i="1" dirty="0">
                <a:solidFill>
                  <a:srgbClr val="C00000"/>
                </a:solidFill>
              </a:rPr>
              <a:t> </a:t>
            </a:r>
            <a:endParaRPr lang="en-PK" sz="2800" i="1" dirty="0">
              <a:solidFill>
                <a:srgbClr val="C00000"/>
              </a:solidFill>
            </a:endParaRPr>
          </a:p>
        </p:txBody>
      </p:sp>
    </p:spTree>
    <p:extLst>
      <p:ext uri="{BB962C8B-B14F-4D97-AF65-F5344CB8AC3E}">
        <p14:creationId xmlns:p14="http://schemas.microsoft.com/office/powerpoint/2010/main" val="26458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strVal val="#ppt_w+.3"/>
                                          </p:val>
                                        </p:tav>
                                        <p:tav tm="100000">
                                          <p:val>
                                            <p:strVal val="#ppt_w"/>
                                          </p:val>
                                        </p:tav>
                                      </p:tavLst>
                                    </p:anim>
                                    <p:anim calcmode="lin" valueType="num">
                                      <p:cBhvr>
                                        <p:cTn id="8" dur="750" fill="hold"/>
                                        <p:tgtEl>
                                          <p:spTgt spid="3"/>
                                        </p:tgtEl>
                                        <p:attrNameLst>
                                          <p:attrName>ppt_h</p:attrName>
                                        </p:attrNameLst>
                                      </p:cBhvr>
                                      <p:tavLst>
                                        <p:tav tm="0">
                                          <p:val>
                                            <p:strVal val="#ppt_h"/>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CNN</a:t>
            </a:r>
          </a:p>
        </p:txBody>
      </p:sp>
    </p:spTree>
    <p:extLst>
      <p:ext uri="{BB962C8B-B14F-4D97-AF65-F5344CB8AC3E}">
        <p14:creationId xmlns:p14="http://schemas.microsoft.com/office/powerpoint/2010/main" val="2511394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A picture containing chart&#10;&#10;Description automatically generated">
            <a:extLst>
              <a:ext uri="{FF2B5EF4-FFF2-40B4-BE49-F238E27FC236}">
                <a16:creationId xmlns:a16="http://schemas.microsoft.com/office/drawing/2014/main" id="{B5296995-E244-CE6C-ED64-8A30DCA90800}"/>
              </a:ext>
            </a:extLst>
          </p:cNvPr>
          <p:cNvPicPr>
            <a:picLocks noChangeAspect="1"/>
          </p:cNvPicPr>
          <p:nvPr/>
        </p:nvPicPr>
        <p:blipFill rotWithShape="1">
          <a:blip r:embed="rId4">
            <a:extLst>
              <a:ext uri="{28A0092B-C50C-407E-A947-70E740481C1C}">
                <a14:useLocalDpi xmlns:a14="http://schemas.microsoft.com/office/drawing/2010/main" val="0"/>
              </a:ext>
            </a:extLst>
          </a:blip>
          <a:srcRect t="32214" b="37793"/>
          <a:stretch/>
        </p:blipFill>
        <p:spPr>
          <a:xfrm rot="16200000">
            <a:off x="854671" y="3078459"/>
            <a:ext cx="3964458" cy="512481"/>
          </a:xfrm>
          <a:prstGeom prst="rect">
            <a:avLst/>
          </a:prstGeom>
        </p:spPr>
      </p:pic>
      <p:sp>
        <p:nvSpPr>
          <p:cNvPr id="3" name="Slide Number Placeholder 1">
            <a:extLst>
              <a:ext uri="{FF2B5EF4-FFF2-40B4-BE49-F238E27FC236}">
                <a16:creationId xmlns:a16="http://schemas.microsoft.com/office/drawing/2014/main" id="{EAA6E652-2F41-8A9F-81C3-E22A739208BE}"/>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95</a:t>
            </a:fld>
            <a:endParaRPr lang="en-US"/>
          </a:p>
        </p:txBody>
      </p:sp>
      <p:sp>
        <p:nvSpPr>
          <p:cNvPr id="4" name="Title 1">
            <a:extLst>
              <a:ext uri="{FF2B5EF4-FFF2-40B4-BE49-F238E27FC236}">
                <a16:creationId xmlns:a16="http://schemas.microsoft.com/office/drawing/2014/main" id="{14665AD3-1EAC-69B6-A1FB-8F25B5EFF1D3}"/>
              </a:ext>
            </a:extLst>
          </p:cNvPr>
          <p:cNvSpPr txBox="1">
            <a:spLocks/>
          </p:cNvSpPr>
          <p:nvPr/>
        </p:nvSpPr>
        <p:spPr>
          <a:xfrm>
            <a:off x="519213" y="2808148"/>
            <a:ext cx="6039065" cy="756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PK" sz="2800" i="1" dirty="0">
              <a:solidFill>
                <a:srgbClr val="C00000"/>
              </a:solidFill>
            </a:endParaRPr>
          </a:p>
        </p:txBody>
      </p:sp>
      <p:pic>
        <p:nvPicPr>
          <p:cNvPr id="17" name="Picture 16" descr="A picture containing screenshot, design&#10;&#10;Description automatically generated">
            <a:extLst>
              <a:ext uri="{FF2B5EF4-FFF2-40B4-BE49-F238E27FC236}">
                <a16:creationId xmlns:a16="http://schemas.microsoft.com/office/drawing/2014/main" id="{2F809C04-15F1-C7C1-446B-CE89714ED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849" y="1007166"/>
            <a:ext cx="6670975" cy="4655068"/>
          </a:xfrm>
          <a:prstGeom prst="rect">
            <a:avLst/>
          </a:prstGeom>
        </p:spPr>
      </p:pic>
      <p:sp>
        <p:nvSpPr>
          <p:cNvPr id="19" name="Title 1">
            <a:extLst>
              <a:ext uri="{FF2B5EF4-FFF2-40B4-BE49-F238E27FC236}">
                <a16:creationId xmlns:a16="http://schemas.microsoft.com/office/drawing/2014/main" id="{D1F672EF-AA37-CC0B-ACBB-00E3EF70C9E0}"/>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CNN architecture – </a:t>
            </a:r>
            <a:r>
              <a:rPr lang="en-US" sz="2800" i="1" dirty="0">
                <a:solidFill>
                  <a:srgbClr val="C00000"/>
                </a:solidFill>
              </a:rPr>
              <a:t>illustration of 1D CNN</a:t>
            </a:r>
            <a:endParaRPr lang="en-PK" sz="2800" i="1" dirty="0">
              <a:solidFill>
                <a:srgbClr val="C00000"/>
              </a:solidFill>
            </a:endParaRPr>
          </a:p>
        </p:txBody>
      </p:sp>
      <p:sp>
        <p:nvSpPr>
          <p:cNvPr id="5" name="TextBox 4">
            <a:extLst>
              <a:ext uri="{FF2B5EF4-FFF2-40B4-BE49-F238E27FC236}">
                <a16:creationId xmlns:a16="http://schemas.microsoft.com/office/drawing/2014/main" id="{026225BB-418D-B192-8319-8CF073B4088F}"/>
              </a:ext>
            </a:extLst>
          </p:cNvPr>
          <p:cNvSpPr txBox="1"/>
          <p:nvPr/>
        </p:nvSpPr>
        <p:spPr>
          <a:xfrm>
            <a:off x="3690937" y="5729254"/>
            <a:ext cx="4810125" cy="338554"/>
          </a:xfrm>
          <a:prstGeom prst="rect">
            <a:avLst/>
          </a:prstGeom>
          <a:noFill/>
        </p:spPr>
        <p:txBody>
          <a:bodyPr wrap="square">
            <a:spAutoFit/>
          </a:bodyPr>
          <a:lstStyle/>
          <a:p>
            <a:pPr algn="just"/>
            <a:r>
              <a:rPr lang="en-US" sz="800" b="1" i="0" dirty="0">
                <a:effectLst/>
              </a:rPr>
              <a:t>Based </a:t>
            </a:r>
            <a:r>
              <a:rPr lang="en-US" sz="800" b="1" dirty="0"/>
              <a:t>on Source</a:t>
            </a:r>
            <a:r>
              <a:rPr lang="en-US" sz="800" dirty="0"/>
              <a:t>: </a:t>
            </a:r>
            <a:r>
              <a:rPr lang="en-US" sz="800" b="0" i="0" dirty="0" err="1">
                <a:effectLst/>
              </a:rPr>
              <a:t>Böring</a:t>
            </a:r>
            <a:r>
              <a:rPr lang="en-US" sz="800" b="0" i="0" dirty="0">
                <a:effectLst/>
              </a:rPr>
              <a:t>, </a:t>
            </a:r>
            <a:r>
              <a:rPr lang="en-US" sz="800" b="0" i="0" dirty="0" err="1">
                <a:effectLst/>
              </a:rPr>
              <a:t>Jannik</a:t>
            </a:r>
            <a:r>
              <a:rPr lang="en-US" sz="800" b="0" i="0" dirty="0">
                <a:effectLst/>
              </a:rPr>
              <a:t>. "</a:t>
            </a:r>
            <a:r>
              <a:rPr lang="en-US" sz="800" b="0" i="0" dirty="0" err="1">
                <a:effectLst/>
              </a:rPr>
              <a:t>Implementierung</a:t>
            </a:r>
            <a:r>
              <a:rPr lang="en-US" sz="800" b="0" i="0" dirty="0">
                <a:effectLst/>
              </a:rPr>
              <a:t> </a:t>
            </a:r>
            <a:r>
              <a:rPr lang="en-US" sz="800" b="0" i="0" dirty="0" err="1">
                <a:effectLst/>
              </a:rPr>
              <a:t>eines</a:t>
            </a:r>
            <a:r>
              <a:rPr lang="en-US" sz="800" b="0" i="0" dirty="0">
                <a:effectLst/>
              </a:rPr>
              <a:t> Convolutional Neural Networks </a:t>
            </a:r>
            <a:r>
              <a:rPr lang="en-US" sz="800" b="0" i="0" dirty="0" err="1">
                <a:effectLst/>
              </a:rPr>
              <a:t>zur</a:t>
            </a:r>
            <a:r>
              <a:rPr lang="en-US" sz="800" b="0" i="0" dirty="0">
                <a:effectLst/>
              </a:rPr>
              <a:t> </a:t>
            </a:r>
            <a:r>
              <a:rPr lang="en-US" sz="800" b="0" i="0" dirty="0" err="1">
                <a:effectLst/>
              </a:rPr>
              <a:t>Detektion</a:t>
            </a:r>
            <a:br>
              <a:rPr lang="en-US" sz="800" dirty="0"/>
            </a:br>
            <a:r>
              <a:rPr lang="en-US" sz="800" b="0" i="0" dirty="0" err="1">
                <a:effectLst/>
              </a:rPr>
              <a:t>motorischer</a:t>
            </a:r>
            <a:r>
              <a:rPr lang="en-US" sz="800" b="0" i="0" dirty="0">
                <a:effectLst/>
              </a:rPr>
              <a:t> </a:t>
            </a:r>
            <a:r>
              <a:rPr lang="en-US" sz="800" b="0" i="0" dirty="0" err="1">
                <a:effectLst/>
              </a:rPr>
              <a:t>epileptischer</a:t>
            </a:r>
            <a:r>
              <a:rPr lang="en-US" sz="800" b="0" i="0" dirty="0">
                <a:effectLst/>
              </a:rPr>
              <a:t> </a:t>
            </a:r>
            <a:r>
              <a:rPr lang="en-US" sz="800" b="0" i="0" dirty="0" err="1">
                <a:effectLst/>
              </a:rPr>
              <a:t>Anfälle</a:t>
            </a:r>
            <a:r>
              <a:rPr lang="en-US" sz="800" b="0" i="0" dirty="0">
                <a:effectLst/>
              </a:rPr>
              <a:t> </a:t>
            </a:r>
            <a:r>
              <a:rPr lang="en-US" sz="800" b="0" i="0" dirty="0" err="1">
                <a:effectLst/>
              </a:rPr>
              <a:t>mittels</a:t>
            </a:r>
            <a:r>
              <a:rPr lang="en-US" sz="800" b="0" i="0" dirty="0">
                <a:effectLst/>
              </a:rPr>
              <a:t> </a:t>
            </a:r>
            <a:r>
              <a:rPr lang="en-US" sz="800" b="0" i="0" dirty="0" err="1">
                <a:effectLst/>
              </a:rPr>
              <a:t>Biosignalen</a:t>
            </a:r>
            <a:r>
              <a:rPr lang="en-US" sz="800" b="0" i="0" dirty="0">
                <a:effectLst/>
              </a:rPr>
              <a:t> </a:t>
            </a:r>
            <a:r>
              <a:rPr lang="en-US" sz="800" b="0" i="0" dirty="0" err="1">
                <a:effectLst/>
              </a:rPr>
              <a:t>eines</a:t>
            </a:r>
            <a:r>
              <a:rPr lang="en-US" sz="800" b="0" i="0" dirty="0">
                <a:effectLst/>
              </a:rPr>
              <a:t> In-</a:t>
            </a:r>
            <a:r>
              <a:rPr lang="en-US" sz="800" b="0" i="0" dirty="0" err="1">
                <a:effectLst/>
              </a:rPr>
              <a:t>Ohr</a:t>
            </a:r>
            <a:r>
              <a:rPr lang="en-US" sz="800" b="0" i="0" dirty="0">
                <a:effectLst/>
              </a:rPr>
              <a:t>-Sensors", 2021.</a:t>
            </a:r>
            <a:endParaRPr lang="en-PK" sz="800" dirty="0"/>
          </a:p>
        </p:txBody>
      </p:sp>
    </p:spTree>
    <p:extLst>
      <p:ext uri="{BB962C8B-B14F-4D97-AF65-F5344CB8AC3E}">
        <p14:creationId xmlns:p14="http://schemas.microsoft.com/office/powerpoint/2010/main" val="6999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dissolve">
                                      <p:cBhvr>
                                        <p:cTn id="7" dur="500"/>
                                        <p:tgtEl>
                                          <p:spTgt spid="117"/>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3"/>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55CB20-EDF4-9F0F-5CF0-725A9523BF3C}"/>
              </a:ext>
            </a:extLst>
          </p:cNvPr>
          <p:cNvSpPr>
            <a:spLocks noGrp="1"/>
          </p:cNvSpPr>
          <p:nvPr>
            <p:ph type="sldNum" sz="quarter" idx="12"/>
          </p:nvPr>
        </p:nvSpPr>
        <p:spPr/>
        <p:txBody>
          <a:bodyPr/>
          <a:lstStyle/>
          <a:p>
            <a:fld id="{D73EE620-6A7D-49ED-9892-2549EE96C797}" type="slidenum">
              <a:rPr lang="en-US" smtClean="0"/>
              <a:t>96</a:t>
            </a:fld>
            <a:endParaRPr lang="en-US"/>
          </a:p>
        </p:txBody>
      </p:sp>
      <p:grpSp>
        <p:nvGrpSpPr>
          <p:cNvPr id="3" name="Group 2">
            <a:extLst>
              <a:ext uri="{FF2B5EF4-FFF2-40B4-BE49-F238E27FC236}">
                <a16:creationId xmlns:a16="http://schemas.microsoft.com/office/drawing/2014/main" id="{82FD2309-3088-7B56-CF55-5F58A8D97C45}"/>
              </a:ext>
            </a:extLst>
          </p:cNvPr>
          <p:cNvGrpSpPr/>
          <p:nvPr/>
        </p:nvGrpSpPr>
        <p:grpSpPr>
          <a:xfrm>
            <a:off x="643810" y="3236202"/>
            <a:ext cx="4801033" cy="2358254"/>
            <a:chOff x="776391" y="4246532"/>
            <a:chExt cx="4801033" cy="2358254"/>
          </a:xfrm>
        </p:grpSpPr>
        <p:pic>
          <p:nvPicPr>
            <p:cNvPr id="4" name="Picture 3" descr="A picture containing chart&#10;&#10;Description automatically generated">
              <a:extLst>
                <a:ext uri="{FF2B5EF4-FFF2-40B4-BE49-F238E27FC236}">
                  <a16:creationId xmlns:a16="http://schemas.microsoft.com/office/drawing/2014/main" id="{3CB3FE1D-1FFE-2506-BD34-4D2EC64632D9}"/>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147446"/>
              <a:ext cx="4801033" cy="654789"/>
            </a:xfrm>
            <a:prstGeom prst="rect">
              <a:avLst/>
            </a:prstGeom>
          </p:spPr>
        </p:pic>
        <p:sp>
          <p:nvSpPr>
            <p:cNvPr id="5" name="Rectangle 4">
              <a:extLst>
                <a:ext uri="{FF2B5EF4-FFF2-40B4-BE49-F238E27FC236}">
                  <a16:creationId xmlns:a16="http://schemas.microsoft.com/office/drawing/2014/main" id="{C94DAEFA-EBB7-99AF-BC60-E65275E8D26B}"/>
                </a:ext>
              </a:extLst>
            </p:cNvPr>
            <p:cNvSpPr/>
            <p:nvPr/>
          </p:nvSpPr>
          <p:spPr>
            <a:xfrm>
              <a:off x="1209260" y="5140852"/>
              <a:ext cx="295275" cy="4598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6" name="Picture 5" descr="A picture containing chart&#10;&#10;Description automatically generated">
              <a:extLst>
                <a:ext uri="{FF2B5EF4-FFF2-40B4-BE49-F238E27FC236}">
                  <a16:creationId xmlns:a16="http://schemas.microsoft.com/office/drawing/2014/main" id="{81304322-46FB-D3F1-C190-7216A92409CC}"/>
                </a:ext>
              </a:extLst>
            </p:cNvPr>
            <p:cNvPicPr>
              <a:picLocks noChangeAspect="1"/>
            </p:cNvPicPr>
            <p:nvPr/>
          </p:nvPicPr>
          <p:blipFill rotWithShape="1">
            <a:blip r:embed="rId2">
              <a:extLst>
                <a:ext uri="{28A0092B-C50C-407E-A947-70E740481C1C}">
                  <a14:useLocalDpi xmlns:a14="http://schemas.microsoft.com/office/drawing/2010/main" val="0"/>
                </a:ext>
              </a:extLst>
            </a:blip>
            <a:srcRect t="62836"/>
            <a:stretch/>
          </p:blipFill>
          <p:spPr>
            <a:xfrm>
              <a:off x="776391" y="5949997"/>
              <a:ext cx="4801033" cy="654789"/>
            </a:xfrm>
            <a:prstGeom prst="rect">
              <a:avLst/>
            </a:prstGeom>
          </p:spPr>
        </p:pic>
        <p:sp>
          <p:nvSpPr>
            <p:cNvPr id="7" name="Rectangle 6">
              <a:extLst>
                <a:ext uri="{FF2B5EF4-FFF2-40B4-BE49-F238E27FC236}">
                  <a16:creationId xmlns:a16="http://schemas.microsoft.com/office/drawing/2014/main" id="{B1CBA80D-BC53-D198-03E4-336E25874338}"/>
                </a:ext>
              </a:extLst>
            </p:cNvPr>
            <p:cNvSpPr/>
            <p:nvPr/>
          </p:nvSpPr>
          <p:spPr>
            <a:xfrm>
              <a:off x="1311178" y="5959077"/>
              <a:ext cx="295276" cy="4364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8" name="Straight Arrow Connector 7">
              <a:extLst>
                <a:ext uri="{FF2B5EF4-FFF2-40B4-BE49-F238E27FC236}">
                  <a16:creationId xmlns:a16="http://schemas.microsoft.com/office/drawing/2014/main" id="{B32FEB5E-EC11-22F6-BD65-9EFB93672BEE}"/>
                </a:ext>
              </a:extLst>
            </p:cNvPr>
            <p:cNvCxnSpPr/>
            <p:nvPr/>
          </p:nvCxnSpPr>
          <p:spPr>
            <a:xfrm>
              <a:off x="1209260" y="5830526"/>
              <a:ext cx="609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B771E58-176E-A852-BFEB-0844AD443C3C}"/>
                </a:ext>
              </a:extLst>
            </p:cNvPr>
            <p:cNvCxnSpPr>
              <a:cxnSpLocks/>
            </p:cNvCxnSpPr>
            <p:nvPr/>
          </p:nvCxnSpPr>
          <p:spPr>
            <a:xfrm flipH="1">
              <a:off x="1209260" y="5147446"/>
              <a:ext cx="295275" cy="47176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86CA1C33-D06D-55A2-D414-CCDF8AC605D7}"/>
                </a:ext>
              </a:extLst>
            </p:cNvPr>
            <p:cNvCxnSpPr>
              <a:cxnSpLocks/>
            </p:cNvCxnSpPr>
            <p:nvPr/>
          </p:nvCxnSpPr>
          <p:spPr>
            <a:xfrm>
              <a:off x="1197832" y="5147446"/>
              <a:ext cx="295276" cy="42544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9A0C41E-CC98-8C49-4DF1-88845F907D0B}"/>
                </a:ext>
              </a:extLst>
            </p:cNvPr>
            <p:cNvSpPr txBox="1"/>
            <p:nvPr/>
          </p:nvSpPr>
          <p:spPr>
            <a:xfrm>
              <a:off x="1089337" y="4246532"/>
              <a:ext cx="3629687" cy="646331"/>
            </a:xfrm>
            <a:prstGeom prst="rect">
              <a:avLst/>
            </a:prstGeom>
            <a:noFill/>
          </p:spPr>
          <p:txBody>
            <a:bodyPr wrap="square" rtlCol="0">
              <a:spAutoFit/>
            </a:bodyPr>
            <a:lstStyle/>
            <a:p>
              <a:r>
                <a:rPr lang="en-US" dirty="0"/>
                <a:t>If window fails, next window starts after 1 second.</a:t>
              </a:r>
              <a:endParaRPr lang="en-PK" dirty="0"/>
            </a:p>
          </p:txBody>
        </p:sp>
      </p:grpSp>
    </p:spTree>
    <p:extLst>
      <p:ext uri="{BB962C8B-B14F-4D97-AF65-F5344CB8AC3E}">
        <p14:creationId xmlns:p14="http://schemas.microsoft.com/office/powerpoint/2010/main" val="891850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395626" y="1338970"/>
            <a:ext cx="9967573" cy="3855329"/>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Batch size:  2048;  epochs: 2000 </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lnSpc>
                <a:spcPct val="150000"/>
              </a:lnSpc>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lnSpc>
                <a:spcPct val="150000"/>
              </a:lnSpc>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97</a:t>
            </a:fld>
            <a:endParaRPr lang="en-US"/>
          </a:p>
        </p:txBody>
      </p:sp>
    </p:spTree>
    <p:extLst>
      <p:ext uri="{BB962C8B-B14F-4D97-AF65-F5344CB8AC3E}">
        <p14:creationId xmlns:p14="http://schemas.microsoft.com/office/powerpoint/2010/main" val="357261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6CC72E-27AC-FEDA-2CBB-ECE17A0EAB2E}"/>
              </a:ext>
            </a:extLst>
          </p:cNvPr>
          <p:cNvSpPr txBox="1">
            <a:spLocks/>
          </p:cNvSpPr>
          <p:nvPr/>
        </p:nvSpPr>
        <p:spPr>
          <a:xfrm>
            <a:off x="1030366" y="88868"/>
            <a:ext cx="10515600" cy="7985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Training of CNN</a:t>
            </a:r>
            <a:endParaRPr lang="en-PK" sz="2800" dirty="0"/>
          </a:p>
        </p:txBody>
      </p:sp>
      <p:sp>
        <p:nvSpPr>
          <p:cNvPr id="4" name="Google Shape;641;p70">
            <a:extLst>
              <a:ext uri="{FF2B5EF4-FFF2-40B4-BE49-F238E27FC236}">
                <a16:creationId xmlns:a16="http://schemas.microsoft.com/office/drawing/2014/main" id="{67636212-57AA-C659-3CC4-C39A4DC71C81}"/>
              </a:ext>
            </a:extLst>
          </p:cNvPr>
          <p:cNvSpPr txBox="1">
            <a:spLocks/>
          </p:cNvSpPr>
          <p:nvPr/>
        </p:nvSpPr>
        <p:spPr>
          <a:xfrm>
            <a:off x="2156792" y="1242391"/>
            <a:ext cx="9756404" cy="4811757"/>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Activation function:   </a:t>
            </a:r>
            <a:r>
              <a:rPr lang="en-US" sz="1800" dirty="0" err="1">
                <a:highlight>
                  <a:srgbClr val="FFFFFF"/>
                </a:highlight>
                <a:sym typeface="Times New Roman"/>
              </a:rPr>
              <a:t>ReLU</a:t>
            </a:r>
            <a:r>
              <a:rPr lang="en-US" sz="1800" dirty="0">
                <a:highlight>
                  <a:srgbClr val="FFFFFF"/>
                </a:highlight>
                <a:sym typeface="Times New Roman"/>
              </a:rPr>
              <a:t>, </a:t>
            </a:r>
            <a:r>
              <a:rPr lang="en-US" sz="1800" dirty="0" err="1">
                <a:highlight>
                  <a:srgbClr val="FFFFFF"/>
                </a:highlight>
                <a:sym typeface="Times New Roman"/>
              </a:rPr>
              <a:t>Softmax</a:t>
            </a:r>
            <a:r>
              <a:rPr lang="en-US" sz="1800" dirty="0">
                <a:highlight>
                  <a:srgbClr val="FFFFFF"/>
                </a:highlight>
                <a:sym typeface="Times New Roman"/>
              </a:rPr>
              <a:t>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Optimizer:  Adam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Batch size:  32;  epochs: 2000 </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Learning rate: scheduled with Learning rate scheduler function from </a:t>
            </a:r>
            <a:r>
              <a:rPr lang="en-US" sz="1800" dirty="0" err="1">
                <a:highlight>
                  <a:srgbClr val="FFFFFF"/>
                </a:highlight>
                <a:sym typeface="Times New Roman"/>
              </a:rPr>
              <a:t>Keras</a:t>
            </a:r>
            <a:r>
              <a:rPr lang="en-US" sz="1800" dirty="0">
                <a:highlight>
                  <a:srgbClr val="FFFFFF"/>
                </a:highlight>
                <a:sym typeface="Times New Roman"/>
              </a:rPr>
              <a:t> API</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Loss function: binary cross-entropy, binary-focal cross-entropy</a:t>
            </a:r>
          </a:p>
          <a:p>
            <a:pPr marL="1011744" indent="-342900">
              <a:buClr>
                <a:srgbClr val="C00000"/>
              </a:buClr>
              <a:buSzPts val="1700"/>
              <a:buFont typeface="Wingdings" panose="05000000000000000000" pitchFamily="2" charset="2"/>
              <a:buChar char="§"/>
            </a:pPr>
            <a:r>
              <a:rPr lang="en-US" sz="1800" dirty="0">
                <a:highlight>
                  <a:schemeClr val="lt1"/>
                </a:highlight>
                <a:sym typeface="Times New Roman"/>
              </a:rPr>
              <a:t>Dropout: 0.7 is used for regularization</a:t>
            </a:r>
          </a:p>
          <a:p>
            <a:pPr marL="1011744" indent="-342900">
              <a:buClr>
                <a:srgbClr val="C00000"/>
              </a:buClr>
              <a:buSzPts val="1700"/>
              <a:buFont typeface="Wingdings" panose="05000000000000000000" pitchFamily="2" charset="2"/>
              <a:buChar char="§"/>
            </a:pPr>
            <a:r>
              <a:rPr lang="en-US" sz="1800" dirty="0">
                <a:highlight>
                  <a:srgbClr val="FFFFFF"/>
                </a:highlight>
                <a:sym typeface="Times New Roman"/>
              </a:rPr>
              <a:t>Data distribution in the five-feature dataset </a:t>
            </a:r>
          </a:p>
          <a:p>
            <a:pPr marL="1621329" lvl="1" indent="-342900">
              <a:buClr>
                <a:srgbClr val="C00000"/>
              </a:buClr>
              <a:buSzPts val="1700"/>
            </a:pPr>
            <a:r>
              <a:rPr lang="en-US" sz="1800" dirty="0">
                <a:highlight>
                  <a:srgbClr val="FFFFFF"/>
                </a:highlight>
                <a:sym typeface="Times New Roman"/>
              </a:rPr>
              <a:t>84%  train: 660 seizure &amp; non-seizure windows</a:t>
            </a:r>
          </a:p>
          <a:p>
            <a:pPr marL="1621329" lvl="1" indent="-342900">
              <a:buClr>
                <a:srgbClr val="C00000"/>
              </a:buClr>
              <a:buSzPts val="1700"/>
            </a:pPr>
            <a:r>
              <a:rPr lang="en-US" sz="1800" dirty="0">
                <a:highlight>
                  <a:srgbClr val="FFFFFF"/>
                </a:highlight>
                <a:sym typeface="Times New Roman"/>
              </a:rPr>
              <a:t>16% test: 125 seizure windows</a:t>
            </a:r>
          </a:p>
          <a:p>
            <a:pPr marL="954594" indent="-285750">
              <a:buClr>
                <a:srgbClr val="C00000"/>
              </a:buClr>
              <a:buSzPts val="1700"/>
              <a:buFont typeface="Wingdings" panose="05000000000000000000" pitchFamily="2" charset="2"/>
              <a:buChar char="§"/>
            </a:pPr>
            <a:r>
              <a:rPr lang="en-US" sz="1800" dirty="0">
                <a:highlight>
                  <a:srgbClr val="FFFFFF"/>
                </a:highlight>
                <a:sym typeface="Times New Roman"/>
              </a:rPr>
              <a:t>Data distribution in a three-feature dataset </a:t>
            </a:r>
          </a:p>
          <a:p>
            <a:pPr marL="1621329" lvl="1" indent="-342900">
              <a:buClr>
                <a:srgbClr val="C00000"/>
              </a:buClr>
              <a:buSzPts val="1700"/>
            </a:pPr>
            <a:r>
              <a:rPr lang="en-US" sz="1800" dirty="0">
                <a:highlight>
                  <a:srgbClr val="FFFFFF"/>
                </a:highlight>
                <a:sym typeface="Times New Roman"/>
              </a:rPr>
              <a:t>84% train: 791 seizure &amp; non-seizure windows</a:t>
            </a:r>
          </a:p>
          <a:p>
            <a:pPr marL="1621329" lvl="1" indent="-342900">
              <a:buClr>
                <a:srgbClr val="C00000"/>
              </a:buClr>
              <a:buSzPts val="1700"/>
            </a:pPr>
            <a:r>
              <a:rPr lang="en-US" sz="1800" dirty="0">
                <a:highlight>
                  <a:srgbClr val="FFFFFF"/>
                </a:highlight>
                <a:sym typeface="Times New Roman"/>
              </a:rPr>
              <a:t>16% test:  150 seizure windows</a:t>
            </a:r>
          </a:p>
          <a:p>
            <a:pPr marL="114300" indent="-342900">
              <a:spcAft>
                <a:spcPts val="1600"/>
              </a:spcAft>
              <a:buFont typeface="Wingdings" panose="05000000000000000000" pitchFamily="2" charset="2"/>
              <a:buChar char="§"/>
            </a:pPr>
            <a:endParaRPr lang="en-US" sz="1400" dirty="0"/>
          </a:p>
        </p:txBody>
      </p:sp>
      <p:sp>
        <p:nvSpPr>
          <p:cNvPr id="5" name="Slide Number Placeholder 1">
            <a:extLst>
              <a:ext uri="{FF2B5EF4-FFF2-40B4-BE49-F238E27FC236}">
                <a16:creationId xmlns:a16="http://schemas.microsoft.com/office/drawing/2014/main" id="{DB826F3D-0037-BCA6-9AED-B3A1D7904BC4}"/>
              </a:ext>
            </a:extLst>
          </p:cNvPr>
          <p:cNvSpPr>
            <a:spLocks noGrp="1"/>
          </p:cNvSpPr>
          <p:nvPr>
            <p:ph type="sldNum" sz="quarter" idx="12"/>
          </p:nvPr>
        </p:nvSpPr>
        <p:spPr>
          <a:xfrm>
            <a:off x="10477284" y="6478291"/>
            <a:ext cx="876516" cy="379706"/>
          </a:xfrm>
        </p:spPr>
        <p:txBody>
          <a:bodyPr/>
          <a:lstStyle/>
          <a:p>
            <a:fld id="{D73EE620-6A7D-49ED-9892-2549EE96C797}" type="slidenum">
              <a:rPr lang="en-US" smtClean="0"/>
              <a:t>98</a:t>
            </a:fld>
            <a:endParaRPr lang="en-US"/>
          </a:p>
        </p:txBody>
      </p:sp>
    </p:spTree>
    <p:extLst>
      <p:ext uri="{BB962C8B-B14F-4D97-AF65-F5344CB8AC3E}">
        <p14:creationId xmlns:p14="http://schemas.microsoft.com/office/powerpoint/2010/main" val="21537224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24A1-BB05-3154-651B-46E1352F0B33}"/>
              </a:ext>
            </a:extLst>
          </p:cNvPr>
          <p:cNvSpPr>
            <a:spLocks noGrp="1"/>
          </p:cNvSpPr>
          <p:nvPr>
            <p:ph type="title"/>
          </p:nvPr>
        </p:nvSpPr>
        <p:spPr>
          <a:xfrm>
            <a:off x="1030706" y="1481656"/>
            <a:ext cx="10515600" cy="1325563"/>
          </a:xfrm>
        </p:spPr>
        <p:txBody>
          <a:bodyPr>
            <a:noAutofit/>
          </a:bodyPr>
          <a:lstStyle/>
          <a:p>
            <a:pPr algn="ctr"/>
            <a:r>
              <a:rPr lang="en-US" sz="9600" dirty="0"/>
              <a:t>SIMILARITY</a:t>
            </a:r>
          </a:p>
        </p:txBody>
      </p:sp>
    </p:spTree>
    <p:extLst>
      <p:ext uri="{BB962C8B-B14F-4D97-AF65-F5344CB8AC3E}">
        <p14:creationId xmlns:p14="http://schemas.microsoft.com/office/powerpoint/2010/main" val="2723034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2.7|2.5|1.6|2|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7291</Words>
  <Application>Microsoft Office PowerPoint</Application>
  <PresentationFormat>Widescreen</PresentationFormat>
  <Paragraphs>1731</Paragraphs>
  <Slides>123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123</vt:i4>
      </vt:variant>
    </vt:vector>
  </HeadingPairs>
  <TitlesOfParts>
    <vt:vector size="135" baseType="lpstr">
      <vt:lpstr>-apple-system</vt:lpstr>
      <vt:lpstr>Arial</vt:lpstr>
      <vt:lpstr>Calibri</vt:lpstr>
      <vt:lpstr>Calibri Light</vt:lpstr>
      <vt:lpstr>Cambria Math</vt:lpstr>
      <vt:lpstr>FrutigerLTW02</vt:lpstr>
      <vt:lpstr>Google Sans</vt:lpstr>
      <vt:lpstr>NimbusRomNo9L-Regu</vt:lpstr>
      <vt:lpstr>SFRM1095</vt:lpstr>
      <vt:lpstr>Times New Roman</vt:lpstr>
      <vt:lpstr>Wingdings</vt:lpstr>
      <vt:lpstr>Office Theme</vt:lpstr>
      <vt:lpstr>Data Augmentation for Epileptic Seizure Detection based on 3D acceleration, heart rate and temperature </vt:lpstr>
      <vt:lpstr>Content</vt:lpstr>
      <vt:lpstr>Content</vt:lpstr>
      <vt:lpstr>Motivation</vt:lpstr>
      <vt:lpstr>PowerPoint Presentation</vt:lpstr>
      <vt:lpstr>Objective</vt:lpstr>
      <vt:lpstr>Content</vt:lpstr>
      <vt:lpstr>Dataset</vt:lpstr>
      <vt:lpstr>Dataset</vt:lpstr>
      <vt:lpstr>Dataset</vt:lpstr>
      <vt:lpstr>Content</vt:lpstr>
      <vt:lpstr>Method &amp; Implementation</vt:lpstr>
      <vt:lpstr>Method &amp;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PowerPoint Presentation</vt:lpstr>
      <vt:lpstr>PowerPoint Presentation</vt:lpstr>
      <vt:lpstr>Conclusion</vt:lpstr>
      <vt:lpstr>Conclusion</vt:lpstr>
      <vt:lpstr>Conclusion</vt:lpstr>
      <vt:lpstr>Additional findings</vt:lpstr>
      <vt:lpstr>PowerPoint Presentation</vt:lpstr>
      <vt:lpstr>Content</vt:lpstr>
      <vt:lpstr>PowerPoint Presentation</vt:lpstr>
      <vt:lpstr>PowerPoint Presentation</vt:lpstr>
      <vt:lpstr>PowerPoint Presentation</vt:lpstr>
      <vt:lpstr>References</vt:lpstr>
      <vt:lpstr>References</vt:lpstr>
      <vt:lpstr>PowerPoint Presentation</vt:lpstr>
      <vt:lpstr>Backup Slides</vt:lpstr>
      <vt:lpstr>Metrics</vt:lpstr>
      <vt:lpstr>PowerPoint Presentation</vt:lpstr>
      <vt:lpstr>PowerPoint Presentation</vt:lpstr>
      <vt:lpstr>PowerPoint Presentation</vt:lpstr>
      <vt:lpstr>PowerPoint Presentation</vt:lpstr>
      <vt:lpstr>PowerPoint Presentation</vt:lpstr>
      <vt:lpstr>PowerPoint Presentation</vt:lpstr>
      <vt:lpstr>Why FA/24h is lower while having lower specificity</vt:lpstr>
      <vt:lpstr>PowerPoint Presentation</vt:lpstr>
      <vt:lpstr>Hyperparameter</vt:lpstr>
      <vt:lpstr>PowerPoint Presentation</vt:lpstr>
      <vt:lpstr>G-mean</vt:lpstr>
      <vt:lpstr>PowerPoint Presentation</vt:lpstr>
      <vt:lpstr>GANs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vt:lpstr>
      <vt:lpstr>PowerPoint Presentation</vt:lpstr>
      <vt:lpstr>PowerPoint Presentation</vt:lpstr>
      <vt:lpstr>PowerPoint Presentation</vt:lpstr>
      <vt:lpstr>PowerPoint Presentation</vt:lpstr>
      <vt:lpstr>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Fraunhofer ISST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Seyidova, Maleyka</dc:creator>
  <cp:lastModifiedBy>Seyidova, Maleyka</cp:lastModifiedBy>
  <cp:revision>13</cp:revision>
  <dcterms:created xsi:type="dcterms:W3CDTF">2023-06-06T21:10:00Z</dcterms:created>
  <dcterms:modified xsi:type="dcterms:W3CDTF">2023-09-12T20:35:20Z</dcterms:modified>
</cp:coreProperties>
</file>